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4"/>
  </p:notesMasterIdLst>
  <p:sldIdLst>
    <p:sldId id="256" r:id="rId2"/>
    <p:sldId id="257" r:id="rId3"/>
    <p:sldId id="262" r:id="rId4"/>
    <p:sldId id="258" r:id="rId5"/>
    <p:sldId id="263" r:id="rId6"/>
    <p:sldId id="267" r:id="rId7"/>
    <p:sldId id="265"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59"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300" r:id="rId41"/>
    <p:sldId id="299" r:id="rId42"/>
    <p:sldId id="302" r:id="rId43"/>
    <p:sldId id="301" r:id="rId44"/>
    <p:sldId id="303" r:id="rId45"/>
    <p:sldId id="304" r:id="rId46"/>
    <p:sldId id="305" r:id="rId47"/>
    <p:sldId id="306" r:id="rId48"/>
    <p:sldId id="307" r:id="rId49"/>
    <p:sldId id="309" r:id="rId50"/>
    <p:sldId id="310" r:id="rId51"/>
    <p:sldId id="311" r:id="rId52"/>
    <p:sldId id="312" r:id="rId53"/>
    <p:sldId id="313" r:id="rId54"/>
    <p:sldId id="315" r:id="rId55"/>
    <p:sldId id="316" r:id="rId56"/>
    <p:sldId id="317" r:id="rId57"/>
    <p:sldId id="318" r:id="rId58"/>
    <p:sldId id="319" r:id="rId59"/>
    <p:sldId id="260" r:id="rId60"/>
    <p:sldId id="320" r:id="rId61"/>
    <p:sldId id="321" r:id="rId62"/>
    <p:sldId id="323" r:id="rId63"/>
    <p:sldId id="322" r:id="rId64"/>
    <p:sldId id="324" r:id="rId65"/>
    <p:sldId id="326" r:id="rId66"/>
    <p:sldId id="325" r:id="rId67"/>
    <p:sldId id="327" r:id="rId68"/>
    <p:sldId id="328" r:id="rId69"/>
    <p:sldId id="329" r:id="rId70"/>
    <p:sldId id="331" r:id="rId71"/>
    <p:sldId id="332" r:id="rId72"/>
    <p:sldId id="330" r:id="rId73"/>
    <p:sldId id="334" r:id="rId74"/>
    <p:sldId id="335" r:id="rId75"/>
    <p:sldId id="336" r:id="rId76"/>
    <p:sldId id="337" r:id="rId77"/>
    <p:sldId id="338" r:id="rId78"/>
    <p:sldId id="339" r:id="rId79"/>
    <p:sldId id="340" r:id="rId80"/>
    <p:sldId id="341" r:id="rId81"/>
    <p:sldId id="342" r:id="rId82"/>
    <p:sldId id="343" r:id="rId83"/>
    <p:sldId id="344" r:id="rId84"/>
    <p:sldId id="345" r:id="rId85"/>
    <p:sldId id="346" r:id="rId86"/>
    <p:sldId id="261" r:id="rId87"/>
    <p:sldId id="347" r:id="rId88"/>
    <p:sldId id="348" r:id="rId89"/>
    <p:sldId id="349" r:id="rId90"/>
    <p:sldId id="350" r:id="rId91"/>
    <p:sldId id="351" r:id="rId92"/>
    <p:sldId id="352" r:id="rId9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15" autoAdjust="0"/>
    <p:restoredTop sz="94660"/>
  </p:normalViewPr>
  <p:slideViewPr>
    <p:cSldViewPr>
      <p:cViewPr varScale="1">
        <p:scale>
          <a:sx n="60" d="100"/>
          <a:sy n="60" d="100"/>
        </p:scale>
        <p:origin x="-67" y="-576"/>
      </p:cViewPr>
      <p:guideLst>
        <p:guide orient="horz" pos="2160"/>
        <p:guide pos="2880"/>
      </p:guideLst>
    </p:cSldViewPr>
  </p:slideViewPr>
  <p:notesTextViewPr>
    <p:cViewPr>
      <p:scale>
        <a:sx n="100" d="100"/>
        <a:sy n="100" d="100"/>
      </p:scale>
      <p:origin x="0" y="0"/>
    </p:cViewPr>
  </p:notesTextViewPr>
  <p:sorterViewPr>
    <p:cViewPr>
      <p:scale>
        <a:sx n="70" d="100"/>
        <a:sy n="70" d="100"/>
      </p:scale>
      <p:origin x="0" y="15648"/>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4" Type="http://schemas.openxmlformats.org/officeDocument/2006/relationships/image" Target="../media/image38.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47.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 Id="rId4" Type="http://schemas.openxmlformats.org/officeDocument/2006/relationships/image" Target="../media/image54.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5" Type="http://schemas.openxmlformats.org/officeDocument/2006/relationships/image" Target="../media/image61.wmf"/><Relationship Id="rId4" Type="http://schemas.openxmlformats.org/officeDocument/2006/relationships/image" Target="../media/image60.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62.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6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15F9F6-6A50-4C18-87C8-DAD290097733}" type="datetimeFigureOut">
              <a:rPr lang="zh-CN" altLang="en-US" smtClean="0"/>
              <a:t>2016/10/31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5AA7E4-8E32-4DE6-B6AC-E89D4D936AD6}" type="slidenum">
              <a:rPr lang="zh-CN" altLang="en-US" smtClean="0"/>
              <a:t>‹#›</a:t>
            </a:fld>
            <a:endParaRPr lang="zh-CN" altLang="en-US"/>
          </a:p>
        </p:txBody>
      </p:sp>
    </p:spTree>
    <p:extLst>
      <p:ext uri="{BB962C8B-B14F-4D97-AF65-F5344CB8AC3E}">
        <p14:creationId xmlns:p14="http://schemas.microsoft.com/office/powerpoint/2010/main" val="3720346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sbreeding.net/" TargetMode="External"/><Relationship Id="rId2" Type="http://schemas.openxmlformats.org/officeDocument/2006/relationships/hyperlink" Target="mailto:wangjiankang@caas.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21.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5.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2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4.wmf"/><Relationship Id="rId5" Type="http://schemas.openxmlformats.org/officeDocument/2006/relationships/oleObject" Target="../embeddings/oleObject8.bin"/><Relationship Id="rId4" Type="http://schemas.openxmlformats.org/officeDocument/2006/relationships/image" Target="../media/image13.w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5.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6.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8.wmf"/><Relationship Id="rId5" Type="http://schemas.openxmlformats.org/officeDocument/2006/relationships/oleObject" Target="../embeddings/oleObject12.bin"/><Relationship Id="rId4" Type="http://schemas.openxmlformats.org/officeDocument/2006/relationships/image" Target="../media/image17.w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0.wmf"/><Relationship Id="rId5" Type="http://schemas.openxmlformats.org/officeDocument/2006/relationships/oleObject" Target="../embeddings/oleObject14.bin"/><Relationship Id="rId4" Type="http://schemas.openxmlformats.org/officeDocument/2006/relationships/image" Target="../media/image19.wmf"/></Relationships>
</file>

<file path=ppt/slides/_rels/slide37.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5" Type="http://schemas.openxmlformats.org/officeDocument/2006/relationships/oleObject" Target="../embeddings/oleObject16.bin"/><Relationship Id="rId4" Type="http://schemas.openxmlformats.org/officeDocument/2006/relationships/image" Target="../media/image21.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5.wmf"/><Relationship Id="rId5" Type="http://schemas.openxmlformats.org/officeDocument/2006/relationships/oleObject" Target="../embeddings/oleObject19.bin"/><Relationship Id="rId4" Type="http://schemas.openxmlformats.org/officeDocument/2006/relationships/image" Target="../media/image2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7.wmf"/><Relationship Id="rId5" Type="http://schemas.openxmlformats.org/officeDocument/2006/relationships/oleObject" Target="../embeddings/oleObject21.bin"/><Relationship Id="rId4" Type="http://schemas.openxmlformats.org/officeDocument/2006/relationships/image" Target="../media/image26.wmf"/></Relationships>
</file>

<file path=ppt/slides/_rels/slide41.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9.wmf"/><Relationship Id="rId5" Type="http://schemas.openxmlformats.org/officeDocument/2006/relationships/oleObject" Target="../embeddings/oleObject23.bin"/><Relationship Id="rId4" Type="http://schemas.openxmlformats.org/officeDocument/2006/relationships/image" Target="../media/image28.w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1.w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32.wmf"/></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4.wmf"/><Relationship Id="rId5" Type="http://schemas.openxmlformats.org/officeDocument/2006/relationships/oleObject" Target="../embeddings/oleObject28.bin"/><Relationship Id="rId4" Type="http://schemas.openxmlformats.org/officeDocument/2006/relationships/image" Target="../media/image33.wmf"/></Relationships>
</file>

<file path=ppt/slides/_rels/slide47.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6.wmf"/><Relationship Id="rId5" Type="http://schemas.openxmlformats.org/officeDocument/2006/relationships/oleObject" Target="../embeddings/oleObject30.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2.bin"/></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39.wmf"/></Relationships>
</file>

<file path=ppt/slides/_rels/slide49.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41.wmf"/><Relationship Id="rId5" Type="http://schemas.openxmlformats.org/officeDocument/2006/relationships/oleObject" Target="../embeddings/oleObject35.bin"/><Relationship Id="rId4" Type="http://schemas.openxmlformats.org/officeDocument/2006/relationships/image" Target="../media/image40.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45.wmf"/></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47.wmf"/></Relationships>
</file>

<file path=ppt/slides/_rels/slide65.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49.wmf"/><Relationship Id="rId5" Type="http://schemas.openxmlformats.org/officeDocument/2006/relationships/oleObject" Target="../embeddings/oleObject40.bin"/><Relationship Id="rId4" Type="http://schemas.openxmlformats.org/officeDocument/2006/relationships/image" Target="../media/image48.wmf"/></Relationships>
</file>

<file path=ppt/slides/_rels/slide66.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52.wmf"/><Relationship Id="rId5" Type="http://schemas.openxmlformats.org/officeDocument/2006/relationships/oleObject" Target="../embeddings/oleObject43.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45.bin"/></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56.wmf"/><Relationship Id="rId5" Type="http://schemas.openxmlformats.org/officeDocument/2006/relationships/oleObject" Target="../embeddings/oleObject47.bin"/><Relationship Id="rId4" Type="http://schemas.openxmlformats.org/officeDocument/2006/relationships/image" Target="../media/image5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58.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51.bin"/></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25.vml"/><Relationship Id="rId4" Type="http://schemas.openxmlformats.org/officeDocument/2006/relationships/image" Target="../media/image62.wmf"/></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image" Target="../media/image63.wmf"/></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64.emf"/><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65.emf"/><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67544" y="1124744"/>
            <a:ext cx="8208912" cy="1683618"/>
          </a:xfrm>
        </p:spPr>
        <p:txBody>
          <a:bodyPr>
            <a:noAutofit/>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13</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章 </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b="1" dirty="0">
                <a:latin typeface="Times New Roman" panose="02020603050405020304" pitchFamily="18" charset="0"/>
                <a:ea typeface="黑体" panose="02010609060101010101" pitchFamily="49" charset="-122"/>
                <a:cs typeface="Times New Roman" panose="02020603050405020304" pitchFamily="18" charset="0"/>
              </a:rPr>
              <a:t>数量性状基因定位</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副标题 2"/>
          <p:cNvSpPr>
            <a:spLocks noGrp="1"/>
          </p:cNvSpPr>
          <p:nvPr>
            <p:ph type="subTitle" idx="1"/>
          </p:nvPr>
        </p:nvSpPr>
        <p:spPr>
          <a:xfrm>
            <a:off x="1403648" y="3454152"/>
            <a:ext cx="6400800" cy="2423120"/>
          </a:xfrm>
        </p:spPr>
        <p:txBody>
          <a:bodyPr>
            <a:normAutofit/>
          </a:bodyPr>
          <a:lstStyle/>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王建康</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中国农业科学院作物科学研究所</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2"/>
              </a:rPr>
              <a:t>wangjiankang@caas.cn</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3"/>
              </a:rPr>
              <a:t>http://www.isbreeding.net</a:t>
            </a:r>
            <a:endParaRPr lang="zh-CN" altLang="en-US" b="1" dirty="0"/>
          </a:p>
        </p:txBody>
      </p:sp>
    </p:spTree>
    <p:extLst>
      <p:ext uri="{BB962C8B-B14F-4D97-AF65-F5344CB8AC3E}">
        <p14:creationId xmlns:p14="http://schemas.microsoft.com/office/powerpoint/2010/main" val="2582632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作图</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的基因型和表型鉴定</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1124743"/>
            <a:ext cx="8147248" cy="3744417"/>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开展</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作图，首先需要创建一个或数个作图群体，然后对群体中每个分离个体或分离纯合家系进行分子标记的基因型检测，同时通过多环境试验对所关心的数量性状进行表型鉴定</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获得作图群体的基因型和表型数据之后，就可以利用专业计算机软件开展</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定位研究。如果定位方法需要连锁图谱，则需要首先根据群体的基因型数据构建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768089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基因型数据的编码</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1052736"/>
            <a:ext cx="8147248" cy="5544616"/>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方便起见，标记基因型一般用代码表示。以</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群体为例，两种亲本的带型分别用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编码，缺失带型用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表示。如是暂时群体，则用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表示杂合型</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当然</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，双亲后代中的三种可能基因型和缺失，也可以用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XX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）等其它编码方式表示。使用不同的编码方式，不会影响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作图结果</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。但</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要注意，不同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作图软件允许的编码方式可能存在差异，只有采用软件接收的、正确的编码方式，才能得到预期的分析结果</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表型</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数据一般用数字表示，对于一些分级调查性状，也要将其转换成数字才能进行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作图。表型数据也允许缺失，不同作图软件对缺失表型的表示方式也会有差异。</a:t>
            </a:r>
          </a:p>
        </p:txBody>
      </p:sp>
    </p:spTree>
    <p:extLst>
      <p:ext uri="{BB962C8B-B14F-4D97-AF65-F5344CB8AC3E}">
        <p14:creationId xmlns:p14="http://schemas.microsoft.com/office/powerpoint/2010/main" val="26743423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一个大麦</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DH</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作图群体</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1052736"/>
            <a:ext cx="7992888" cy="468052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纯合亲本‘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Harrington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TR306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’衍生的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145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个大麦（</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Hordeum</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vulgare</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家系构成的群体，是国际上的一个知名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作图群体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该群体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个标记的基因型数据，已构建了均匀覆盖大麦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条染色体（用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至</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表示）的遗传连锁图谱</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1992~1993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年，在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个地点共</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个环境条件下，评价了多种数量性状的表现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(Tinker et al., 1996)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。这一章里，自始至终利用这个群体的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个标记数据和平均粒重作为实例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736635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1152128"/>
          </a:xfrm>
        </p:spPr>
        <p:txBody>
          <a:bodyPr>
            <a:noAutofit/>
          </a:bodyPr>
          <a:lstStyle/>
          <a:p>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个</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家系在</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1H</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染色体的</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14</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个标记型和平均粒</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重</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Harrington</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编码，亲本‘</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TR306</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编码，</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表示缺失基因型。表型无缺失</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249043722"/>
              </p:ext>
            </p:extLst>
          </p:nvPr>
        </p:nvGraphicFramePr>
        <p:xfrm>
          <a:off x="251520" y="1562192"/>
          <a:ext cx="8629918" cy="4891144"/>
        </p:xfrm>
        <a:graphic>
          <a:graphicData uri="http://schemas.openxmlformats.org/drawingml/2006/table">
            <a:tbl>
              <a:tblPr firstRow="1" firstCol="1" bandRow="1">
                <a:tableStyleId>{5C22544A-7EE6-4342-B048-85BDC9FD1C3A}</a:tableStyleId>
              </a:tblPr>
              <a:tblGrid>
                <a:gridCol w="1455163"/>
                <a:gridCol w="1201163"/>
                <a:gridCol w="584034"/>
                <a:gridCol w="576064"/>
                <a:gridCol w="576064"/>
                <a:gridCol w="576064"/>
                <a:gridCol w="576064"/>
                <a:gridCol w="576064"/>
                <a:gridCol w="576064"/>
                <a:gridCol w="648072"/>
                <a:gridCol w="576064"/>
                <a:gridCol w="709038"/>
              </a:tblGrid>
              <a:tr h="306104">
                <a:tc>
                  <a:txBody>
                    <a:bodyPr/>
                    <a:lstStyle/>
                    <a:p>
                      <a:pPr algn="just">
                        <a:spcAft>
                          <a:spcPts val="0"/>
                        </a:spcAft>
                      </a:pPr>
                      <a:r>
                        <a:rPr lang="zh-CN" sz="2000" kern="0" dirty="0">
                          <a:effectLst/>
                        </a:rPr>
                        <a:t>分子标记</a:t>
                      </a:r>
                      <a:endParaRPr lang="zh-CN" sz="2000" kern="100" dirty="0">
                        <a:effectLst/>
                        <a:latin typeface="Times New Roman"/>
                        <a:ea typeface="宋体"/>
                        <a:cs typeface="Times New Roman"/>
                      </a:endParaRPr>
                    </a:p>
                  </a:txBody>
                  <a:tcPr marL="65594" marR="65594" marT="0" marB="0" anchor="ctr"/>
                </a:tc>
                <a:tc>
                  <a:txBody>
                    <a:bodyPr/>
                    <a:lstStyle/>
                    <a:p>
                      <a:pPr algn="just">
                        <a:spcAft>
                          <a:spcPts val="0"/>
                        </a:spcAft>
                      </a:pPr>
                      <a:r>
                        <a:rPr lang="zh-CN" sz="2000" kern="0">
                          <a:effectLst/>
                        </a:rPr>
                        <a:t>位置</a:t>
                      </a:r>
                      <a:r>
                        <a:rPr lang="en-US" sz="2000" kern="0">
                          <a:effectLst/>
                        </a:rPr>
                        <a:t>/cM </a:t>
                      </a:r>
                      <a:endParaRPr lang="zh-CN" sz="2000" kern="100">
                        <a:effectLst/>
                        <a:latin typeface="Times New Roman"/>
                        <a:ea typeface="宋体"/>
                        <a:cs typeface="Times New Roman"/>
                      </a:endParaRPr>
                    </a:p>
                  </a:txBody>
                  <a:tcPr marL="65594" marR="65594" marT="0" marB="0" anchor="ctr"/>
                </a:tc>
                <a:tc>
                  <a:txBody>
                    <a:bodyPr/>
                    <a:lstStyle/>
                    <a:p>
                      <a:pPr algn="just">
                        <a:spcAft>
                          <a:spcPts val="0"/>
                        </a:spcAft>
                      </a:pPr>
                      <a:r>
                        <a:rPr lang="en-US" sz="1800" kern="0" dirty="0">
                          <a:effectLst/>
                        </a:rPr>
                        <a:t>DH1</a:t>
                      </a:r>
                      <a:endParaRPr lang="zh-CN" sz="1800" kern="100" dirty="0">
                        <a:effectLst/>
                        <a:latin typeface="Times New Roman"/>
                        <a:ea typeface="宋体"/>
                        <a:cs typeface="Times New Roman"/>
                      </a:endParaRPr>
                    </a:p>
                  </a:txBody>
                  <a:tcPr marL="65594" marR="65594" marT="0" marB="0" anchor="ctr"/>
                </a:tc>
                <a:tc>
                  <a:txBody>
                    <a:bodyPr/>
                    <a:lstStyle/>
                    <a:p>
                      <a:pPr algn="just">
                        <a:spcAft>
                          <a:spcPts val="0"/>
                        </a:spcAft>
                      </a:pPr>
                      <a:r>
                        <a:rPr lang="en-US" sz="1800" kern="0">
                          <a:effectLst/>
                        </a:rPr>
                        <a:t>DH2</a:t>
                      </a:r>
                      <a:endParaRPr lang="zh-CN" sz="1800" kern="100">
                        <a:effectLst/>
                        <a:latin typeface="Times New Roman"/>
                        <a:ea typeface="宋体"/>
                        <a:cs typeface="Times New Roman"/>
                      </a:endParaRPr>
                    </a:p>
                  </a:txBody>
                  <a:tcPr marL="65594" marR="65594" marT="0" marB="0" anchor="ctr"/>
                </a:tc>
                <a:tc>
                  <a:txBody>
                    <a:bodyPr/>
                    <a:lstStyle/>
                    <a:p>
                      <a:pPr algn="just">
                        <a:spcAft>
                          <a:spcPts val="0"/>
                        </a:spcAft>
                      </a:pPr>
                      <a:r>
                        <a:rPr lang="en-US" sz="1800" kern="0">
                          <a:effectLst/>
                        </a:rPr>
                        <a:t>DH3</a:t>
                      </a:r>
                      <a:endParaRPr lang="zh-CN" sz="1800" kern="100">
                        <a:effectLst/>
                        <a:latin typeface="Times New Roman"/>
                        <a:ea typeface="宋体"/>
                        <a:cs typeface="Times New Roman"/>
                      </a:endParaRPr>
                    </a:p>
                  </a:txBody>
                  <a:tcPr marL="65594" marR="65594" marT="0" marB="0" anchor="ctr"/>
                </a:tc>
                <a:tc>
                  <a:txBody>
                    <a:bodyPr/>
                    <a:lstStyle/>
                    <a:p>
                      <a:pPr algn="just">
                        <a:spcAft>
                          <a:spcPts val="0"/>
                        </a:spcAft>
                      </a:pPr>
                      <a:r>
                        <a:rPr lang="en-US" sz="1800" kern="0" dirty="0">
                          <a:effectLst/>
                        </a:rPr>
                        <a:t>DH4</a:t>
                      </a:r>
                      <a:endParaRPr lang="zh-CN" sz="1800" kern="100" dirty="0">
                        <a:effectLst/>
                        <a:latin typeface="Times New Roman"/>
                        <a:ea typeface="宋体"/>
                        <a:cs typeface="Times New Roman"/>
                      </a:endParaRPr>
                    </a:p>
                  </a:txBody>
                  <a:tcPr marL="65594" marR="65594" marT="0" marB="0" anchor="ctr"/>
                </a:tc>
                <a:tc>
                  <a:txBody>
                    <a:bodyPr/>
                    <a:lstStyle/>
                    <a:p>
                      <a:pPr algn="just">
                        <a:spcAft>
                          <a:spcPts val="0"/>
                        </a:spcAft>
                      </a:pPr>
                      <a:r>
                        <a:rPr lang="en-US" sz="1800" kern="0">
                          <a:effectLst/>
                        </a:rPr>
                        <a:t>DH5</a:t>
                      </a:r>
                      <a:endParaRPr lang="zh-CN" sz="1800" kern="100">
                        <a:effectLst/>
                        <a:latin typeface="Times New Roman"/>
                        <a:ea typeface="宋体"/>
                        <a:cs typeface="Times New Roman"/>
                      </a:endParaRPr>
                    </a:p>
                  </a:txBody>
                  <a:tcPr marL="65594" marR="65594" marT="0" marB="0" anchor="ctr"/>
                </a:tc>
                <a:tc>
                  <a:txBody>
                    <a:bodyPr/>
                    <a:lstStyle/>
                    <a:p>
                      <a:pPr algn="just">
                        <a:spcAft>
                          <a:spcPts val="0"/>
                        </a:spcAft>
                      </a:pPr>
                      <a:r>
                        <a:rPr lang="en-US" sz="1800" kern="0" dirty="0">
                          <a:effectLst/>
                        </a:rPr>
                        <a:t>DH6</a:t>
                      </a:r>
                      <a:endParaRPr lang="zh-CN" sz="1800" kern="100" dirty="0">
                        <a:effectLst/>
                        <a:latin typeface="Times New Roman"/>
                        <a:ea typeface="宋体"/>
                        <a:cs typeface="Times New Roman"/>
                      </a:endParaRPr>
                    </a:p>
                  </a:txBody>
                  <a:tcPr marL="65594" marR="65594" marT="0" marB="0" anchor="ctr"/>
                </a:tc>
                <a:tc>
                  <a:txBody>
                    <a:bodyPr/>
                    <a:lstStyle/>
                    <a:p>
                      <a:pPr algn="just">
                        <a:spcAft>
                          <a:spcPts val="0"/>
                        </a:spcAft>
                      </a:pPr>
                      <a:r>
                        <a:rPr lang="en-US" sz="1800" kern="0">
                          <a:effectLst/>
                        </a:rPr>
                        <a:t>DH7</a:t>
                      </a:r>
                      <a:endParaRPr lang="zh-CN" sz="1800" kern="100">
                        <a:effectLst/>
                        <a:latin typeface="Times New Roman"/>
                        <a:ea typeface="宋体"/>
                        <a:cs typeface="Times New Roman"/>
                      </a:endParaRPr>
                    </a:p>
                  </a:txBody>
                  <a:tcPr marL="65594" marR="65594" marT="0" marB="0" anchor="ctr"/>
                </a:tc>
                <a:tc>
                  <a:txBody>
                    <a:bodyPr/>
                    <a:lstStyle/>
                    <a:p>
                      <a:pPr algn="just">
                        <a:spcAft>
                          <a:spcPts val="0"/>
                        </a:spcAft>
                      </a:pPr>
                      <a:r>
                        <a:rPr lang="en-US" sz="1800" kern="0">
                          <a:effectLst/>
                        </a:rPr>
                        <a:t>DH8</a:t>
                      </a:r>
                      <a:endParaRPr lang="zh-CN" sz="1800" kern="100">
                        <a:effectLst/>
                        <a:latin typeface="Times New Roman"/>
                        <a:ea typeface="宋体"/>
                        <a:cs typeface="Times New Roman"/>
                      </a:endParaRPr>
                    </a:p>
                  </a:txBody>
                  <a:tcPr marL="65594" marR="65594" marT="0" marB="0" anchor="ctr"/>
                </a:tc>
                <a:tc>
                  <a:txBody>
                    <a:bodyPr/>
                    <a:lstStyle/>
                    <a:p>
                      <a:pPr algn="just">
                        <a:spcAft>
                          <a:spcPts val="0"/>
                        </a:spcAft>
                      </a:pPr>
                      <a:r>
                        <a:rPr lang="en-US" sz="1800" kern="0" dirty="0">
                          <a:effectLst/>
                        </a:rPr>
                        <a:t>DH9</a:t>
                      </a:r>
                      <a:endParaRPr lang="zh-CN" sz="1800" kern="100" dirty="0">
                        <a:effectLst/>
                        <a:latin typeface="Times New Roman"/>
                        <a:ea typeface="宋体"/>
                        <a:cs typeface="Times New Roman"/>
                      </a:endParaRPr>
                    </a:p>
                  </a:txBody>
                  <a:tcPr marL="65594" marR="65594" marT="0" marB="0" anchor="ctr"/>
                </a:tc>
                <a:tc>
                  <a:txBody>
                    <a:bodyPr/>
                    <a:lstStyle/>
                    <a:p>
                      <a:pPr algn="just">
                        <a:spcAft>
                          <a:spcPts val="0"/>
                        </a:spcAft>
                      </a:pPr>
                      <a:r>
                        <a:rPr lang="en-US" sz="1800" kern="0" dirty="0">
                          <a:effectLst/>
                        </a:rPr>
                        <a:t>DH10</a:t>
                      </a:r>
                      <a:endParaRPr lang="zh-CN" sz="1800" kern="100" dirty="0">
                        <a:effectLst/>
                        <a:latin typeface="Times New Roman"/>
                        <a:ea typeface="宋体"/>
                        <a:cs typeface="Times New Roman"/>
                      </a:endParaRPr>
                    </a:p>
                  </a:txBody>
                  <a:tcPr marL="65594" marR="65594" marT="0" marB="0" anchor="ctr"/>
                </a:tc>
              </a:tr>
              <a:tr h="306104">
                <a:tc>
                  <a:txBody>
                    <a:bodyPr/>
                    <a:lstStyle/>
                    <a:p>
                      <a:pPr algn="l">
                        <a:spcAft>
                          <a:spcPts val="0"/>
                        </a:spcAft>
                      </a:pPr>
                      <a:r>
                        <a:rPr lang="en-US" sz="2000" kern="0">
                          <a:effectLst/>
                        </a:rPr>
                        <a:t>Act8A</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dirty="0">
                          <a:effectLst/>
                        </a:rPr>
                        <a:t>0</a:t>
                      </a:r>
                      <a:endParaRPr lang="zh-CN" sz="2000" kern="100" dirty="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r>
              <a:tr h="174916">
                <a:tc>
                  <a:txBody>
                    <a:bodyPr/>
                    <a:lstStyle/>
                    <a:p>
                      <a:pPr algn="l">
                        <a:spcAft>
                          <a:spcPts val="0"/>
                        </a:spcAft>
                      </a:pPr>
                      <a:r>
                        <a:rPr lang="en-US" sz="2000" kern="0">
                          <a:effectLst/>
                        </a:rPr>
                        <a:t>OP06</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10.9</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r>
              <a:tr h="306104">
                <a:tc>
                  <a:txBody>
                    <a:bodyPr/>
                    <a:lstStyle/>
                    <a:p>
                      <a:pPr algn="l">
                        <a:spcAft>
                          <a:spcPts val="0"/>
                        </a:spcAft>
                      </a:pPr>
                      <a:r>
                        <a:rPr lang="en-US" sz="2000" kern="0">
                          <a:effectLst/>
                        </a:rPr>
                        <a:t>aHor2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18.5</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r>
              <a:tr h="306104">
                <a:tc>
                  <a:txBody>
                    <a:bodyPr/>
                    <a:lstStyle/>
                    <a:p>
                      <a:pPr algn="l">
                        <a:spcAft>
                          <a:spcPts val="0"/>
                        </a:spcAft>
                      </a:pPr>
                      <a:r>
                        <a:rPr lang="en-US" sz="2000" kern="0">
                          <a:effectLst/>
                        </a:rPr>
                        <a:t>MWG943</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78.2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r>
              <a:tr h="306104">
                <a:tc>
                  <a:txBody>
                    <a:bodyPr/>
                    <a:lstStyle/>
                    <a:p>
                      <a:pPr algn="l">
                        <a:spcAft>
                          <a:spcPts val="0"/>
                        </a:spcAft>
                      </a:pPr>
                      <a:r>
                        <a:rPr lang="en-US" sz="2000" kern="0">
                          <a:effectLst/>
                        </a:rPr>
                        <a:t>ABG464</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91.2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dirty="0">
                          <a:effectLst/>
                        </a:rPr>
                        <a:t>2</a:t>
                      </a:r>
                      <a:endParaRPr lang="zh-CN" sz="2000" kern="100" dirty="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r>
              <a:tr h="174916">
                <a:tc>
                  <a:txBody>
                    <a:bodyPr/>
                    <a:lstStyle/>
                    <a:p>
                      <a:pPr algn="l">
                        <a:spcAft>
                          <a:spcPts val="0"/>
                        </a:spcAft>
                      </a:pPr>
                      <a:r>
                        <a:rPr lang="en-US" sz="2000" kern="0">
                          <a:effectLst/>
                        </a:rPr>
                        <a:t>Dor3</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111.2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r>
              <a:tr h="306104">
                <a:tc>
                  <a:txBody>
                    <a:bodyPr/>
                    <a:lstStyle/>
                    <a:p>
                      <a:pPr algn="l">
                        <a:spcAft>
                          <a:spcPts val="0"/>
                        </a:spcAft>
                      </a:pPr>
                      <a:r>
                        <a:rPr lang="en-US" sz="2000" kern="0">
                          <a:effectLst/>
                        </a:rPr>
                        <a:t>iPgd2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114.7</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dirty="0">
                          <a:effectLst/>
                        </a:rPr>
                        <a:t>2</a:t>
                      </a:r>
                      <a:endParaRPr lang="zh-CN" sz="2000" kern="100" dirty="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r>
              <a:tr h="146064">
                <a:tc>
                  <a:txBody>
                    <a:bodyPr/>
                    <a:lstStyle/>
                    <a:p>
                      <a:pPr algn="l">
                        <a:spcAft>
                          <a:spcPts val="0"/>
                        </a:spcAft>
                      </a:pPr>
                      <a:r>
                        <a:rPr lang="en-US" sz="2000" kern="0">
                          <a:effectLst/>
                        </a:rPr>
                        <a:t>cMWG733A</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121.7</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r>
              <a:tr h="306104">
                <a:tc>
                  <a:txBody>
                    <a:bodyPr/>
                    <a:lstStyle/>
                    <a:p>
                      <a:pPr algn="l">
                        <a:spcAft>
                          <a:spcPts val="0"/>
                        </a:spcAft>
                      </a:pPr>
                      <a:r>
                        <a:rPr lang="en-US" sz="2000" kern="0">
                          <a:effectLst/>
                        </a:rPr>
                        <a:t>AtpbA</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125.2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r>
              <a:tr h="306104">
                <a:tc>
                  <a:txBody>
                    <a:bodyPr/>
                    <a:lstStyle/>
                    <a:p>
                      <a:pPr algn="l">
                        <a:spcAft>
                          <a:spcPts val="0"/>
                        </a:spcAft>
                      </a:pPr>
                      <a:r>
                        <a:rPr lang="en-US" sz="2000" kern="0">
                          <a:effectLst/>
                        </a:rPr>
                        <a:t>drun8</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138.8</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r>
              <a:tr h="306104">
                <a:tc>
                  <a:txBody>
                    <a:bodyPr/>
                    <a:lstStyle/>
                    <a:p>
                      <a:pPr algn="l">
                        <a:spcAft>
                          <a:spcPts val="0"/>
                        </a:spcAft>
                      </a:pPr>
                      <a:r>
                        <a:rPr lang="en-US" sz="2000" kern="0">
                          <a:effectLst/>
                        </a:rPr>
                        <a:t>ABC261</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143.7</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r>
              <a:tr h="306104">
                <a:tc>
                  <a:txBody>
                    <a:bodyPr/>
                    <a:lstStyle/>
                    <a:p>
                      <a:pPr algn="l">
                        <a:spcAft>
                          <a:spcPts val="0"/>
                        </a:spcAft>
                      </a:pPr>
                      <a:r>
                        <a:rPr lang="en-US" sz="2000" kern="0">
                          <a:effectLst/>
                        </a:rPr>
                        <a:t>ABG710B</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150.7</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r>
              <a:tr h="174916">
                <a:tc>
                  <a:txBody>
                    <a:bodyPr/>
                    <a:lstStyle/>
                    <a:p>
                      <a:pPr algn="l">
                        <a:spcAft>
                          <a:spcPts val="0"/>
                        </a:spcAft>
                      </a:pPr>
                      <a:r>
                        <a:rPr lang="en-US" sz="2000" kern="0">
                          <a:effectLst/>
                        </a:rPr>
                        <a:t>Aga7</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154.2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r>
              <a:tr h="306104">
                <a:tc>
                  <a:txBody>
                    <a:bodyPr/>
                    <a:lstStyle/>
                    <a:p>
                      <a:pPr algn="l">
                        <a:spcAft>
                          <a:spcPts val="0"/>
                        </a:spcAft>
                      </a:pPr>
                      <a:r>
                        <a:rPr lang="en-US" sz="2000" kern="0">
                          <a:effectLst/>
                        </a:rPr>
                        <a:t>MWG912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159.9</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-1</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0</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c>
                  <a:txBody>
                    <a:bodyPr/>
                    <a:lstStyle/>
                    <a:p>
                      <a:pPr algn="l">
                        <a:spcAft>
                          <a:spcPts val="0"/>
                        </a:spcAft>
                      </a:pPr>
                      <a:r>
                        <a:rPr lang="en-US" sz="2000" kern="0">
                          <a:effectLst/>
                        </a:rPr>
                        <a:t>2</a:t>
                      </a:r>
                      <a:endParaRPr lang="zh-CN" sz="2000" kern="100">
                        <a:effectLst/>
                        <a:latin typeface="Times New Roman"/>
                        <a:ea typeface="宋体"/>
                        <a:cs typeface="Times New Roman"/>
                      </a:endParaRPr>
                    </a:p>
                  </a:txBody>
                  <a:tcPr marL="65594" marR="65594" marT="0" marB="0" anchor="ctr"/>
                </a:tc>
              </a:tr>
              <a:tr h="174916">
                <a:tc>
                  <a:txBody>
                    <a:bodyPr/>
                    <a:lstStyle/>
                    <a:p>
                      <a:pPr algn="l">
                        <a:spcAft>
                          <a:spcPts val="0"/>
                        </a:spcAft>
                      </a:pPr>
                      <a:r>
                        <a:rPr lang="zh-CN" sz="2000" kern="0">
                          <a:effectLst/>
                        </a:rPr>
                        <a:t>粒重</a:t>
                      </a:r>
                      <a:endParaRPr lang="zh-CN" sz="2000" kern="100">
                        <a:effectLst/>
                        <a:latin typeface="Times New Roman"/>
                        <a:ea typeface="宋体"/>
                        <a:cs typeface="Times New Roman"/>
                      </a:endParaRPr>
                    </a:p>
                  </a:txBody>
                  <a:tcPr marL="65594" marR="65594" marT="0" marB="0" anchor="ctr"/>
                </a:tc>
                <a:tc>
                  <a:txBody>
                    <a:bodyPr/>
                    <a:lstStyle/>
                    <a:p>
                      <a:endParaRPr lang="zh-CN" sz="2000" kern="100">
                        <a:effectLst/>
                        <a:latin typeface="Calibri"/>
                      </a:endParaRPr>
                    </a:p>
                  </a:txBody>
                  <a:tcPr marL="65594" marR="65594" marT="0" marB="0" anchor="ctr"/>
                </a:tc>
                <a:tc>
                  <a:txBody>
                    <a:bodyPr/>
                    <a:lstStyle/>
                    <a:p>
                      <a:pPr algn="l">
                        <a:spcAft>
                          <a:spcPts val="0"/>
                        </a:spcAft>
                      </a:pPr>
                      <a:r>
                        <a:rPr lang="en-US" sz="1800" kern="0" dirty="0">
                          <a:effectLst/>
                        </a:rPr>
                        <a:t>41.0 </a:t>
                      </a:r>
                      <a:endParaRPr lang="zh-CN" sz="1800" kern="100" dirty="0">
                        <a:effectLst/>
                        <a:latin typeface="Times New Roman"/>
                        <a:ea typeface="宋体"/>
                        <a:cs typeface="Times New Roman"/>
                      </a:endParaRPr>
                    </a:p>
                  </a:txBody>
                  <a:tcPr marL="65594" marR="65594" marT="0" marB="0" anchor="ctr"/>
                </a:tc>
                <a:tc>
                  <a:txBody>
                    <a:bodyPr/>
                    <a:lstStyle/>
                    <a:p>
                      <a:pPr algn="l">
                        <a:spcAft>
                          <a:spcPts val="0"/>
                        </a:spcAft>
                      </a:pPr>
                      <a:r>
                        <a:rPr lang="en-US" sz="1800" kern="0">
                          <a:effectLst/>
                        </a:rPr>
                        <a:t>40.4 </a:t>
                      </a:r>
                      <a:endParaRPr lang="zh-CN" sz="1800" kern="100">
                        <a:effectLst/>
                        <a:latin typeface="Times New Roman"/>
                        <a:ea typeface="宋体"/>
                        <a:cs typeface="Times New Roman"/>
                      </a:endParaRPr>
                    </a:p>
                  </a:txBody>
                  <a:tcPr marL="65594" marR="65594" marT="0" marB="0" anchor="ctr"/>
                </a:tc>
                <a:tc>
                  <a:txBody>
                    <a:bodyPr/>
                    <a:lstStyle/>
                    <a:p>
                      <a:pPr algn="l">
                        <a:spcAft>
                          <a:spcPts val="0"/>
                        </a:spcAft>
                      </a:pPr>
                      <a:r>
                        <a:rPr lang="en-US" sz="1800" kern="0" dirty="0">
                          <a:effectLst/>
                        </a:rPr>
                        <a:t>40.1 </a:t>
                      </a:r>
                      <a:endParaRPr lang="zh-CN" sz="1800" kern="100" dirty="0">
                        <a:effectLst/>
                        <a:latin typeface="Times New Roman"/>
                        <a:ea typeface="宋体"/>
                        <a:cs typeface="Times New Roman"/>
                      </a:endParaRPr>
                    </a:p>
                  </a:txBody>
                  <a:tcPr marL="65594" marR="65594" marT="0" marB="0" anchor="ctr"/>
                </a:tc>
                <a:tc>
                  <a:txBody>
                    <a:bodyPr/>
                    <a:lstStyle/>
                    <a:p>
                      <a:pPr algn="l">
                        <a:spcAft>
                          <a:spcPts val="0"/>
                        </a:spcAft>
                      </a:pPr>
                      <a:r>
                        <a:rPr lang="en-US" sz="1800" kern="0">
                          <a:effectLst/>
                        </a:rPr>
                        <a:t>40.3 </a:t>
                      </a:r>
                      <a:endParaRPr lang="zh-CN" sz="1800" kern="100">
                        <a:effectLst/>
                        <a:latin typeface="Times New Roman"/>
                        <a:ea typeface="宋体"/>
                        <a:cs typeface="Times New Roman"/>
                      </a:endParaRPr>
                    </a:p>
                  </a:txBody>
                  <a:tcPr marL="65594" marR="65594" marT="0" marB="0" anchor="ctr"/>
                </a:tc>
                <a:tc>
                  <a:txBody>
                    <a:bodyPr/>
                    <a:lstStyle/>
                    <a:p>
                      <a:pPr algn="l">
                        <a:spcAft>
                          <a:spcPts val="0"/>
                        </a:spcAft>
                      </a:pPr>
                      <a:r>
                        <a:rPr lang="en-US" sz="1800" kern="0" dirty="0">
                          <a:effectLst/>
                        </a:rPr>
                        <a:t>41.5 </a:t>
                      </a:r>
                      <a:endParaRPr lang="zh-CN" sz="1800" kern="100" dirty="0">
                        <a:effectLst/>
                        <a:latin typeface="Times New Roman"/>
                        <a:ea typeface="宋体"/>
                        <a:cs typeface="Times New Roman"/>
                      </a:endParaRPr>
                    </a:p>
                  </a:txBody>
                  <a:tcPr marL="65594" marR="65594" marT="0" marB="0" anchor="ctr"/>
                </a:tc>
                <a:tc>
                  <a:txBody>
                    <a:bodyPr/>
                    <a:lstStyle/>
                    <a:p>
                      <a:pPr algn="l">
                        <a:spcAft>
                          <a:spcPts val="0"/>
                        </a:spcAft>
                      </a:pPr>
                      <a:r>
                        <a:rPr lang="en-US" sz="1800" kern="0" dirty="0">
                          <a:effectLst/>
                        </a:rPr>
                        <a:t>45.8 </a:t>
                      </a:r>
                      <a:endParaRPr lang="zh-CN" sz="1800" kern="100" dirty="0">
                        <a:effectLst/>
                        <a:latin typeface="Times New Roman"/>
                        <a:ea typeface="宋体"/>
                        <a:cs typeface="Times New Roman"/>
                      </a:endParaRPr>
                    </a:p>
                  </a:txBody>
                  <a:tcPr marL="65594" marR="65594" marT="0" marB="0" anchor="ctr"/>
                </a:tc>
                <a:tc>
                  <a:txBody>
                    <a:bodyPr/>
                    <a:lstStyle/>
                    <a:p>
                      <a:pPr algn="l">
                        <a:spcAft>
                          <a:spcPts val="0"/>
                        </a:spcAft>
                      </a:pPr>
                      <a:r>
                        <a:rPr lang="en-US" sz="1800" kern="0">
                          <a:effectLst/>
                        </a:rPr>
                        <a:t>40.2 </a:t>
                      </a:r>
                      <a:endParaRPr lang="zh-CN" sz="1800" kern="100">
                        <a:effectLst/>
                        <a:latin typeface="Times New Roman"/>
                        <a:ea typeface="宋体"/>
                        <a:cs typeface="Times New Roman"/>
                      </a:endParaRPr>
                    </a:p>
                  </a:txBody>
                  <a:tcPr marL="65594" marR="65594" marT="0" marB="0" anchor="ctr"/>
                </a:tc>
                <a:tc>
                  <a:txBody>
                    <a:bodyPr/>
                    <a:lstStyle/>
                    <a:p>
                      <a:pPr algn="l">
                        <a:spcAft>
                          <a:spcPts val="0"/>
                        </a:spcAft>
                      </a:pPr>
                      <a:r>
                        <a:rPr lang="en-US" sz="1800" kern="0" dirty="0">
                          <a:effectLst/>
                        </a:rPr>
                        <a:t>44.1 </a:t>
                      </a:r>
                      <a:endParaRPr lang="zh-CN" sz="1800" kern="100" dirty="0">
                        <a:effectLst/>
                        <a:latin typeface="Times New Roman"/>
                        <a:ea typeface="宋体"/>
                        <a:cs typeface="Times New Roman"/>
                      </a:endParaRPr>
                    </a:p>
                  </a:txBody>
                  <a:tcPr marL="65594" marR="65594" marT="0" marB="0" anchor="ctr"/>
                </a:tc>
                <a:tc>
                  <a:txBody>
                    <a:bodyPr/>
                    <a:lstStyle/>
                    <a:p>
                      <a:pPr algn="l">
                        <a:spcAft>
                          <a:spcPts val="0"/>
                        </a:spcAft>
                      </a:pPr>
                      <a:r>
                        <a:rPr lang="en-US" sz="1800" kern="0" dirty="0">
                          <a:effectLst/>
                        </a:rPr>
                        <a:t>42.1 </a:t>
                      </a:r>
                      <a:endParaRPr lang="zh-CN" sz="1800" kern="100" dirty="0">
                        <a:effectLst/>
                        <a:latin typeface="Times New Roman"/>
                        <a:ea typeface="宋体"/>
                        <a:cs typeface="Times New Roman"/>
                      </a:endParaRPr>
                    </a:p>
                  </a:txBody>
                  <a:tcPr marL="65594" marR="65594" marT="0" marB="0" anchor="ctr"/>
                </a:tc>
                <a:tc>
                  <a:txBody>
                    <a:bodyPr/>
                    <a:lstStyle/>
                    <a:p>
                      <a:pPr algn="l">
                        <a:spcAft>
                          <a:spcPts val="0"/>
                        </a:spcAft>
                      </a:pPr>
                      <a:r>
                        <a:rPr lang="en-US" sz="1800" kern="0" dirty="0">
                          <a:effectLst/>
                        </a:rPr>
                        <a:t>45.7 </a:t>
                      </a:r>
                      <a:endParaRPr lang="zh-CN" sz="1800" kern="100" dirty="0">
                        <a:effectLst/>
                        <a:latin typeface="Times New Roman"/>
                        <a:ea typeface="宋体"/>
                        <a:cs typeface="Times New Roman"/>
                      </a:endParaRPr>
                    </a:p>
                  </a:txBody>
                  <a:tcPr marL="65594" marR="65594" marT="0" marB="0" anchor="ctr"/>
                </a:tc>
              </a:tr>
            </a:tbl>
          </a:graphicData>
        </a:graphic>
      </p:graphicFrame>
    </p:spTree>
    <p:extLst>
      <p:ext uri="{BB962C8B-B14F-4D97-AF65-F5344CB8AC3E}">
        <p14:creationId xmlns:p14="http://schemas.microsoft.com/office/powerpoint/2010/main" val="7839351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48072"/>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145</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家系平均粒重的次数分布</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124744"/>
            <a:ext cx="8136904" cy="4896544"/>
          </a:xfrm>
          <a:prstGeom prst="rect">
            <a:avLst/>
          </a:prstGeom>
          <a:noFill/>
          <a:ln>
            <a:noFill/>
          </a:ln>
        </p:spPr>
      </p:pic>
    </p:spTree>
    <p:extLst>
      <p:ext uri="{BB962C8B-B14F-4D97-AF65-F5344CB8AC3E}">
        <p14:creationId xmlns:p14="http://schemas.microsoft.com/office/powerpoint/2010/main" val="42029826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作图的基本原理</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5472608"/>
          </a:xfrm>
        </p:spPr>
        <p:txBody>
          <a:bodyPr>
            <a:noAutofit/>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不论是连锁作图还是关联分析，</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作图利用的都是标记与控制性状基因之间的连锁不平衡。由于这种不平衡的存在，性状在不同标记基因型间才会存在差异</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单个遗传标记，开展数量性状与标记间的连锁分析，称为单标记分析</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Sax </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(1923)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最早利用单标记分析，报导了菜豆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Phaseolus</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vulgaris</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籽粒颜色和粒重之间的连锁关系，这里的籽粒颜色为标记。单标记分析适用于标记比较少、难以构建连锁图谱的情况，目前已很少采用，但这一方法中包含的基本原理对所有作图方法都是适用的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818199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单标记分析</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基本原理</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91264" cy="4896544"/>
          </a:xfrm>
        </p:spPr>
        <p:txBody>
          <a:bodyPr>
            <a:noAutofit/>
          </a:bodyPr>
          <a:lstStyle/>
          <a:p>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假定标记</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与控制某一性状的基因</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存在连锁，两个亲本的基因型是</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MMQQ</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mmqq</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群体在每个分离座位上只包含两种纯合基因型</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由于</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连锁的存在，</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标记型中</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的频率就会高于</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标记型中</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的频率就会低于</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基因型</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比</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有更高的表型，将群体按照标记型分成两组后，这两组标记型在表型性状上就呈现截然不同的两个</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标记</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的分布具有较高的均值，标记</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的分布具有较低的</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均值。</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611415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单标记分析</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基本原理</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7992888" cy="4248472"/>
          </a:xfrm>
        </p:spPr>
        <p:txBody>
          <a:bodyPr>
            <a:no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标记与控制性状的基因之间没有连锁关系，同样把群体按照标记型分成两组后，</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的频率在这两组之间没有差异，不同标记型的分布具有相同的均值，表现出两个相似的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分布。</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，通过检验不同标记型的性状是否服从相同的分布，就能判断该标记和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间是否存在连锁关系。</a:t>
            </a:r>
          </a:p>
        </p:txBody>
      </p:sp>
    </p:spTree>
    <p:extLst>
      <p:ext uri="{BB962C8B-B14F-4D97-AF65-F5344CB8AC3E}">
        <p14:creationId xmlns:p14="http://schemas.microsoft.com/office/powerpoint/2010/main" val="40116960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129614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一个标记座位上</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种标记型</a:t>
            </a:r>
            <a:r>
              <a:rPr lang="en-US" altLang="zh-CN" sz="4000" b="1"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b="1"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的性状</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分布</a:t>
            </a:r>
            <a:endParaRPr lang="zh-CN" altLang="en-US" sz="28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628800"/>
            <a:ext cx="8784976" cy="3456384"/>
          </a:xfrm>
          <a:prstGeom prst="rect">
            <a:avLst/>
          </a:prstGeom>
          <a:noFill/>
          <a:ln>
            <a:noFill/>
          </a:ln>
        </p:spPr>
      </p:pic>
      <p:sp>
        <p:nvSpPr>
          <p:cNvPr id="6" name="矩形 5"/>
          <p:cNvSpPr/>
          <p:nvPr/>
        </p:nvSpPr>
        <p:spPr>
          <a:xfrm>
            <a:off x="0" y="5166774"/>
            <a:ext cx="4572000" cy="523220"/>
          </a:xfrm>
          <a:prstGeom prst="rect">
            <a:avLst/>
          </a:prstGeom>
        </p:spPr>
        <p:txBody>
          <a:bodyPr wrap="square">
            <a:spAutoFit/>
          </a:bodyPr>
          <a:lstStyle/>
          <a:p>
            <a:pPr algn="ct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标记与性状基因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存在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连锁</a:t>
            </a:r>
            <a:endParaRPr lang="zh-CN" altLang="en-US" sz="2800" dirty="0"/>
          </a:p>
        </p:txBody>
      </p:sp>
      <p:sp>
        <p:nvSpPr>
          <p:cNvPr id="7" name="矩形 6"/>
          <p:cNvSpPr/>
          <p:nvPr/>
        </p:nvSpPr>
        <p:spPr>
          <a:xfrm>
            <a:off x="4499992" y="5189130"/>
            <a:ext cx="4536504" cy="523220"/>
          </a:xfrm>
          <a:prstGeom prst="rect">
            <a:avLst/>
          </a:prstGeom>
        </p:spPr>
        <p:txBody>
          <a:bodyPr wrap="square">
            <a:spAutoFit/>
          </a:bodyPr>
          <a:lstStyle/>
          <a:p>
            <a:pPr algn="ct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标记与性状基因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不存在连锁</a:t>
            </a:r>
            <a:endParaRPr lang="zh-CN" altLang="en-US" sz="2800" dirty="0"/>
          </a:p>
        </p:txBody>
      </p:sp>
    </p:spTree>
    <p:extLst>
      <p:ext uri="{BB962C8B-B14F-4D97-AF65-F5344CB8AC3E}">
        <p14:creationId xmlns:p14="http://schemas.microsoft.com/office/powerpoint/2010/main" val="39380107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55786"/>
            <a:ext cx="8229600" cy="724942"/>
          </a:xfrm>
        </p:spPr>
        <p:txBody>
          <a:bodyPr>
            <a:noAutofit/>
          </a:bodyPr>
          <a:lstStyle/>
          <a:p>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标记</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两个</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座位上</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的基因型和频率</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052736"/>
            <a:ext cx="7920880" cy="5001419"/>
          </a:xfrm>
        </p:spPr>
        <p:txBody>
          <a:bodyPr>
            <a:normAutofit/>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假定两个纯合亲本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的基因型分别为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MMQQ</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mmqq</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群体中，标记基因型有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两种，</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的基因型有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两种</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标记</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结合起来共有</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种基因型，即</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MMQQ</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MMqq</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mmQQ</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mmqq</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标记与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间的重组率为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种基因型的频率分别为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r</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074698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60" y="332656"/>
            <a:ext cx="7992888" cy="706090"/>
          </a:xfrm>
        </p:spPr>
        <p:txBody>
          <a:bodyPr>
            <a:normAutofit/>
          </a:bodyPr>
          <a:lstStyle/>
          <a:p>
            <a:r>
              <a:rPr lang="zh-CN" altLang="en-US" sz="4000" b="1" dirty="0">
                <a:latin typeface="黑体" panose="02010609060101010101" pitchFamily="49" charset="-122"/>
                <a:ea typeface="黑体" panose="02010609060101010101" pitchFamily="49" charset="-122"/>
              </a:rPr>
              <a:t>数量性状</a:t>
            </a:r>
            <a:r>
              <a:rPr lang="zh-CN" altLang="en-US" sz="4000" b="1" dirty="0" smtClean="0">
                <a:latin typeface="黑体" panose="02010609060101010101" pitchFamily="49" charset="-122"/>
                <a:ea typeface="黑体" panose="02010609060101010101" pitchFamily="49" charset="-122"/>
              </a:rPr>
              <a:t>基因定位（或</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作图）</a:t>
            </a:r>
            <a:endParaRPr lang="zh-CN" altLang="en-US" sz="4000" b="1" dirty="0"/>
          </a:p>
        </p:txBody>
      </p:sp>
      <p:sp>
        <p:nvSpPr>
          <p:cNvPr id="6" name="内容占位符 5"/>
          <p:cNvSpPr>
            <a:spLocks noGrp="1"/>
          </p:cNvSpPr>
          <p:nvPr>
            <p:ph idx="1"/>
          </p:nvPr>
        </p:nvSpPr>
        <p:spPr>
          <a:xfrm>
            <a:off x="395536" y="1124744"/>
            <a:ext cx="8424936" cy="4608512"/>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随着分子标记技术的发展，目前人们已经可以像研究质量性状基因那样研究数量性状基因，也可以把数量性状基因（</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quantitative trait gene or locus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，简称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）定位在染色体上，并估计单个座位上基因的遗传效应。寻找</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在染色体上的位置并估计其遗传效应的过程，称为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作图或定位（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 mapping</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自</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Lander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Botstein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1989</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）提出区间作图方法以来，</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定位已经成为数量遗传学的研究重点，也成为动植物数量性状遗传分析的主要方法。根据定位结果对数量性状基因进行精细定位、图位克隆，利用定位到的标记对数量性状进行辅助选择等，都有成功的例子。</a:t>
            </a:r>
            <a:endParaRPr lang="en-US"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823087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的基因型值</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24745"/>
            <a:ext cx="8229600" cy="2448271"/>
          </a:xfrm>
        </p:spPr>
        <p:txBody>
          <a:bodyPr>
            <a:normAutofit/>
          </a:bodyPr>
          <a:lstStyle/>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标记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一般是中性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水平的多态性，标记本身并不会产生任何表型效应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MMQQ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mmQQ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的遗传效应是由</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决定的；基因型</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MMqq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mmqq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的遗传效应是由</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决定的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，在加显性模型下，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种基因型具有两种不同的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均值</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636390174"/>
              </p:ext>
            </p:extLst>
          </p:nvPr>
        </p:nvGraphicFramePr>
        <p:xfrm>
          <a:off x="827584" y="3644379"/>
          <a:ext cx="4119563" cy="720725"/>
        </p:xfrm>
        <a:graphic>
          <a:graphicData uri="http://schemas.openxmlformats.org/presentationml/2006/ole">
            <mc:AlternateContent xmlns:mc="http://schemas.openxmlformats.org/markup-compatibility/2006">
              <mc:Choice xmlns:v="urn:schemas-microsoft-com:vml" Requires="v">
                <p:oleObj spid="_x0000_s1102" name="公式" r:id="rId3" imgW="1447560" imgH="241200" progId="Equation.3">
                  <p:embed/>
                </p:oleObj>
              </mc:Choice>
              <mc:Fallback>
                <p:oleObj name="公式" r:id="rId3" imgW="1447560" imgH="241200" progId="Equation.3">
                  <p:embed/>
                  <p:pic>
                    <p:nvPicPr>
                      <p:cNvPr id="0" name="Object 4"/>
                      <p:cNvPicPr>
                        <a:picLocks noChangeAspect="1" noChangeArrowheads="1"/>
                      </p:cNvPicPr>
                      <p:nvPr/>
                    </p:nvPicPr>
                    <p:blipFill>
                      <a:blip r:embed="rId4"/>
                      <a:srcRect/>
                      <a:stretch>
                        <a:fillRect/>
                      </a:stretch>
                    </p:blipFill>
                    <p:spPr bwMode="auto">
                      <a:xfrm>
                        <a:off x="827584" y="3644379"/>
                        <a:ext cx="4119563" cy="720725"/>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3696669100"/>
              </p:ext>
            </p:extLst>
          </p:nvPr>
        </p:nvGraphicFramePr>
        <p:xfrm>
          <a:off x="827584" y="4508500"/>
          <a:ext cx="3867150" cy="720725"/>
        </p:xfrm>
        <a:graphic>
          <a:graphicData uri="http://schemas.openxmlformats.org/presentationml/2006/ole">
            <mc:AlternateContent xmlns:mc="http://schemas.openxmlformats.org/markup-compatibility/2006">
              <mc:Choice xmlns:v="urn:schemas-microsoft-com:vml" Requires="v">
                <p:oleObj spid="_x0000_s1103" name="公式" r:id="rId5" imgW="1358640" imgH="241200" progId="Equation.3">
                  <p:embed/>
                </p:oleObj>
              </mc:Choice>
              <mc:Fallback>
                <p:oleObj name="公式" r:id="rId5" imgW="1358640" imgH="241200" progId="Equation.3">
                  <p:embed/>
                  <p:pic>
                    <p:nvPicPr>
                      <p:cNvPr id="0" name="对象 3"/>
                      <p:cNvPicPr>
                        <a:picLocks noChangeAspect="1" noChangeArrowheads="1"/>
                      </p:cNvPicPr>
                      <p:nvPr/>
                    </p:nvPicPr>
                    <p:blipFill>
                      <a:blip r:embed="rId6"/>
                      <a:srcRect/>
                      <a:stretch>
                        <a:fillRect/>
                      </a:stretch>
                    </p:blipFill>
                    <p:spPr bwMode="auto">
                      <a:xfrm>
                        <a:off x="827584" y="4508500"/>
                        <a:ext cx="386715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049088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标记型的均值</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7"/>
            <a:ext cx="8229600" cy="2448271"/>
          </a:xfrm>
        </p:spPr>
        <p:txBody>
          <a:bodyPr>
            <a:normAutofit/>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如果一个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家系的标记型为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，不能明确确定它的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基因型究竟是</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还是</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。但是，如果把所有标记型为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家系看作一个群体，这个群体中</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的频率是知道的，即</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。标记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的频率是</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的频率是</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因此，</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2898585526"/>
              </p:ext>
            </p:extLst>
          </p:nvPr>
        </p:nvGraphicFramePr>
        <p:xfrm>
          <a:off x="827584" y="3573016"/>
          <a:ext cx="7490430" cy="576064"/>
        </p:xfrm>
        <a:graphic>
          <a:graphicData uri="http://schemas.openxmlformats.org/presentationml/2006/ole">
            <mc:AlternateContent xmlns:mc="http://schemas.openxmlformats.org/markup-compatibility/2006">
              <mc:Choice xmlns:v="urn:schemas-microsoft-com:vml" Requires="v">
                <p:oleObj spid="_x0000_s2150" name="公式" r:id="rId3" imgW="2844720" imgH="215640" progId="Equation.3">
                  <p:embed/>
                </p:oleObj>
              </mc:Choice>
              <mc:Fallback>
                <p:oleObj name="公式" r:id="rId3" imgW="2844720" imgH="215640" progId="Equation.3">
                  <p:embed/>
                  <p:pic>
                    <p:nvPicPr>
                      <p:cNvPr id="0" name="Object 3"/>
                      <p:cNvPicPr>
                        <a:picLocks noChangeAspect="1" noChangeArrowheads="1"/>
                      </p:cNvPicPr>
                      <p:nvPr/>
                    </p:nvPicPr>
                    <p:blipFill>
                      <a:blip r:embed="rId4"/>
                      <a:srcRect/>
                      <a:stretch>
                        <a:fillRect/>
                      </a:stretch>
                    </p:blipFill>
                    <p:spPr bwMode="auto">
                      <a:xfrm>
                        <a:off x="827584" y="3573016"/>
                        <a:ext cx="7490430" cy="576064"/>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4033985447"/>
              </p:ext>
            </p:extLst>
          </p:nvPr>
        </p:nvGraphicFramePr>
        <p:xfrm>
          <a:off x="827584" y="4320480"/>
          <a:ext cx="7612049" cy="620688"/>
        </p:xfrm>
        <a:graphic>
          <a:graphicData uri="http://schemas.openxmlformats.org/presentationml/2006/ole">
            <mc:AlternateContent xmlns:mc="http://schemas.openxmlformats.org/markup-compatibility/2006">
              <mc:Choice xmlns:v="urn:schemas-microsoft-com:vml" Requires="v">
                <p:oleObj spid="_x0000_s2151" name="公式" r:id="rId5" imgW="2806700" imgH="228600" progId="Equation.3">
                  <p:embed/>
                </p:oleObj>
              </mc:Choice>
              <mc:Fallback>
                <p:oleObj name="公式" r:id="rId5" imgW="2806700" imgH="2286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4" y="4320480"/>
                        <a:ext cx="7612049" cy="620688"/>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2383938748"/>
              </p:ext>
            </p:extLst>
          </p:nvPr>
        </p:nvGraphicFramePr>
        <p:xfrm>
          <a:off x="827584" y="5013176"/>
          <a:ext cx="4750528" cy="669350"/>
        </p:xfrm>
        <a:graphic>
          <a:graphicData uri="http://schemas.openxmlformats.org/presentationml/2006/ole">
            <mc:AlternateContent xmlns:mc="http://schemas.openxmlformats.org/markup-compatibility/2006">
              <mc:Choice xmlns:v="urn:schemas-microsoft-com:vml" Requires="v">
                <p:oleObj spid="_x0000_s2152" name="公式" r:id="rId7" imgW="1473200" imgH="228600" progId="Equation.3">
                  <p:embed/>
                </p:oleObj>
              </mc:Choice>
              <mc:Fallback>
                <p:oleObj name="公式" r:id="rId7" imgW="1473200" imgH="228600" progId="Equation.3">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5013176"/>
                        <a:ext cx="4750528" cy="669350"/>
                      </a:xfrm>
                      <a:prstGeom prst="rect">
                        <a:avLst/>
                      </a:prstGeom>
                      <a:noFill/>
                    </p:spPr>
                  </p:pic>
                </p:oleObj>
              </mc:Fallback>
            </mc:AlternateContent>
          </a:graphicData>
        </a:graphic>
      </p:graphicFrame>
    </p:spTree>
    <p:extLst>
      <p:ext uri="{BB962C8B-B14F-4D97-AF65-F5344CB8AC3E}">
        <p14:creationId xmlns:p14="http://schemas.microsoft.com/office/powerpoint/2010/main" val="11326955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标记型均值的差异显著性检验</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124744"/>
            <a:ext cx="8363272" cy="4968552"/>
          </a:xfrm>
        </p:spPr>
        <p:txBody>
          <a:bodyPr>
            <a:noAutofit/>
          </a:bodyPr>
          <a:lstStyle/>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标记与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之间不存在连锁关系，即重组率</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r</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，标记型</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平均数间的差异便不复存在。反过来说，如果两种标记型间存在明显差异，则说明该标记与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之间存在连锁</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这一原理，就可以对作图群体按照标记型进行分组，计算两种标记型的</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平均数与以及</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它们的方差，然后利用</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检验，检验两个平均数之间的差异显著性。差异显著则说明标记与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之间存在连锁关系；否则就说明标记与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之间不存在连锁关系。</a:t>
            </a:r>
          </a:p>
        </p:txBody>
      </p:sp>
    </p:spTree>
    <p:extLst>
      <p:ext uri="{BB962C8B-B14F-4D97-AF65-F5344CB8AC3E}">
        <p14:creationId xmlns:p14="http://schemas.microsoft.com/office/powerpoint/2010/main" val="578524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135416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标记</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Act8A</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Act8B</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）分组的粒重次数分布</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1772817"/>
            <a:ext cx="9071992" cy="3528391"/>
          </a:xfrm>
          <a:prstGeom prst="rect">
            <a:avLst/>
          </a:prstGeom>
          <a:noFill/>
          <a:ln>
            <a:noFill/>
          </a:ln>
        </p:spPr>
      </p:pic>
    </p:spTree>
    <p:extLst>
      <p:ext uri="{BB962C8B-B14F-4D97-AF65-F5344CB8AC3E}">
        <p14:creationId xmlns:p14="http://schemas.microsoft.com/office/powerpoint/2010/main" val="10903566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142617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两个标记座位上两种标记型粒重的差异显著性检验</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518646338"/>
              </p:ext>
            </p:extLst>
          </p:nvPr>
        </p:nvGraphicFramePr>
        <p:xfrm>
          <a:off x="395536" y="1916832"/>
          <a:ext cx="8395217" cy="3840480"/>
        </p:xfrm>
        <a:graphic>
          <a:graphicData uri="http://schemas.openxmlformats.org/drawingml/2006/table">
            <a:tbl>
              <a:tblPr firstRow="1" firstCol="1" bandRow="1">
                <a:tableStyleId>{5C22544A-7EE6-4342-B048-85BDC9FD1C3A}</a:tableStyleId>
              </a:tblPr>
              <a:tblGrid>
                <a:gridCol w="1654810"/>
                <a:gridCol w="1629461"/>
                <a:gridCol w="1629461"/>
                <a:gridCol w="297912"/>
                <a:gridCol w="1629461"/>
                <a:gridCol w="1554112"/>
              </a:tblGrid>
              <a:tr h="160020">
                <a:tc rowSpan="2">
                  <a:txBody>
                    <a:bodyPr/>
                    <a:lstStyle/>
                    <a:p>
                      <a:pPr algn="l">
                        <a:spcAft>
                          <a:spcPts val="0"/>
                        </a:spcAft>
                      </a:pPr>
                      <a:r>
                        <a:rPr lang="zh-CN" sz="2800" kern="0" dirty="0">
                          <a:effectLst/>
                        </a:rPr>
                        <a:t>参数</a:t>
                      </a:r>
                      <a:endParaRPr lang="zh-CN" sz="2800" kern="100" dirty="0">
                        <a:effectLst/>
                        <a:latin typeface="Times New Roman"/>
                        <a:ea typeface="宋体"/>
                        <a:cs typeface="Times New Roman"/>
                      </a:endParaRPr>
                    </a:p>
                  </a:txBody>
                  <a:tcPr marL="68580" marR="68580" marT="0" marB="0"/>
                </a:tc>
                <a:tc gridSpan="2">
                  <a:txBody>
                    <a:bodyPr/>
                    <a:lstStyle/>
                    <a:p>
                      <a:pPr algn="l">
                        <a:spcAft>
                          <a:spcPts val="0"/>
                        </a:spcAft>
                      </a:pPr>
                      <a:r>
                        <a:rPr lang="zh-CN" sz="2800" kern="0">
                          <a:effectLst/>
                        </a:rPr>
                        <a:t>标记</a:t>
                      </a:r>
                      <a:r>
                        <a:rPr lang="en-US" sz="2800" kern="0">
                          <a:effectLst/>
                        </a:rPr>
                        <a:t>Act8A</a:t>
                      </a:r>
                      <a:endParaRPr lang="zh-CN" sz="2800" kern="100">
                        <a:effectLst/>
                        <a:latin typeface="Times New Roman"/>
                        <a:ea typeface="宋体"/>
                        <a:cs typeface="Times New Roman"/>
                      </a:endParaRPr>
                    </a:p>
                  </a:txBody>
                  <a:tcPr marL="68580" marR="68580" marT="0" marB="0"/>
                </a:tc>
                <a:tc hMerge="1">
                  <a:txBody>
                    <a:bodyPr/>
                    <a:lstStyle/>
                    <a:p>
                      <a:endParaRPr lang="zh-CN" altLang="en-US"/>
                    </a:p>
                  </a:txBody>
                  <a:tcPr/>
                </a:tc>
                <a:tc rowSpan="2">
                  <a:txBody>
                    <a:bodyPr/>
                    <a:lstStyle/>
                    <a:p>
                      <a:pPr algn="l">
                        <a:spcAft>
                          <a:spcPts val="0"/>
                        </a:spcAft>
                      </a:pPr>
                      <a:r>
                        <a:rPr lang="en-US" sz="2800" kern="0">
                          <a:effectLst/>
                        </a:rPr>
                        <a:t> </a:t>
                      </a:r>
                      <a:endParaRPr lang="zh-CN" sz="2800" kern="100">
                        <a:effectLst/>
                        <a:latin typeface="Times New Roman"/>
                        <a:ea typeface="宋体"/>
                        <a:cs typeface="Times New Roman"/>
                      </a:endParaRPr>
                    </a:p>
                  </a:txBody>
                  <a:tcPr marL="68580" marR="68580" marT="0" marB="0"/>
                </a:tc>
                <a:tc gridSpan="2">
                  <a:txBody>
                    <a:bodyPr/>
                    <a:lstStyle/>
                    <a:p>
                      <a:pPr algn="l">
                        <a:spcAft>
                          <a:spcPts val="0"/>
                        </a:spcAft>
                      </a:pPr>
                      <a:r>
                        <a:rPr lang="zh-CN" sz="2800" kern="0">
                          <a:effectLst/>
                        </a:rPr>
                        <a:t>标记</a:t>
                      </a:r>
                      <a:r>
                        <a:rPr lang="en-US" sz="2800" kern="0">
                          <a:effectLst/>
                        </a:rPr>
                        <a:t>Act8B</a:t>
                      </a:r>
                      <a:endParaRPr lang="zh-CN" sz="2800" kern="100">
                        <a:effectLst/>
                        <a:latin typeface="Times New Roman"/>
                        <a:ea typeface="宋体"/>
                        <a:cs typeface="Times New Roman"/>
                      </a:endParaRPr>
                    </a:p>
                  </a:txBody>
                  <a:tcPr marL="68580" marR="68580" marT="0" marB="0"/>
                </a:tc>
                <a:tc hMerge="1">
                  <a:txBody>
                    <a:bodyPr/>
                    <a:lstStyle/>
                    <a:p>
                      <a:endParaRPr lang="zh-CN" altLang="en-US"/>
                    </a:p>
                  </a:txBody>
                  <a:tcPr/>
                </a:tc>
              </a:tr>
              <a:tr h="160020">
                <a:tc vMerge="1">
                  <a:txBody>
                    <a:bodyPr/>
                    <a:lstStyle/>
                    <a:p>
                      <a:endParaRPr lang="zh-CN" altLang="en-US"/>
                    </a:p>
                  </a:txBody>
                  <a:tcPr/>
                </a:tc>
                <a:tc>
                  <a:txBody>
                    <a:bodyPr/>
                    <a:lstStyle/>
                    <a:p>
                      <a:pPr algn="l">
                        <a:spcAft>
                          <a:spcPts val="0"/>
                        </a:spcAft>
                      </a:pPr>
                      <a:r>
                        <a:rPr lang="zh-CN" sz="2800" kern="0">
                          <a:effectLst/>
                        </a:rPr>
                        <a:t>标记型</a:t>
                      </a:r>
                      <a:r>
                        <a:rPr lang="en-US" sz="2800" kern="0">
                          <a:effectLst/>
                        </a:rPr>
                        <a:t>0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zh-CN" sz="2800" kern="0">
                          <a:effectLst/>
                        </a:rPr>
                        <a:t>标记型</a:t>
                      </a:r>
                      <a:r>
                        <a:rPr lang="en-US" sz="2800" kern="0">
                          <a:effectLst/>
                        </a:rPr>
                        <a:t>2</a:t>
                      </a:r>
                      <a:endParaRPr lang="zh-CN" sz="2800" kern="100">
                        <a:effectLst/>
                        <a:latin typeface="Times New Roman"/>
                        <a:ea typeface="宋体"/>
                        <a:cs typeface="Times New Roman"/>
                      </a:endParaRPr>
                    </a:p>
                  </a:txBody>
                  <a:tcPr marL="68580" marR="68580" marT="0" marB="0"/>
                </a:tc>
                <a:tc vMerge="1">
                  <a:txBody>
                    <a:bodyPr/>
                    <a:lstStyle/>
                    <a:p>
                      <a:endParaRPr lang="zh-CN" altLang="en-US"/>
                    </a:p>
                  </a:txBody>
                  <a:tcPr/>
                </a:tc>
                <a:tc>
                  <a:txBody>
                    <a:bodyPr/>
                    <a:lstStyle/>
                    <a:p>
                      <a:pPr algn="l">
                        <a:spcAft>
                          <a:spcPts val="0"/>
                        </a:spcAft>
                      </a:pPr>
                      <a:r>
                        <a:rPr lang="zh-CN" sz="2800" kern="0">
                          <a:effectLst/>
                        </a:rPr>
                        <a:t>标记型</a:t>
                      </a:r>
                      <a:r>
                        <a:rPr lang="en-US" sz="2800" kern="0">
                          <a:effectLst/>
                        </a:rPr>
                        <a:t>0</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zh-CN" sz="2800" kern="0">
                          <a:effectLst/>
                        </a:rPr>
                        <a:t>标记型</a:t>
                      </a:r>
                      <a:r>
                        <a:rPr lang="en-US" sz="2800" kern="0">
                          <a:effectLst/>
                        </a:rPr>
                        <a:t>2</a:t>
                      </a:r>
                      <a:endParaRPr lang="zh-CN" sz="2800" kern="100">
                        <a:effectLst/>
                        <a:latin typeface="Times New Roman"/>
                        <a:ea typeface="宋体"/>
                        <a:cs typeface="Times New Roman"/>
                      </a:endParaRPr>
                    </a:p>
                  </a:txBody>
                  <a:tcPr marL="68580" marR="68580" marT="0" marB="0"/>
                </a:tc>
              </a:tr>
              <a:tr h="160020">
                <a:tc>
                  <a:txBody>
                    <a:bodyPr/>
                    <a:lstStyle/>
                    <a:p>
                      <a:pPr algn="l">
                        <a:spcAft>
                          <a:spcPts val="0"/>
                        </a:spcAft>
                      </a:pPr>
                      <a:r>
                        <a:rPr lang="zh-CN" sz="2800" kern="0">
                          <a:effectLst/>
                        </a:rPr>
                        <a:t>样本量</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70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74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58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69 </a:t>
                      </a:r>
                      <a:endParaRPr lang="zh-CN" sz="2800" kern="100">
                        <a:effectLst/>
                        <a:latin typeface="Times New Roman"/>
                        <a:ea typeface="宋体"/>
                        <a:cs typeface="Times New Roman"/>
                      </a:endParaRPr>
                    </a:p>
                  </a:txBody>
                  <a:tcPr marL="68580" marR="68580" marT="0" marB="0"/>
                </a:tc>
              </a:tr>
              <a:tr h="160020">
                <a:tc>
                  <a:txBody>
                    <a:bodyPr/>
                    <a:lstStyle/>
                    <a:p>
                      <a:pPr algn="l">
                        <a:spcAft>
                          <a:spcPts val="0"/>
                        </a:spcAft>
                      </a:pPr>
                      <a:r>
                        <a:rPr lang="zh-CN" sz="2800" kern="0">
                          <a:effectLst/>
                        </a:rPr>
                        <a:t>自由度</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69</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73</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57</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68 </a:t>
                      </a:r>
                      <a:endParaRPr lang="zh-CN" sz="2800" kern="100">
                        <a:effectLst/>
                        <a:latin typeface="Times New Roman"/>
                        <a:ea typeface="宋体"/>
                        <a:cs typeface="Times New Roman"/>
                      </a:endParaRPr>
                    </a:p>
                  </a:txBody>
                  <a:tcPr marL="68580" marR="68580" marT="0" marB="0"/>
                </a:tc>
              </a:tr>
              <a:tr h="160020">
                <a:tc>
                  <a:txBody>
                    <a:bodyPr/>
                    <a:lstStyle/>
                    <a:p>
                      <a:pPr algn="l">
                        <a:spcAft>
                          <a:spcPts val="0"/>
                        </a:spcAft>
                      </a:pPr>
                      <a:r>
                        <a:rPr lang="zh-CN" sz="2800" kern="0">
                          <a:effectLst/>
                        </a:rPr>
                        <a:t>均值</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42.23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42.79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43.89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41.25 </a:t>
                      </a:r>
                      <a:endParaRPr lang="zh-CN" sz="2800" kern="100">
                        <a:effectLst/>
                        <a:latin typeface="Times New Roman"/>
                        <a:ea typeface="宋体"/>
                        <a:cs typeface="Times New Roman"/>
                      </a:endParaRPr>
                    </a:p>
                  </a:txBody>
                  <a:tcPr marL="68580" marR="68580" marT="0" marB="0"/>
                </a:tc>
              </a:tr>
              <a:tr h="160020">
                <a:tc>
                  <a:txBody>
                    <a:bodyPr/>
                    <a:lstStyle/>
                    <a:p>
                      <a:pPr algn="l">
                        <a:spcAft>
                          <a:spcPts val="0"/>
                        </a:spcAft>
                      </a:pPr>
                      <a:r>
                        <a:rPr lang="zh-CN" sz="2800" kern="0">
                          <a:effectLst/>
                        </a:rPr>
                        <a:t>方差</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4.45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5.32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3.53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2.79 </a:t>
                      </a:r>
                      <a:endParaRPr lang="zh-CN" sz="2800" kern="100">
                        <a:effectLst/>
                        <a:latin typeface="Times New Roman"/>
                        <a:ea typeface="宋体"/>
                        <a:cs typeface="Times New Roman"/>
                      </a:endParaRPr>
                    </a:p>
                  </a:txBody>
                  <a:tcPr marL="68580" marR="68580" marT="0" marB="0"/>
                </a:tc>
              </a:tr>
              <a:tr h="160020">
                <a:tc>
                  <a:txBody>
                    <a:bodyPr/>
                    <a:lstStyle/>
                    <a:p>
                      <a:pPr algn="l">
                        <a:spcAft>
                          <a:spcPts val="0"/>
                        </a:spcAft>
                      </a:pPr>
                      <a:r>
                        <a:rPr lang="zh-CN" sz="2800" kern="0">
                          <a:effectLst/>
                        </a:rPr>
                        <a:t>标准差</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2.11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2.31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1.88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1.67 </a:t>
                      </a:r>
                      <a:endParaRPr lang="zh-CN" sz="2800" kern="100">
                        <a:effectLst/>
                        <a:latin typeface="Times New Roman"/>
                        <a:ea typeface="宋体"/>
                        <a:cs typeface="Times New Roman"/>
                      </a:endParaRPr>
                    </a:p>
                  </a:txBody>
                  <a:tcPr marL="68580" marR="68580" marT="0" marB="0"/>
                </a:tc>
              </a:tr>
              <a:tr h="160020">
                <a:tc>
                  <a:txBody>
                    <a:bodyPr/>
                    <a:lstStyle/>
                    <a:p>
                      <a:pPr algn="l">
                        <a:spcAft>
                          <a:spcPts val="0"/>
                        </a:spcAft>
                      </a:pPr>
                      <a:r>
                        <a:rPr lang="zh-CN" sz="2800" kern="0">
                          <a:effectLst/>
                        </a:rPr>
                        <a:t>合并方差</a:t>
                      </a:r>
                      <a:endParaRPr lang="zh-CN" sz="2800" kern="100">
                        <a:effectLst/>
                        <a:latin typeface="Times New Roman"/>
                        <a:ea typeface="宋体"/>
                        <a:cs typeface="Times New Roman"/>
                      </a:endParaRPr>
                    </a:p>
                  </a:txBody>
                  <a:tcPr marL="68580" marR="68580" marT="0" marB="0"/>
                </a:tc>
                <a:tc gridSpan="2">
                  <a:txBody>
                    <a:bodyPr/>
                    <a:lstStyle/>
                    <a:p>
                      <a:pPr algn="l">
                        <a:spcAft>
                          <a:spcPts val="0"/>
                        </a:spcAft>
                      </a:pPr>
                      <a:r>
                        <a:rPr lang="en-US" sz="2800" kern="0">
                          <a:effectLst/>
                        </a:rPr>
                        <a:t>4.90 </a:t>
                      </a:r>
                      <a:endParaRPr lang="zh-CN" sz="2800" kern="100">
                        <a:effectLst/>
                        <a:latin typeface="Times New Roman"/>
                        <a:ea typeface="宋体"/>
                        <a:cs typeface="Times New Roman"/>
                      </a:endParaRPr>
                    </a:p>
                  </a:txBody>
                  <a:tcPr marL="68580" marR="68580" marT="0" marB="0"/>
                </a:tc>
                <a:tc hMerge="1">
                  <a:txBody>
                    <a:bodyPr/>
                    <a:lstStyle/>
                    <a:p>
                      <a:endParaRPr lang="zh-CN" altLang="en-US"/>
                    </a:p>
                  </a:txBody>
                  <a:tcPr/>
                </a:tc>
                <a:tc>
                  <a:txBody>
                    <a:bodyPr/>
                    <a:lstStyle/>
                    <a:p>
                      <a:pPr algn="l">
                        <a:spcAft>
                          <a:spcPts val="0"/>
                        </a:spcAft>
                      </a:pPr>
                      <a:r>
                        <a:rPr lang="en-US" sz="2800" kern="0">
                          <a:effectLst/>
                        </a:rPr>
                        <a:t> </a:t>
                      </a:r>
                      <a:endParaRPr lang="zh-CN" sz="2800" kern="100">
                        <a:effectLst/>
                        <a:latin typeface="Times New Roman"/>
                        <a:ea typeface="宋体"/>
                        <a:cs typeface="Times New Roman"/>
                      </a:endParaRPr>
                    </a:p>
                  </a:txBody>
                  <a:tcPr marL="68580" marR="68580" marT="0" marB="0"/>
                </a:tc>
                <a:tc gridSpan="2">
                  <a:txBody>
                    <a:bodyPr/>
                    <a:lstStyle/>
                    <a:p>
                      <a:pPr algn="l">
                        <a:spcAft>
                          <a:spcPts val="0"/>
                        </a:spcAft>
                      </a:pPr>
                      <a:r>
                        <a:rPr lang="en-US" sz="2800" kern="0">
                          <a:effectLst/>
                        </a:rPr>
                        <a:t>3.13 </a:t>
                      </a:r>
                      <a:endParaRPr lang="zh-CN" sz="2800" kern="100">
                        <a:effectLst/>
                        <a:latin typeface="Times New Roman"/>
                        <a:ea typeface="宋体"/>
                        <a:cs typeface="Times New Roman"/>
                      </a:endParaRPr>
                    </a:p>
                  </a:txBody>
                  <a:tcPr marL="68580" marR="68580" marT="0" marB="0"/>
                </a:tc>
                <a:tc hMerge="1">
                  <a:txBody>
                    <a:bodyPr/>
                    <a:lstStyle/>
                    <a:p>
                      <a:endParaRPr lang="zh-CN" altLang="en-US"/>
                    </a:p>
                  </a:txBody>
                  <a:tcPr/>
                </a:tc>
              </a:tr>
              <a:tr h="160020">
                <a:tc>
                  <a:txBody>
                    <a:bodyPr/>
                    <a:lstStyle/>
                    <a:p>
                      <a:pPr algn="l">
                        <a:spcAft>
                          <a:spcPts val="0"/>
                        </a:spcAft>
                      </a:pPr>
                      <a:r>
                        <a:rPr lang="en-US" sz="2800" i="1" kern="0" dirty="0">
                          <a:effectLst/>
                        </a:rPr>
                        <a:t>t</a:t>
                      </a:r>
                      <a:r>
                        <a:rPr lang="zh-CN" sz="2800" kern="0" dirty="0">
                          <a:effectLst/>
                        </a:rPr>
                        <a:t>统计量</a:t>
                      </a:r>
                      <a:endParaRPr lang="zh-CN" sz="2800" kern="100" dirty="0">
                        <a:effectLst/>
                        <a:latin typeface="Times New Roman"/>
                        <a:ea typeface="宋体"/>
                        <a:cs typeface="Times New Roman"/>
                      </a:endParaRPr>
                    </a:p>
                  </a:txBody>
                  <a:tcPr marL="68580" marR="68580" marT="0" marB="0"/>
                </a:tc>
                <a:tc gridSpan="2">
                  <a:txBody>
                    <a:bodyPr/>
                    <a:lstStyle/>
                    <a:p>
                      <a:pPr algn="l">
                        <a:spcAft>
                          <a:spcPts val="0"/>
                        </a:spcAft>
                      </a:pPr>
                      <a:r>
                        <a:rPr lang="en-US" sz="2800" kern="0" dirty="0">
                          <a:effectLst/>
                        </a:rPr>
                        <a:t>1.51 (</a:t>
                      </a:r>
                      <a:r>
                        <a:rPr lang="en-US" sz="2800" i="1" kern="0" dirty="0">
                          <a:effectLst/>
                        </a:rPr>
                        <a:t>P</a:t>
                      </a:r>
                      <a:r>
                        <a:rPr lang="en-US" sz="2800" kern="0" dirty="0">
                          <a:effectLst/>
                        </a:rPr>
                        <a:t>=0.1341) </a:t>
                      </a:r>
                      <a:endParaRPr lang="zh-CN" sz="2800" kern="100" dirty="0">
                        <a:effectLst/>
                        <a:latin typeface="Times New Roman"/>
                        <a:ea typeface="宋体"/>
                        <a:cs typeface="Times New Roman"/>
                      </a:endParaRPr>
                    </a:p>
                  </a:txBody>
                  <a:tcPr marL="68580" marR="68580" marT="0" marB="0"/>
                </a:tc>
                <a:tc hMerge="1">
                  <a:txBody>
                    <a:bodyPr/>
                    <a:lstStyle/>
                    <a:p>
                      <a:endParaRPr lang="zh-CN" altLang="en-US"/>
                    </a:p>
                  </a:txBody>
                  <a:tcPr/>
                </a:tc>
                <a:tc>
                  <a:txBody>
                    <a:bodyPr/>
                    <a:lstStyle/>
                    <a:p>
                      <a:pPr algn="l">
                        <a:spcAft>
                          <a:spcPts val="0"/>
                        </a:spcAft>
                      </a:pPr>
                      <a:r>
                        <a:rPr lang="en-US" sz="2800" kern="0">
                          <a:effectLst/>
                        </a:rPr>
                        <a:t> </a:t>
                      </a:r>
                      <a:endParaRPr lang="zh-CN" sz="2800" kern="100">
                        <a:effectLst/>
                        <a:latin typeface="Times New Roman"/>
                        <a:ea typeface="宋体"/>
                        <a:cs typeface="Times New Roman"/>
                      </a:endParaRPr>
                    </a:p>
                  </a:txBody>
                  <a:tcPr marL="68580" marR="68580" marT="0" marB="0"/>
                </a:tc>
                <a:tc gridSpan="2">
                  <a:txBody>
                    <a:bodyPr/>
                    <a:lstStyle/>
                    <a:p>
                      <a:pPr algn="l">
                        <a:spcAft>
                          <a:spcPts val="0"/>
                        </a:spcAft>
                      </a:pPr>
                      <a:r>
                        <a:rPr lang="en-US" sz="2800" kern="0" dirty="0">
                          <a:effectLst/>
                        </a:rPr>
                        <a:t>8.37 (</a:t>
                      </a:r>
                      <a:r>
                        <a:rPr lang="en-US" sz="2800" i="1" kern="0" dirty="0">
                          <a:effectLst/>
                        </a:rPr>
                        <a:t>P</a:t>
                      </a:r>
                      <a:r>
                        <a:rPr lang="en-US" sz="2800" kern="0" dirty="0">
                          <a:effectLst/>
                        </a:rPr>
                        <a:t>=1.00</a:t>
                      </a:r>
                      <a:r>
                        <a:rPr lang="zh-CN" sz="2800" kern="0" dirty="0">
                          <a:effectLst/>
                        </a:rPr>
                        <a:t>×</a:t>
                      </a:r>
                      <a:r>
                        <a:rPr lang="en-US" sz="2800" kern="0" dirty="0">
                          <a:effectLst/>
                        </a:rPr>
                        <a:t>10</a:t>
                      </a:r>
                      <a:r>
                        <a:rPr lang="en-US" sz="2800" kern="0" baseline="30000" dirty="0">
                          <a:effectLst/>
                        </a:rPr>
                        <a:t>-13</a:t>
                      </a:r>
                      <a:r>
                        <a:rPr lang="en-US" sz="2800" kern="0" dirty="0">
                          <a:effectLst/>
                        </a:rPr>
                        <a:t>)</a:t>
                      </a:r>
                      <a:endParaRPr lang="zh-CN" sz="2800" kern="100" dirty="0">
                        <a:effectLst/>
                        <a:latin typeface="Times New Roman"/>
                        <a:ea typeface="宋体"/>
                        <a:cs typeface="Times New Roman"/>
                      </a:endParaRPr>
                    </a:p>
                  </a:txBody>
                  <a:tcPr marL="68580" marR="68580" marT="0" marB="0"/>
                </a:tc>
                <a:tc hMerge="1">
                  <a:txBody>
                    <a:bodyPr/>
                    <a:lstStyle/>
                    <a:p>
                      <a:endParaRPr lang="zh-CN" altLang="en-US"/>
                    </a:p>
                  </a:txBody>
                  <a:tcPr/>
                </a:tc>
              </a:tr>
            </a:tbl>
          </a:graphicData>
        </a:graphic>
      </p:graphicFrame>
    </p:spTree>
    <p:extLst>
      <p:ext uri="{BB962C8B-B14F-4D97-AF65-F5344CB8AC3E}">
        <p14:creationId xmlns:p14="http://schemas.microsoft.com/office/powerpoint/2010/main" val="28076030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066130"/>
          </a:xfrm>
        </p:spPr>
        <p:txBody>
          <a:bodyPr>
            <a:norm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§13.2 </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简单区间作图方法</a:t>
            </a:r>
          </a:p>
        </p:txBody>
      </p:sp>
      <p:sp>
        <p:nvSpPr>
          <p:cNvPr id="6" name="内容占位符 5"/>
          <p:cNvSpPr>
            <a:spLocks noGrp="1"/>
          </p:cNvSpPr>
          <p:nvPr>
            <p:ph idx="1"/>
          </p:nvPr>
        </p:nvSpPr>
        <p:spPr>
          <a:xfrm>
            <a:off x="395536" y="1412776"/>
            <a:ext cx="8435280" cy="3312369"/>
          </a:xfrm>
        </p:spPr>
        <p:txBody>
          <a:bodyPr>
            <a:noAutofit/>
          </a:bodyPr>
          <a:lstStyle/>
          <a:p>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13.2.1 </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标记区间中</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基因型的</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频率</a:t>
            </a:r>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§13.2.2 QTL</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基因型均值和方差的极大似然</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§13.2.3 QTL</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存在的假设检验与遗传</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参数估计</a:t>
            </a:r>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§13.2.4 </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大麦</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DH</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群体中粒重的简单区间</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作图</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§13.2.5 </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简单区间作图方法的局限性</a:t>
            </a:r>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57539546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三个连锁座位重组率的关系</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395536" y="1052736"/>
            <a:ext cx="8363272" cy="367240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假定两个纯合亲本在两个标记座位上存在多态性，一个座位上的两种标记型分别用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表示，另一个座位上的两种标记型用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表示，两个标记之间存在一个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左侧</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标记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间的重组率用</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与右侧标记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的重组率用</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表示，侧连标记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之间的重组率用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交换独立时，即不存在干涉现象</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个重组率之间的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关系</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845260471"/>
              </p:ext>
            </p:extLst>
          </p:nvPr>
        </p:nvGraphicFramePr>
        <p:xfrm>
          <a:off x="827584" y="4797152"/>
          <a:ext cx="3256225" cy="620688"/>
        </p:xfrm>
        <a:graphic>
          <a:graphicData uri="http://schemas.openxmlformats.org/presentationml/2006/ole">
            <mc:AlternateContent xmlns:mc="http://schemas.openxmlformats.org/markup-compatibility/2006">
              <mc:Choice xmlns:v="urn:schemas-microsoft-com:vml" Requires="v">
                <p:oleObj spid="_x0000_s6173" name="公式" r:id="rId3" imgW="1091726" imgH="215806" progId="Equation.3">
                  <p:embed/>
                </p:oleObj>
              </mc:Choice>
              <mc:Fallback>
                <p:oleObj name="公式" r:id="rId3" imgW="1091726" imgH="21580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4797152"/>
                        <a:ext cx="3256225" cy="620688"/>
                      </a:xfrm>
                      <a:prstGeom prst="rect">
                        <a:avLst/>
                      </a:prstGeom>
                      <a:noFill/>
                    </p:spPr>
                  </p:pic>
                </p:oleObj>
              </mc:Fallback>
            </mc:AlternateContent>
          </a:graphicData>
        </a:graphic>
      </p:graphicFrame>
    </p:spTree>
    <p:extLst>
      <p:ext uri="{BB962C8B-B14F-4D97-AF65-F5344CB8AC3E}">
        <p14:creationId xmlns:p14="http://schemas.microsoft.com/office/powerpoint/2010/main" val="16932715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48072"/>
          </a:xfrm>
        </p:spPr>
        <p:txBody>
          <a:bodyPr>
            <a:normAutofit fontScale="90000"/>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三个连锁座位上杂种</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产生</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配子示意图</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7" name="图片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2048" y="980728"/>
            <a:ext cx="8316416" cy="5400600"/>
          </a:xfrm>
          <a:prstGeom prst="rect">
            <a:avLst/>
          </a:prstGeom>
          <a:noFill/>
          <a:ln>
            <a:noFill/>
          </a:ln>
        </p:spPr>
      </p:pic>
    </p:spTree>
    <p:extLst>
      <p:ext uri="{BB962C8B-B14F-4D97-AF65-F5344CB8AC3E}">
        <p14:creationId xmlns:p14="http://schemas.microsoft.com/office/powerpoint/2010/main" val="37587474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332656"/>
            <a:ext cx="8352928" cy="1152128"/>
          </a:xfrm>
        </p:spPr>
        <p:txBody>
          <a:bodyPr>
            <a:noAutofit/>
          </a:bodyPr>
          <a:lstStyle/>
          <a:p>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群体中两个相邻标记与它们之间</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共三个连锁座位上的</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种基因型频率</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7170"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3707"/>
          <a:stretch/>
        </p:blipFill>
        <p:spPr bwMode="auto">
          <a:xfrm>
            <a:off x="107504" y="1628800"/>
            <a:ext cx="8994448"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27340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区间作图中的一维扫描</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080120"/>
            <a:ext cx="8136904" cy="5373216"/>
          </a:xfrm>
        </p:spPr>
        <p:txBody>
          <a:bodyPr>
            <a:normAutofit lnSpcReduction="10000"/>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区间作图通过染色体上逐点扫描来检测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。当扫描到一个染色体的特定位置时，根据连锁图谱，就知道这个位置的左右两侧标记。于是就可以利用这两个侧连标记，对群体进行分组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组标记型的样本量分别用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总样本量为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，每行的两种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基因型频率之和等于标记型的频率。</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基因型频率除以相应的标记型频率，就</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得到每</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种标记型下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基因型的条件频率或条件概率，用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符号</a:t>
            </a:r>
            <a:r>
              <a:rPr lang="en-US" altLang="zh-CN" sz="2800" dirty="0"/>
              <a:t>π</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，两个数字的下标用于区分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种标记类型和两种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9901824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a:latin typeface="黑体" panose="02010609060101010101" pitchFamily="49" charset="-122"/>
                <a:ea typeface="黑体" panose="02010609060101010101" pitchFamily="49" charset="-122"/>
              </a:rPr>
              <a:t>本章的主要内容</a:t>
            </a:r>
            <a:endParaRPr lang="zh-CN" altLang="en-US" dirty="0"/>
          </a:p>
        </p:txBody>
      </p:sp>
      <p:sp>
        <p:nvSpPr>
          <p:cNvPr id="6" name="内容占位符 5"/>
          <p:cNvSpPr>
            <a:spLocks noGrp="1"/>
          </p:cNvSpPr>
          <p:nvPr>
            <p:ph idx="1"/>
          </p:nvPr>
        </p:nvSpPr>
        <p:spPr>
          <a:xfrm>
            <a:off x="539552" y="1484784"/>
            <a:ext cx="8352928" cy="2880320"/>
          </a:xfrm>
        </p:spPr>
        <p:txBody>
          <a:bodyPr>
            <a:noAutofit/>
          </a:bodyPr>
          <a:lstStyle/>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§13.1 QTL</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作图群体和作图</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原理</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13.2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简单区间作图</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方法</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13.3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具有背景控制的</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作图</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方法</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13.4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集成软件</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QTL </a:t>
            </a:r>
            <a:r>
              <a:rPr lang="en-US" altLang="zh-CN" sz="3600" dirty="0" err="1" smtClean="0">
                <a:latin typeface="Times New Roman" panose="02020603050405020304" pitchFamily="18" charset="0"/>
                <a:ea typeface="黑体" panose="02010609060101010101" pitchFamily="49" charset="-122"/>
                <a:cs typeface="Times New Roman" panose="02020603050405020304" pitchFamily="18" charset="0"/>
              </a:rPr>
              <a:t>IciMapping</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简介</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8416346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60" y="332656"/>
            <a:ext cx="7848872" cy="1224136"/>
          </a:xfrm>
        </p:spPr>
        <p:txBody>
          <a:bodyPr>
            <a:noAutofit/>
          </a:bodyPr>
          <a:lstStyle/>
          <a:p>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群体中两个相邻标记上四种标记型的</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基因型条件频率</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700808"/>
            <a:ext cx="8971204"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76872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中</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基因型的表型分布</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67544" y="1124744"/>
            <a:ext cx="8147248" cy="3600400"/>
          </a:xfrm>
        </p:spPr>
        <p:txBody>
          <a:bodyPr>
            <a:normAutofit lnSpcReduction="10000"/>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如也能按照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基因型对</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家系进行分类，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两种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服从相同的分布，则说明这个座位上的不同基因型不会产生表型差异，也就不是控制性状的基因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服从不同的分布，</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它们服从的分布，说明这个座位上的不同基因型产生了有差异的表型，是一个控制性状的座位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1638247085"/>
              </p:ext>
            </p:extLst>
          </p:nvPr>
        </p:nvGraphicFramePr>
        <p:xfrm>
          <a:off x="899591" y="4797152"/>
          <a:ext cx="3066251" cy="648072"/>
        </p:xfrm>
        <a:graphic>
          <a:graphicData uri="http://schemas.openxmlformats.org/presentationml/2006/ole">
            <mc:AlternateContent xmlns:mc="http://schemas.openxmlformats.org/markup-compatibility/2006">
              <mc:Choice xmlns:v="urn:schemas-microsoft-com:vml" Requires="v">
                <p:oleObj spid="_x0000_s10293" name="公式" r:id="rId3" imgW="1016000" imgH="228600" progId="Equation.3">
                  <p:embed/>
                </p:oleObj>
              </mc:Choice>
              <mc:Fallback>
                <p:oleObj name="公式" r:id="rId3" imgW="10160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1" y="4797152"/>
                        <a:ext cx="3066251" cy="648072"/>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947691207"/>
              </p:ext>
            </p:extLst>
          </p:nvPr>
        </p:nvGraphicFramePr>
        <p:xfrm>
          <a:off x="4278688" y="4725144"/>
          <a:ext cx="3101624" cy="692696"/>
        </p:xfrm>
        <a:graphic>
          <a:graphicData uri="http://schemas.openxmlformats.org/presentationml/2006/ole">
            <mc:AlternateContent xmlns:mc="http://schemas.openxmlformats.org/markup-compatibility/2006">
              <mc:Choice xmlns:v="urn:schemas-microsoft-com:vml" Requires="v">
                <p:oleObj spid="_x0000_s10294" name="公式" r:id="rId5" imgW="965200" imgH="228600" progId="Equation.3">
                  <p:embed/>
                </p:oleObj>
              </mc:Choice>
              <mc:Fallback>
                <p:oleObj name="公式" r:id="rId5" imgW="9652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8688" y="4725144"/>
                        <a:ext cx="3101624" cy="692696"/>
                      </a:xfrm>
                      <a:prstGeom prst="rect">
                        <a:avLst/>
                      </a:prstGeom>
                      <a:noFill/>
                    </p:spPr>
                  </p:pic>
                </p:oleObj>
              </mc:Fallback>
            </mc:AlternateContent>
          </a:graphicData>
        </a:graphic>
      </p:graphicFrame>
    </p:spTree>
    <p:extLst>
      <p:ext uri="{BB962C8B-B14F-4D97-AF65-F5344CB8AC3E}">
        <p14:creationId xmlns:p14="http://schemas.microsoft.com/office/powerpoint/2010/main" val="29007259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表型观察值的分布</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091877"/>
            <a:ext cx="8229600" cy="2049091"/>
          </a:xfrm>
        </p:spPr>
        <p:txBody>
          <a:bodyPr>
            <a:normAutofit lnSpcReduction="10000"/>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种标记型，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表示标记型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中的家系。标记型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家系的性状观测值用</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kj</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表示，可以看作是两个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基因型按照比例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π</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π</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组成的混合分布，</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11279095"/>
              </p:ext>
            </p:extLst>
          </p:nvPr>
        </p:nvGraphicFramePr>
        <p:xfrm>
          <a:off x="827584" y="3212976"/>
          <a:ext cx="6186160" cy="692696"/>
        </p:xfrm>
        <a:graphic>
          <a:graphicData uri="http://schemas.openxmlformats.org/presentationml/2006/ole">
            <mc:AlternateContent xmlns:mc="http://schemas.openxmlformats.org/markup-compatibility/2006">
              <mc:Choice xmlns:v="urn:schemas-microsoft-com:vml" Requires="v">
                <p:oleObj spid="_x0000_s9244" name="公式" r:id="rId3" imgW="2082800" imgH="254000" progId="Equation.3">
                  <p:embed/>
                </p:oleObj>
              </mc:Choice>
              <mc:Fallback>
                <p:oleObj name="公式" r:id="rId3" imgW="2082800" imgH="254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3212976"/>
                        <a:ext cx="6186160" cy="692696"/>
                      </a:xfrm>
                      <a:prstGeom prst="rect">
                        <a:avLst/>
                      </a:prstGeom>
                      <a:noFill/>
                    </p:spPr>
                  </p:pic>
                </p:oleObj>
              </mc:Fallback>
            </mc:AlternateContent>
          </a:graphicData>
        </a:graphic>
      </p:graphicFrame>
      <p:sp>
        <p:nvSpPr>
          <p:cNvPr id="7" name="矩形 6"/>
          <p:cNvSpPr/>
          <p:nvPr/>
        </p:nvSpPr>
        <p:spPr>
          <a:xfrm>
            <a:off x="1691680" y="4068361"/>
            <a:ext cx="3441968" cy="584775"/>
          </a:xfrm>
          <a:prstGeom prst="rect">
            <a:avLst/>
          </a:prstGeom>
        </p:spPr>
        <p:txBody>
          <a:bodyPr wrap="none">
            <a:spAutoFit/>
          </a:bodyPr>
          <a:lstStyle/>
          <a:p>
            <a:r>
              <a:rPr lang="en-US" altLang="zh-CN" sz="3200" i="1" dirty="0" smtClean="0">
                <a:latin typeface="Times New Roman" panose="02020603050405020304" pitchFamily="18" charset="0"/>
                <a:ea typeface="黑体" panose="02010609060101010101" pitchFamily="49" charset="-122"/>
                <a:cs typeface="Times New Roman" panose="02020603050405020304" pitchFamily="18" charset="0"/>
              </a:rPr>
              <a:t>k</a:t>
            </a:r>
            <a:r>
              <a:rPr lang="en-US" altLang="zh-CN" sz="3200" dirty="0" smtClean="0">
                <a:latin typeface="Times New Roman" panose="02020603050405020304" pitchFamily="18" charset="0"/>
                <a:ea typeface="黑体" panose="02010609060101010101" pitchFamily="49" charset="-122"/>
                <a:cs typeface="Times New Roman" panose="02020603050405020304" pitchFamily="18" charset="0"/>
              </a:rPr>
              <a:t>=1~4</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200"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sz="3200" i="1" baseline="-25000" dirty="0" err="1">
                <a:latin typeface="Times New Roman" panose="02020603050405020304" pitchFamily="18" charset="0"/>
                <a:ea typeface="黑体" panose="02010609060101010101" pitchFamily="49" charset="-122"/>
                <a:cs typeface="Times New Roman" panose="02020603050405020304" pitchFamily="18" charset="0"/>
              </a:rPr>
              <a:t>k</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8046217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表型观察值的样本似然函数</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124744"/>
            <a:ext cx="8229600" cy="1545035"/>
          </a:xfrm>
        </p:spPr>
        <p:txBody>
          <a:bodyPr>
            <a:norm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μ</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σ</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任意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正态分布</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μ</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l-GR" altLang="zh-CN" sz="2800" dirty="0">
                <a:latin typeface="Times New Roman" panose="02020603050405020304" pitchFamily="18" charset="0"/>
                <a:ea typeface="黑体" panose="02010609060101010101" pitchFamily="49" charset="-122"/>
                <a:cs typeface="Times New Roman" panose="02020603050405020304" pitchFamily="18" charset="0"/>
              </a:rPr>
              <a:t>σ</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概率密度函数（具体表达式见公式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6.32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），所有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家系表型数据</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kj</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的联合概率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密度函数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或</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似然函数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2125626117"/>
              </p:ext>
            </p:extLst>
          </p:nvPr>
        </p:nvGraphicFramePr>
        <p:xfrm>
          <a:off x="282843" y="2808312"/>
          <a:ext cx="8578313" cy="764704"/>
        </p:xfrm>
        <a:graphic>
          <a:graphicData uri="http://schemas.openxmlformats.org/presentationml/2006/ole">
            <mc:AlternateContent xmlns:mc="http://schemas.openxmlformats.org/markup-compatibility/2006">
              <mc:Choice xmlns:v="urn:schemas-microsoft-com:vml" Requires="v">
                <p:oleObj spid="_x0000_s13338" name="公式" r:id="rId3" imgW="3594100" imgH="355600" progId="Equation.3">
                  <p:embed/>
                </p:oleObj>
              </mc:Choice>
              <mc:Fallback>
                <p:oleObj name="公式" r:id="rId3" imgW="3594100" imgH="355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43" y="2808312"/>
                        <a:ext cx="8578313" cy="764704"/>
                      </a:xfrm>
                      <a:prstGeom prst="rect">
                        <a:avLst/>
                      </a:prstGeom>
                      <a:noFill/>
                    </p:spPr>
                  </p:pic>
                </p:oleObj>
              </mc:Fallback>
            </mc:AlternateContent>
          </a:graphicData>
        </a:graphic>
      </p:graphicFrame>
    </p:spTree>
    <p:extLst>
      <p:ext uri="{BB962C8B-B14F-4D97-AF65-F5344CB8AC3E}">
        <p14:creationId xmlns:p14="http://schemas.microsoft.com/office/powerpoint/2010/main" val="192984022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参数极大似然估计的</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EM</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算法</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23528" y="980728"/>
            <a:ext cx="8435280" cy="2304255"/>
          </a:xfrm>
        </p:spPr>
        <p:txBody>
          <a:bodyPr>
            <a:normAutofit/>
          </a:bodyPr>
          <a:lstStyle/>
          <a:p>
            <a:pPr>
              <a:lnSpc>
                <a:spcPct val="120000"/>
              </a:lnSpc>
            </a:pP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类似于公式</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13.8</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的似然函数，都难以直接求解，常常要用到</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EM</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迭代</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算法。利用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EM</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算法时，首先要对似然函数</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13.8</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中的待估</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参数指定</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一组初始值。这样就相当于知道了两个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基因型的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分布，然后计算</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每个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家系基因型属于</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的概率，这种概率又称为后验概率（</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posterior probability</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p>
        </p:txBody>
      </p:sp>
      <p:graphicFrame>
        <p:nvGraphicFramePr>
          <p:cNvPr id="7" name="对象 6"/>
          <p:cNvGraphicFramePr>
            <a:graphicFrameLocks noChangeAspect="1"/>
          </p:cNvGraphicFramePr>
          <p:nvPr>
            <p:extLst>
              <p:ext uri="{D42A27DB-BD31-4B8C-83A1-F6EECF244321}">
                <p14:modId xmlns:p14="http://schemas.microsoft.com/office/powerpoint/2010/main" val="1039378358"/>
              </p:ext>
            </p:extLst>
          </p:nvPr>
        </p:nvGraphicFramePr>
        <p:xfrm>
          <a:off x="755576" y="3284984"/>
          <a:ext cx="5777053" cy="1080120"/>
        </p:xfrm>
        <a:graphic>
          <a:graphicData uri="http://schemas.openxmlformats.org/presentationml/2006/ole">
            <mc:AlternateContent xmlns:mc="http://schemas.openxmlformats.org/markup-compatibility/2006">
              <mc:Choice xmlns:v="urn:schemas-microsoft-com:vml" Requires="v">
                <p:oleObj spid="_x0000_s14387" name="公式" r:id="rId3" imgW="2590800" imgH="482600" progId="Equation.3">
                  <p:embed/>
                </p:oleObj>
              </mc:Choice>
              <mc:Fallback>
                <p:oleObj name="公式" r:id="rId3" imgW="25908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3284984"/>
                        <a:ext cx="5777053" cy="1080120"/>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2907331193"/>
              </p:ext>
            </p:extLst>
          </p:nvPr>
        </p:nvGraphicFramePr>
        <p:xfrm>
          <a:off x="799903" y="4437112"/>
          <a:ext cx="5716313" cy="1066166"/>
        </p:xfrm>
        <a:graphic>
          <a:graphicData uri="http://schemas.openxmlformats.org/presentationml/2006/ole">
            <mc:AlternateContent xmlns:mc="http://schemas.openxmlformats.org/markup-compatibility/2006">
              <mc:Choice xmlns:v="urn:schemas-microsoft-com:vml" Requires="v">
                <p:oleObj spid="_x0000_s14388" name="公式" r:id="rId5" imgW="2603500" imgH="482600" progId="Equation.3">
                  <p:embed/>
                </p:oleObj>
              </mc:Choice>
              <mc:Fallback>
                <p:oleObj name="公式" r:id="rId5" imgW="2603500" imgH="482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9903" y="4437112"/>
                        <a:ext cx="5716313" cy="1066166"/>
                      </a:xfrm>
                      <a:prstGeom prst="rect">
                        <a:avLst/>
                      </a:prstGeom>
                      <a:noFill/>
                    </p:spPr>
                  </p:pic>
                </p:oleObj>
              </mc:Fallback>
            </mc:AlternateContent>
          </a:graphicData>
        </a:graphic>
      </p:graphicFrame>
    </p:spTree>
    <p:extLst>
      <p:ext uri="{BB962C8B-B14F-4D97-AF65-F5344CB8AC3E}">
        <p14:creationId xmlns:p14="http://schemas.microsoft.com/office/powerpoint/2010/main" val="41182662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参数极大似然估计的</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EM</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算法</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23528" y="1052736"/>
            <a:ext cx="8568952" cy="4464495"/>
          </a:xfrm>
        </p:spPr>
        <p:txBody>
          <a:bodyPr>
            <a:noAutofit/>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从群体的角度来讲，每种标记型下，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基因型的频率完全取决于重组率（表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）。但从公式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不难看出，每个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家系的后验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基因型概率，除与重组率有关外，还与家系自身的性状观测值有关</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家系，都可以按照公式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计算它的基因型是</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或是</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的后验概率。接下来，把每个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家系按照公式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计算出的后验概率形象地分成两份，分别对应于两种基因型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，这两份样本服从的分布分别对应于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分布。</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34991072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参数极大似然估计的</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EM</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算法</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95536" y="1124745"/>
            <a:ext cx="8352928" cy="1080119"/>
          </a:xfrm>
        </p:spPr>
        <p:txBody>
          <a:bodyPr>
            <a:noAutofit/>
          </a:bodyPr>
          <a:lstStyle/>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基础上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出一个新的似然函数及其对数函数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3533818786"/>
              </p:ext>
            </p:extLst>
          </p:nvPr>
        </p:nvGraphicFramePr>
        <p:xfrm>
          <a:off x="323850" y="2420888"/>
          <a:ext cx="8582025" cy="792163"/>
        </p:xfrm>
        <a:graphic>
          <a:graphicData uri="http://schemas.openxmlformats.org/presentationml/2006/ole">
            <mc:AlternateContent xmlns:mc="http://schemas.openxmlformats.org/markup-compatibility/2006">
              <mc:Choice xmlns:v="urn:schemas-microsoft-com:vml" Requires="v">
                <p:oleObj spid="_x0000_s15413" name="公式" r:id="rId3" imgW="3530600" imgH="368300" progId="Equation.3">
                  <p:embed/>
                </p:oleObj>
              </mc:Choice>
              <mc:Fallback>
                <p:oleObj name="公式" r:id="rId3" imgW="3530600" imgH="368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2420888"/>
                        <a:ext cx="8582025" cy="792163"/>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1729432285"/>
              </p:ext>
            </p:extLst>
          </p:nvPr>
        </p:nvGraphicFramePr>
        <p:xfrm>
          <a:off x="323527" y="3501008"/>
          <a:ext cx="8054201" cy="792088"/>
        </p:xfrm>
        <a:graphic>
          <a:graphicData uri="http://schemas.openxmlformats.org/presentationml/2006/ole">
            <mc:AlternateContent xmlns:mc="http://schemas.openxmlformats.org/markup-compatibility/2006">
              <mc:Choice xmlns:v="urn:schemas-microsoft-com:vml" Requires="v">
                <p:oleObj spid="_x0000_s15414" name="公式" r:id="rId5" imgW="3251200" imgH="355600" progId="Equation.3">
                  <p:embed/>
                </p:oleObj>
              </mc:Choice>
              <mc:Fallback>
                <p:oleObj name="公式" r:id="rId5" imgW="3251200" imgH="355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7" y="3501008"/>
                        <a:ext cx="8054201" cy="792088"/>
                      </a:xfrm>
                      <a:prstGeom prst="rect">
                        <a:avLst/>
                      </a:prstGeom>
                      <a:noFill/>
                    </p:spPr>
                  </p:pic>
                </p:oleObj>
              </mc:Fallback>
            </mc:AlternateContent>
          </a:graphicData>
        </a:graphic>
      </p:graphicFrame>
    </p:spTree>
    <p:extLst>
      <p:ext uri="{BB962C8B-B14F-4D97-AF65-F5344CB8AC3E}">
        <p14:creationId xmlns:p14="http://schemas.microsoft.com/office/powerpoint/2010/main" val="34321550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参数极大似然估计的</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EM</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算法</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95536" y="1052736"/>
            <a:ext cx="8352928" cy="1080119"/>
          </a:xfrm>
        </p:spPr>
        <p:txBody>
          <a:bodyPr>
            <a:noAutofit/>
          </a:bodyPr>
          <a:lstStyle/>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对数似然函数求导数并令导数等于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，就得到新的均值估计</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方差估计</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4121311030"/>
              </p:ext>
            </p:extLst>
          </p:nvPr>
        </p:nvGraphicFramePr>
        <p:xfrm>
          <a:off x="827584" y="2204864"/>
          <a:ext cx="2120814" cy="1656184"/>
        </p:xfrm>
        <a:graphic>
          <a:graphicData uri="http://schemas.openxmlformats.org/presentationml/2006/ole">
            <mc:AlternateContent xmlns:mc="http://schemas.openxmlformats.org/markup-compatibility/2006">
              <mc:Choice xmlns:v="urn:schemas-microsoft-com:vml" Requires="v">
                <p:oleObj spid="_x0000_s17487" name="公式" r:id="rId3" imgW="901309" imgH="698197" progId="Equation.3">
                  <p:embed/>
                </p:oleObj>
              </mc:Choice>
              <mc:Fallback>
                <p:oleObj name="公式" r:id="rId3" imgW="901309" imgH="698197"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2204864"/>
                        <a:ext cx="2120814" cy="1656184"/>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615142060"/>
              </p:ext>
            </p:extLst>
          </p:nvPr>
        </p:nvGraphicFramePr>
        <p:xfrm>
          <a:off x="3419872" y="2204864"/>
          <a:ext cx="2132546" cy="1584176"/>
        </p:xfrm>
        <a:graphic>
          <a:graphicData uri="http://schemas.openxmlformats.org/presentationml/2006/ole">
            <mc:AlternateContent xmlns:mc="http://schemas.openxmlformats.org/markup-compatibility/2006">
              <mc:Choice xmlns:v="urn:schemas-microsoft-com:vml" Requires="v">
                <p:oleObj spid="_x0000_s17488" name="公式" r:id="rId5" imgW="939800" imgH="698500" progId="Equation.3">
                  <p:embed/>
                </p:oleObj>
              </mc:Choice>
              <mc:Fallback>
                <p:oleObj name="公式" r:id="rId5" imgW="939800" imgH="6985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872" y="2204864"/>
                        <a:ext cx="2132546" cy="1584176"/>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402881062"/>
              </p:ext>
            </p:extLst>
          </p:nvPr>
        </p:nvGraphicFramePr>
        <p:xfrm>
          <a:off x="827584" y="4032448"/>
          <a:ext cx="7021318" cy="980728"/>
        </p:xfrm>
        <a:graphic>
          <a:graphicData uri="http://schemas.openxmlformats.org/presentationml/2006/ole">
            <mc:AlternateContent xmlns:mc="http://schemas.openxmlformats.org/markup-compatibility/2006">
              <mc:Choice xmlns:v="urn:schemas-microsoft-com:vml" Requires="v">
                <p:oleObj spid="_x0000_s17489" name="公式" r:id="rId7" imgW="2552700" imgH="355600" progId="Equation.3">
                  <p:embed/>
                </p:oleObj>
              </mc:Choice>
              <mc:Fallback>
                <p:oleObj name="公式" r:id="rId7" imgW="2552700" imgH="3556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4032448"/>
                        <a:ext cx="7021318" cy="980728"/>
                      </a:xfrm>
                      <a:prstGeom prst="rect">
                        <a:avLst/>
                      </a:prstGeom>
                      <a:noFill/>
                    </p:spPr>
                  </p:pic>
                </p:oleObj>
              </mc:Fallback>
            </mc:AlternateContent>
          </a:graphicData>
        </a:graphic>
      </p:graphicFrame>
    </p:spTree>
    <p:extLst>
      <p:ext uri="{BB962C8B-B14F-4D97-AF65-F5344CB8AC3E}">
        <p14:creationId xmlns:p14="http://schemas.microsoft.com/office/powerpoint/2010/main" val="27057832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EM</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算法中的两个步骤</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95536" y="980728"/>
            <a:ext cx="8352928" cy="5544615"/>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将公式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13.12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13.13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得到的估计值作为下一轮的起始值，并不断重复这一过程，直到相邻两次迭代间的估计值达到一定的精度为止；也可以用两次迭代间，似然函数差异小于一定的精度作为停止迭代的标准</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13.9</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代表的过程，相当于待估参数已知的情况下，计算每个</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家系分属于未知基因型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的期望概率，称为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EM</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算法的期望步骤（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expectation step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13.10~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13.13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代表的过程，相当于知道每个</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家系</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基因型的情况下，通过求解似然函数公式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13.10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13.11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的最大化，计算两种分布均值和方差的极大似然估计，称为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EM</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算法的最大化步骤（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maximization step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迭代</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结束时的估计值，就是待估</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参数的</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极大似然估计。</a:t>
            </a:r>
          </a:p>
        </p:txBody>
      </p:sp>
    </p:spTree>
    <p:extLst>
      <p:ext uri="{BB962C8B-B14F-4D97-AF65-F5344CB8AC3E}">
        <p14:creationId xmlns:p14="http://schemas.microsoft.com/office/powerpoint/2010/main" val="36916773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rmAutofit/>
          </a:bodyPr>
          <a:lstStyle/>
          <a:p>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存在的假设检验与遗传参数估计</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23528" y="1052736"/>
            <a:ext cx="8424936" cy="288032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的均值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μ</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μ</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之间存在显著差异，则说明不同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基因型产生了具有显著差异的表型效应，这时就说这个位置是一个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反之</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，则说明不同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基因型不会产生具有显著差异的表型效应，这时就说这个位置不是一个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检验</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存在与否的零假设和备择假设</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2" name="对象 11"/>
          <p:cNvGraphicFramePr>
            <a:graphicFrameLocks noChangeAspect="1"/>
          </p:cNvGraphicFramePr>
          <p:nvPr>
            <p:extLst>
              <p:ext uri="{D42A27DB-BD31-4B8C-83A1-F6EECF244321}">
                <p14:modId xmlns:p14="http://schemas.microsoft.com/office/powerpoint/2010/main" val="502123300"/>
              </p:ext>
            </p:extLst>
          </p:nvPr>
        </p:nvGraphicFramePr>
        <p:xfrm>
          <a:off x="683568" y="4005064"/>
          <a:ext cx="2664296" cy="701380"/>
        </p:xfrm>
        <a:graphic>
          <a:graphicData uri="http://schemas.openxmlformats.org/presentationml/2006/ole">
            <mc:AlternateContent xmlns:mc="http://schemas.openxmlformats.org/markup-compatibility/2006">
              <mc:Choice xmlns:v="urn:schemas-microsoft-com:vml" Requires="v">
                <p:oleObj spid="_x0000_s18481" name="公式" r:id="rId3" imgW="749300" imgH="228600" progId="Equation.3">
                  <p:embed/>
                </p:oleObj>
              </mc:Choice>
              <mc:Fallback>
                <p:oleObj name="公式" r:id="rId3" imgW="7493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68" y="4005064"/>
                        <a:ext cx="2664296" cy="701380"/>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782690664"/>
              </p:ext>
            </p:extLst>
          </p:nvPr>
        </p:nvGraphicFramePr>
        <p:xfrm>
          <a:off x="3926267" y="4005064"/>
          <a:ext cx="2013884" cy="620688"/>
        </p:xfrm>
        <a:graphic>
          <a:graphicData uri="http://schemas.openxmlformats.org/presentationml/2006/ole">
            <mc:AlternateContent xmlns:mc="http://schemas.openxmlformats.org/markup-compatibility/2006">
              <mc:Choice xmlns:v="urn:schemas-microsoft-com:vml" Requires="v">
                <p:oleObj spid="_x0000_s18482" name="公式" r:id="rId5" imgW="774364" imgH="215806" progId="Equation.3">
                  <p:embed/>
                </p:oleObj>
              </mc:Choice>
              <mc:Fallback>
                <p:oleObj name="公式" r:id="rId5" imgW="774364" imgH="215806"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6267" y="4005064"/>
                        <a:ext cx="2013884" cy="620688"/>
                      </a:xfrm>
                      <a:prstGeom prst="rect">
                        <a:avLst/>
                      </a:prstGeom>
                      <a:noFill/>
                    </p:spPr>
                  </p:pic>
                </p:oleObj>
              </mc:Fallback>
            </mc:AlternateContent>
          </a:graphicData>
        </a:graphic>
      </p:graphicFrame>
    </p:spTree>
    <p:extLst>
      <p:ext uri="{BB962C8B-B14F-4D97-AF65-F5344CB8AC3E}">
        <p14:creationId xmlns:p14="http://schemas.microsoft.com/office/powerpoint/2010/main" val="41797964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§13.1 QTL</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作图群体和作图原理</a:t>
            </a:r>
          </a:p>
        </p:txBody>
      </p:sp>
      <p:sp>
        <p:nvSpPr>
          <p:cNvPr id="6" name="内容占位符 5"/>
          <p:cNvSpPr>
            <a:spLocks noGrp="1"/>
          </p:cNvSpPr>
          <p:nvPr>
            <p:ph idx="1"/>
          </p:nvPr>
        </p:nvSpPr>
        <p:spPr/>
        <p:txBody>
          <a:bodyPr>
            <a:noAutofit/>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13.1.1 QTL</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作图的遗传群体和</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数据类型</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§13.1.2 QTL</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作图的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基本原理</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41808399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零</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假设</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下</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参数</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的极大似然</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755576" y="1196752"/>
            <a:ext cx="7488832" cy="100811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假设</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下，所有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的表型服从同一个</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正态分布。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样本</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似然函数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6" name="对象 15"/>
          <p:cNvGraphicFramePr>
            <a:graphicFrameLocks noChangeAspect="1"/>
          </p:cNvGraphicFramePr>
          <p:nvPr>
            <p:extLst>
              <p:ext uri="{D42A27DB-BD31-4B8C-83A1-F6EECF244321}">
                <p14:modId xmlns:p14="http://schemas.microsoft.com/office/powerpoint/2010/main" val="3409220661"/>
              </p:ext>
            </p:extLst>
          </p:nvPr>
        </p:nvGraphicFramePr>
        <p:xfrm>
          <a:off x="1115616" y="2285583"/>
          <a:ext cx="2700300" cy="648072"/>
        </p:xfrm>
        <a:graphic>
          <a:graphicData uri="http://schemas.openxmlformats.org/presentationml/2006/ole">
            <mc:AlternateContent xmlns:mc="http://schemas.openxmlformats.org/markup-compatibility/2006">
              <mc:Choice xmlns:v="urn:schemas-microsoft-com:vml" Requires="v">
                <p:oleObj spid="_x0000_s20529" name="公式" r:id="rId3" imgW="965200" imgH="254000" progId="Equation.3">
                  <p:embed/>
                </p:oleObj>
              </mc:Choice>
              <mc:Fallback>
                <p:oleObj name="公式" r:id="rId3" imgW="965200" imgH="254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6" y="2285583"/>
                        <a:ext cx="2700300" cy="648072"/>
                      </a:xfrm>
                      <a:prstGeom prst="rect">
                        <a:avLst/>
                      </a:prstGeom>
                      <a:noFill/>
                    </p:spPr>
                  </p:pic>
                </p:oleObj>
              </mc:Fallback>
            </mc:AlternateContent>
          </a:graphicData>
        </a:graphic>
      </p:graphicFrame>
      <p:sp>
        <p:nvSpPr>
          <p:cNvPr id="18" name="矩形 17"/>
          <p:cNvSpPr/>
          <p:nvPr/>
        </p:nvSpPr>
        <p:spPr>
          <a:xfrm>
            <a:off x="4010352" y="2276872"/>
            <a:ext cx="3441968" cy="584775"/>
          </a:xfrm>
          <a:prstGeom prst="rect">
            <a:avLst/>
          </a:prstGeom>
        </p:spPr>
        <p:txBody>
          <a:bodyPr wrap="none">
            <a:spAutoFit/>
          </a:bodyPr>
          <a:lstStyle/>
          <a:p>
            <a:r>
              <a:rPr lang="en-US" altLang="zh-CN" sz="3200" i="1" dirty="0" smtClean="0">
                <a:latin typeface="Times New Roman" panose="02020603050405020304" pitchFamily="18" charset="0"/>
                <a:ea typeface="黑体" panose="02010609060101010101" pitchFamily="49" charset="-122"/>
                <a:cs typeface="Times New Roman" panose="02020603050405020304" pitchFamily="18" charset="0"/>
              </a:rPr>
              <a:t>k</a:t>
            </a:r>
            <a:r>
              <a:rPr lang="en-US" altLang="zh-CN" sz="3200" dirty="0" smtClean="0">
                <a:latin typeface="Times New Roman" panose="02020603050405020304" pitchFamily="18" charset="0"/>
                <a:ea typeface="黑体" panose="02010609060101010101" pitchFamily="49" charset="-122"/>
                <a:cs typeface="Times New Roman" panose="02020603050405020304" pitchFamily="18" charset="0"/>
              </a:rPr>
              <a:t>=1~4</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200"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sz="3200" i="1" baseline="-25000" dirty="0" err="1">
                <a:latin typeface="Times New Roman" panose="02020603050405020304" pitchFamily="18" charset="0"/>
                <a:ea typeface="黑体" panose="02010609060101010101" pitchFamily="49" charset="-122"/>
                <a:cs typeface="Times New Roman" panose="02020603050405020304" pitchFamily="18" charset="0"/>
              </a:rPr>
              <a:t>k</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0" name="对象 19"/>
          <p:cNvGraphicFramePr>
            <a:graphicFrameLocks noChangeAspect="1"/>
          </p:cNvGraphicFramePr>
          <p:nvPr>
            <p:extLst>
              <p:ext uri="{D42A27DB-BD31-4B8C-83A1-F6EECF244321}">
                <p14:modId xmlns:p14="http://schemas.microsoft.com/office/powerpoint/2010/main" val="3612639485"/>
              </p:ext>
            </p:extLst>
          </p:nvPr>
        </p:nvGraphicFramePr>
        <p:xfrm>
          <a:off x="1115615" y="3221687"/>
          <a:ext cx="5338573" cy="864096"/>
        </p:xfrm>
        <a:graphic>
          <a:graphicData uri="http://schemas.openxmlformats.org/presentationml/2006/ole">
            <mc:AlternateContent xmlns:mc="http://schemas.openxmlformats.org/markup-compatibility/2006">
              <mc:Choice xmlns:v="urn:schemas-microsoft-com:vml" Requires="v">
                <p:oleObj spid="_x0000_s20530" name="公式" r:id="rId5" imgW="1981200" imgH="355600" progId="Equation.3">
                  <p:embed/>
                </p:oleObj>
              </mc:Choice>
              <mc:Fallback>
                <p:oleObj name="公式" r:id="rId5" imgW="1981200" imgH="355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5615" y="3221687"/>
                        <a:ext cx="5338573" cy="864096"/>
                      </a:xfrm>
                      <a:prstGeom prst="rect">
                        <a:avLst/>
                      </a:prstGeom>
                      <a:noFill/>
                    </p:spPr>
                  </p:pic>
                </p:oleObj>
              </mc:Fallback>
            </mc:AlternateContent>
          </a:graphicData>
        </a:graphic>
      </p:graphicFrame>
    </p:spTree>
    <p:extLst>
      <p:ext uri="{BB962C8B-B14F-4D97-AF65-F5344CB8AC3E}">
        <p14:creationId xmlns:p14="http://schemas.microsoft.com/office/powerpoint/2010/main" val="208352158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零</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假设</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下</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参数</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的极大似然</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196752"/>
            <a:ext cx="7920880" cy="252028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对数似然函数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对数似然函数公式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13.17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求导数，并令导数等于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得到待估参数的极</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大似然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估计</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9" name="对象 18"/>
          <p:cNvGraphicFramePr>
            <a:graphicFrameLocks noChangeAspect="1"/>
          </p:cNvGraphicFramePr>
          <p:nvPr>
            <p:extLst>
              <p:ext uri="{D42A27DB-BD31-4B8C-83A1-F6EECF244321}">
                <p14:modId xmlns:p14="http://schemas.microsoft.com/office/powerpoint/2010/main" val="3548982344"/>
              </p:ext>
            </p:extLst>
          </p:nvPr>
        </p:nvGraphicFramePr>
        <p:xfrm>
          <a:off x="1115616" y="1800200"/>
          <a:ext cx="6347546" cy="908720"/>
        </p:xfrm>
        <a:graphic>
          <a:graphicData uri="http://schemas.openxmlformats.org/presentationml/2006/ole">
            <mc:AlternateContent xmlns:mc="http://schemas.openxmlformats.org/markup-compatibility/2006">
              <mc:Choice xmlns:v="urn:schemas-microsoft-com:vml" Requires="v">
                <p:oleObj spid="_x0000_s21577" name="公式" r:id="rId3" imgW="2234230" imgH="355446" progId="Equation.3">
                  <p:embed/>
                </p:oleObj>
              </mc:Choice>
              <mc:Fallback>
                <p:oleObj name="公式" r:id="rId3" imgW="2234230" imgH="35544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6" y="1800200"/>
                        <a:ext cx="6347546" cy="908720"/>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3373192496"/>
              </p:ext>
            </p:extLst>
          </p:nvPr>
        </p:nvGraphicFramePr>
        <p:xfrm>
          <a:off x="971600" y="3717032"/>
          <a:ext cx="2041978" cy="1080120"/>
        </p:xfrm>
        <a:graphic>
          <a:graphicData uri="http://schemas.openxmlformats.org/presentationml/2006/ole">
            <mc:AlternateContent xmlns:mc="http://schemas.openxmlformats.org/markup-compatibility/2006">
              <mc:Choice xmlns:v="urn:schemas-microsoft-com:vml" Requires="v">
                <p:oleObj spid="_x0000_s21578" name="公式" r:id="rId5" imgW="825500" imgH="431800" progId="Equation.3">
                  <p:embed/>
                </p:oleObj>
              </mc:Choice>
              <mc:Fallback>
                <p:oleObj name="公式" r:id="rId5" imgW="8255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3717032"/>
                        <a:ext cx="2041978" cy="1080120"/>
                      </a:xfrm>
                      <a:prstGeom prst="rect">
                        <a:avLst/>
                      </a:prstGeom>
                      <a:noFill/>
                    </p:spPr>
                  </p:pic>
                </p:oleObj>
              </mc:Fallback>
            </mc:AlternateContent>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135131435"/>
              </p:ext>
            </p:extLst>
          </p:nvPr>
        </p:nvGraphicFramePr>
        <p:xfrm>
          <a:off x="3419872" y="3717032"/>
          <a:ext cx="3236420" cy="1080120"/>
        </p:xfrm>
        <a:graphic>
          <a:graphicData uri="http://schemas.openxmlformats.org/presentationml/2006/ole">
            <mc:AlternateContent xmlns:mc="http://schemas.openxmlformats.org/markup-compatibility/2006">
              <mc:Choice xmlns:v="urn:schemas-microsoft-com:vml" Requires="v">
                <p:oleObj spid="_x0000_s21579" name="公式" r:id="rId7" imgW="1307532" imgH="431613" progId="Equation.3">
                  <p:embed/>
                </p:oleObj>
              </mc:Choice>
              <mc:Fallback>
                <p:oleObj name="公式" r:id="rId7" imgW="1307532" imgH="431613"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19872" y="3717032"/>
                        <a:ext cx="3236420" cy="1080120"/>
                      </a:xfrm>
                      <a:prstGeom prst="rect">
                        <a:avLst/>
                      </a:prstGeom>
                      <a:noFill/>
                    </p:spPr>
                  </p:pic>
                </p:oleObj>
              </mc:Fallback>
            </mc:AlternateContent>
          </a:graphicData>
        </a:graphic>
      </p:graphicFrame>
    </p:spTree>
    <p:extLst>
      <p:ext uri="{BB962C8B-B14F-4D97-AF65-F5344CB8AC3E}">
        <p14:creationId xmlns:p14="http://schemas.microsoft.com/office/powerpoint/2010/main" val="322737671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存在的似然比检验</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196752"/>
            <a:ext cx="8136904" cy="504056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把公式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13.18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的极大似然估计值代入公式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13.16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，就得到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的似然函数极大值，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max</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L</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0</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；备择假设</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的似然函数极大值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max</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L</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备择假设</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对待估参数没有施加任何限制条件，零假设需要对待估参数施加一定的约束条件。因此，备择假设的极大似然函数，不会小于零假设的极大似然函数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想象，如果备择假设为真，这时带有约束条件零假设的似然函数就会远低于真的备择假设；如果零假设为真，这时即使没有约束条件，似然函数也不会比零假设高得太多</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2630052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存在的似然比检验</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124744"/>
            <a:ext cx="7920880" cy="223224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，两种假设下极大似然函数的比值，提供了一种对零假设的检验方法，这就是统计上用途很广的似然比检验（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likelihood ratio test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，简称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LRT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）。检验统计量及其大样本分布</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由</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a:t>
            </a:r>
          </a:p>
        </p:txBody>
      </p:sp>
      <p:graphicFrame>
        <p:nvGraphicFramePr>
          <p:cNvPr id="16" name="对象 15"/>
          <p:cNvGraphicFramePr>
            <a:graphicFrameLocks noChangeAspect="1"/>
          </p:cNvGraphicFramePr>
          <p:nvPr>
            <p:extLst>
              <p:ext uri="{D42A27DB-BD31-4B8C-83A1-F6EECF244321}">
                <p14:modId xmlns:p14="http://schemas.microsoft.com/office/powerpoint/2010/main" val="2887836191"/>
              </p:ext>
            </p:extLst>
          </p:nvPr>
        </p:nvGraphicFramePr>
        <p:xfrm>
          <a:off x="971600" y="3573016"/>
          <a:ext cx="6401461" cy="1296144"/>
        </p:xfrm>
        <a:graphic>
          <a:graphicData uri="http://schemas.openxmlformats.org/presentationml/2006/ole">
            <mc:AlternateContent xmlns:mc="http://schemas.openxmlformats.org/markup-compatibility/2006">
              <mc:Choice xmlns:v="urn:schemas-microsoft-com:vml" Requires="v">
                <p:oleObj spid="_x0000_s23577" name="公式" r:id="rId3" imgW="2108200" imgH="431800" progId="Equation.3">
                  <p:embed/>
                </p:oleObj>
              </mc:Choice>
              <mc:Fallback>
                <p:oleObj name="公式" r:id="rId3" imgW="21082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3573016"/>
                        <a:ext cx="6401461" cy="1296144"/>
                      </a:xfrm>
                      <a:prstGeom prst="rect">
                        <a:avLst/>
                      </a:prstGeom>
                      <a:noFill/>
                    </p:spPr>
                  </p:pic>
                </p:oleObj>
              </mc:Fallback>
            </mc:AlternateContent>
          </a:graphicData>
        </a:graphic>
      </p:graphicFrame>
    </p:spTree>
    <p:extLst>
      <p:ext uri="{BB962C8B-B14F-4D97-AF65-F5344CB8AC3E}">
        <p14:creationId xmlns:p14="http://schemas.microsoft.com/office/powerpoint/2010/main" val="35509468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似然比检验的自由度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124744"/>
            <a:ext cx="7920880" cy="381642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似然比检验</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有广泛的适用范围</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当样本量足够大时，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LRT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统计量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服从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，自由度等于两种假设的独立待估参数个数之间的差异</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检验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13.14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的零假设包含两个待估参数，备择假设包含三个待估参数。因此，区间作图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LRT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自由度</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df</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这样</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，利用公式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13.19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的统计量，就可以对</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的均值差异进行显著性检验。</a:t>
            </a:r>
          </a:p>
        </p:txBody>
      </p:sp>
    </p:spTree>
    <p:extLst>
      <p:ext uri="{BB962C8B-B14F-4D97-AF65-F5344CB8AC3E}">
        <p14:creationId xmlns:p14="http://schemas.microsoft.com/office/powerpoint/2010/main" val="420377128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LOD</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检验统计量</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124744"/>
            <a:ext cx="7920880" cy="144016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13.19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的统计量是一个自然对数。实际中，人们更习惯于以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为底的常用对数，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统计量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265785996"/>
              </p:ext>
            </p:extLst>
          </p:nvPr>
        </p:nvGraphicFramePr>
        <p:xfrm>
          <a:off x="1043608" y="2808312"/>
          <a:ext cx="4186504" cy="1268760"/>
        </p:xfrm>
        <a:graphic>
          <a:graphicData uri="http://schemas.openxmlformats.org/presentationml/2006/ole">
            <mc:AlternateContent xmlns:mc="http://schemas.openxmlformats.org/markup-compatibility/2006">
              <mc:Choice xmlns:v="urn:schemas-microsoft-com:vml" Requires="v">
                <p:oleObj spid="_x0000_s25624" name="公式" r:id="rId3" imgW="1663700" imgH="482600" progId="Equation.3">
                  <p:embed/>
                </p:oleObj>
              </mc:Choice>
              <mc:Fallback>
                <p:oleObj name="公式" r:id="rId3" imgW="16637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808312"/>
                        <a:ext cx="4186504" cy="1268760"/>
                      </a:xfrm>
                      <a:prstGeom prst="rect">
                        <a:avLst/>
                      </a:prstGeom>
                      <a:noFill/>
                    </p:spPr>
                  </p:pic>
                </p:oleObj>
              </mc:Fallback>
            </mc:AlternateContent>
          </a:graphicData>
        </a:graphic>
      </p:graphicFrame>
    </p:spTree>
    <p:extLst>
      <p:ext uri="{BB962C8B-B14F-4D97-AF65-F5344CB8AC3E}">
        <p14:creationId xmlns:p14="http://schemas.microsoft.com/office/powerpoint/2010/main" val="72321795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LOD</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LRT</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检验统计量的换算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124744"/>
            <a:ext cx="8136904" cy="439248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的极大似然函数比值为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，则</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值等于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；如果比值为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，则</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值等于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LRT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之间相差一个常数比值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出两者的换算关系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LOD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统计量并不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满足</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χ</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如想知道它的显著性概率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需要用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转换为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LRT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，然后根据分布公式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13.19</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计算</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显著性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概率</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值。</a:t>
            </a:r>
          </a:p>
        </p:txBody>
      </p:sp>
      <p:graphicFrame>
        <p:nvGraphicFramePr>
          <p:cNvPr id="5" name="对象 4"/>
          <p:cNvGraphicFramePr>
            <a:graphicFrameLocks noChangeAspect="1"/>
          </p:cNvGraphicFramePr>
          <p:nvPr>
            <p:extLst>
              <p:ext uri="{D42A27DB-BD31-4B8C-83A1-F6EECF244321}">
                <p14:modId xmlns:p14="http://schemas.microsoft.com/office/powerpoint/2010/main" val="2871429248"/>
              </p:ext>
            </p:extLst>
          </p:nvPr>
        </p:nvGraphicFramePr>
        <p:xfrm>
          <a:off x="899592" y="2996952"/>
          <a:ext cx="3939583" cy="936104"/>
        </p:xfrm>
        <a:graphic>
          <a:graphicData uri="http://schemas.openxmlformats.org/presentationml/2006/ole">
            <mc:AlternateContent xmlns:mc="http://schemas.openxmlformats.org/markup-compatibility/2006">
              <mc:Choice xmlns:v="urn:schemas-microsoft-com:vml" Requires="v">
                <p:oleObj spid="_x0000_s24623" name="公式" r:id="rId3" imgW="1726451" imgH="393529" progId="Equation.3">
                  <p:embed/>
                </p:oleObj>
              </mc:Choice>
              <mc:Fallback>
                <p:oleObj name="公式" r:id="rId3" imgW="1726451"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2996952"/>
                        <a:ext cx="3939583" cy="936104"/>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2494722499"/>
              </p:ext>
            </p:extLst>
          </p:nvPr>
        </p:nvGraphicFramePr>
        <p:xfrm>
          <a:off x="5364088" y="3212976"/>
          <a:ext cx="2880320" cy="451277"/>
        </p:xfrm>
        <a:graphic>
          <a:graphicData uri="http://schemas.openxmlformats.org/presentationml/2006/ole">
            <mc:AlternateContent xmlns:mc="http://schemas.openxmlformats.org/markup-compatibility/2006">
              <mc:Choice xmlns:v="urn:schemas-microsoft-com:vml" Requires="v">
                <p:oleObj spid="_x0000_s24624" name="公式" r:id="rId5" imgW="1167893" imgH="177723" progId="Equation.3">
                  <p:embed/>
                </p:oleObj>
              </mc:Choice>
              <mc:Fallback>
                <p:oleObj name="公式" r:id="rId5" imgW="1167893" imgH="177723"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4088" y="3212976"/>
                        <a:ext cx="2880320" cy="451277"/>
                      </a:xfrm>
                      <a:prstGeom prst="rect">
                        <a:avLst/>
                      </a:prstGeom>
                      <a:noFill/>
                    </p:spPr>
                  </p:pic>
                </p:oleObj>
              </mc:Fallback>
            </mc:AlternateContent>
          </a:graphicData>
        </a:graphic>
      </p:graphicFrame>
    </p:spTree>
    <p:extLst>
      <p:ext uri="{BB962C8B-B14F-4D97-AF65-F5344CB8AC3E}">
        <p14:creationId xmlns:p14="http://schemas.microsoft.com/office/powerpoint/2010/main" val="77025217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遗传效应的估计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196752"/>
            <a:ext cx="8136904" cy="230425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如前所述，任意一个扫描位置上，都能通过</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迭代算法，得到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基因型均值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μ</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μ</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的极大似然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估计。它们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与性状平均数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之间的关系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以及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由此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得到性状平均数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的估计</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1422648313"/>
              </p:ext>
            </p:extLst>
          </p:nvPr>
        </p:nvGraphicFramePr>
        <p:xfrm>
          <a:off x="971599" y="3501008"/>
          <a:ext cx="2088233" cy="662016"/>
        </p:xfrm>
        <a:graphic>
          <a:graphicData uri="http://schemas.openxmlformats.org/presentationml/2006/ole">
            <mc:AlternateContent xmlns:mc="http://schemas.openxmlformats.org/markup-compatibility/2006">
              <mc:Choice xmlns:v="urn:schemas-microsoft-com:vml" Requires="v">
                <p:oleObj spid="_x0000_s27737" name="公式" r:id="rId3" imgW="660113" imgH="215806" progId="Equation.3">
                  <p:embed/>
                </p:oleObj>
              </mc:Choice>
              <mc:Fallback>
                <p:oleObj name="公式" r:id="rId3" imgW="660113" imgH="21580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99" y="3501008"/>
                        <a:ext cx="2088233" cy="662016"/>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3582352343"/>
              </p:ext>
            </p:extLst>
          </p:nvPr>
        </p:nvGraphicFramePr>
        <p:xfrm>
          <a:off x="3563888" y="3528392"/>
          <a:ext cx="2080863" cy="620688"/>
        </p:xfrm>
        <a:graphic>
          <a:graphicData uri="http://schemas.openxmlformats.org/presentationml/2006/ole">
            <mc:AlternateContent xmlns:mc="http://schemas.openxmlformats.org/markup-compatibility/2006">
              <mc:Choice xmlns:v="urn:schemas-microsoft-com:vml" Requires="v">
                <p:oleObj spid="_x0000_s27738" name="公式" r:id="rId5" imgW="685502" imgH="215806" progId="Equation.3">
                  <p:embed/>
                </p:oleObj>
              </mc:Choice>
              <mc:Fallback>
                <p:oleObj name="公式" r:id="rId5" imgW="685502" imgH="215806"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3888" y="3528392"/>
                        <a:ext cx="2080863" cy="620688"/>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1432616546"/>
              </p:ext>
            </p:extLst>
          </p:nvPr>
        </p:nvGraphicFramePr>
        <p:xfrm>
          <a:off x="971599" y="4293096"/>
          <a:ext cx="3168353" cy="1163789"/>
        </p:xfrm>
        <a:graphic>
          <a:graphicData uri="http://schemas.openxmlformats.org/presentationml/2006/ole">
            <mc:AlternateContent xmlns:mc="http://schemas.openxmlformats.org/markup-compatibility/2006">
              <mc:Choice xmlns:v="urn:schemas-microsoft-com:vml" Requires="v">
                <p:oleObj spid="_x0000_s27739" name="公式" r:id="rId7" imgW="965200" imgH="393700" progId="Equation.3">
                  <p:embed/>
                </p:oleObj>
              </mc:Choice>
              <mc:Fallback>
                <p:oleObj name="公式" r:id="rId7" imgW="965200" imgH="3937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1599" y="4293096"/>
                        <a:ext cx="3168353" cy="1163789"/>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2208709220"/>
              </p:ext>
            </p:extLst>
          </p:nvPr>
        </p:nvGraphicFramePr>
        <p:xfrm>
          <a:off x="4618371" y="4293096"/>
          <a:ext cx="3049973" cy="1143168"/>
        </p:xfrm>
        <a:graphic>
          <a:graphicData uri="http://schemas.openxmlformats.org/presentationml/2006/ole">
            <mc:AlternateContent xmlns:mc="http://schemas.openxmlformats.org/markup-compatibility/2006">
              <mc:Choice xmlns:v="urn:schemas-microsoft-com:vml" Requires="v">
                <p:oleObj spid="_x0000_s27740" name="公式" r:id="rId9" imgW="939392" imgH="393529" progId="Equation.3">
                  <p:embed/>
                </p:oleObj>
              </mc:Choice>
              <mc:Fallback>
                <p:oleObj name="公式" r:id="rId9" imgW="939392" imgH="393529"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18371" y="4293096"/>
                        <a:ext cx="3049973" cy="1143168"/>
                      </a:xfrm>
                      <a:prstGeom prst="rect">
                        <a:avLst/>
                      </a:prstGeom>
                      <a:noFill/>
                    </p:spPr>
                  </p:pic>
                </p:oleObj>
              </mc:Fallback>
            </mc:AlternateContent>
          </a:graphicData>
        </a:graphic>
      </p:graphicFrame>
    </p:spTree>
    <p:extLst>
      <p:ext uri="{BB962C8B-B14F-4D97-AF65-F5344CB8AC3E}">
        <p14:creationId xmlns:p14="http://schemas.microsoft.com/office/powerpoint/2010/main" val="318840926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贡献率的计算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124744"/>
            <a:ext cx="8136904" cy="360040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加性效应</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的单位与表型相同。为了便于比较不同性状的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，需要定义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的表型贡献率，有时也称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解释表型变异的大小（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phenotypic variance explained, PVE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一</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PVE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定义为这个座位上的遗传方差占表型方差的百分数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是数量性状的表型方差，等于零假设下的方差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估计值</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PVE</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的计算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p:cNvGraphicFramePr>
            <a:graphicFrameLocks noChangeAspect="1"/>
          </p:cNvGraphicFramePr>
          <p:nvPr>
            <p:extLst>
              <p:ext uri="{D42A27DB-BD31-4B8C-83A1-F6EECF244321}">
                <p14:modId xmlns:p14="http://schemas.microsoft.com/office/powerpoint/2010/main" val="2837529073"/>
              </p:ext>
            </p:extLst>
          </p:nvPr>
        </p:nvGraphicFramePr>
        <p:xfrm>
          <a:off x="971600" y="4725144"/>
          <a:ext cx="3142550" cy="1196752"/>
        </p:xfrm>
        <a:graphic>
          <a:graphicData uri="http://schemas.openxmlformats.org/presentationml/2006/ole">
            <mc:AlternateContent xmlns:mc="http://schemas.openxmlformats.org/markup-compatibility/2006">
              <mc:Choice xmlns:v="urn:schemas-microsoft-com:vml" Requires="v">
                <p:oleObj spid="_x0000_s29718" name="公式" r:id="rId3" imgW="1143000" imgH="431800" progId="Equation.3">
                  <p:embed/>
                </p:oleObj>
              </mc:Choice>
              <mc:Fallback>
                <p:oleObj name="公式" r:id="rId3" imgW="11430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4725144"/>
                        <a:ext cx="3142550" cy="1196752"/>
                      </a:xfrm>
                      <a:prstGeom prst="rect">
                        <a:avLst/>
                      </a:prstGeom>
                      <a:noFill/>
                    </p:spPr>
                  </p:pic>
                </p:oleObj>
              </mc:Fallback>
            </mc:AlternateContent>
          </a:graphicData>
        </a:graphic>
      </p:graphicFrame>
    </p:spTree>
    <p:extLst>
      <p:ext uri="{BB962C8B-B14F-4D97-AF65-F5344CB8AC3E}">
        <p14:creationId xmlns:p14="http://schemas.microsoft.com/office/powerpoint/2010/main" val="55843235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遗传方差的计算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196752"/>
            <a:ext cx="8136904" cy="180020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如不考虑奇异分离，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群体中的遗传方差等于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出两种基因型频率不等时遗传方差的计算方法，基因型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频率的计算要用到公式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的后验概率。</a:t>
            </a:r>
          </a:p>
        </p:txBody>
      </p:sp>
      <p:graphicFrame>
        <p:nvGraphicFramePr>
          <p:cNvPr id="6" name="对象 5"/>
          <p:cNvGraphicFramePr>
            <a:graphicFrameLocks noChangeAspect="1"/>
          </p:cNvGraphicFramePr>
          <p:nvPr>
            <p:extLst>
              <p:ext uri="{D42A27DB-BD31-4B8C-83A1-F6EECF244321}">
                <p14:modId xmlns:p14="http://schemas.microsoft.com/office/powerpoint/2010/main" val="477505422"/>
              </p:ext>
            </p:extLst>
          </p:nvPr>
        </p:nvGraphicFramePr>
        <p:xfrm>
          <a:off x="971595" y="3096344"/>
          <a:ext cx="2861770" cy="764704"/>
        </p:xfrm>
        <a:graphic>
          <a:graphicData uri="http://schemas.openxmlformats.org/presentationml/2006/ole">
            <mc:AlternateContent xmlns:mc="http://schemas.openxmlformats.org/markup-compatibility/2006">
              <mc:Choice xmlns:v="urn:schemas-microsoft-com:vml" Requires="v">
                <p:oleObj spid="_x0000_s30784" name="公式" r:id="rId3" imgW="952087" imgH="253890" progId="Equation.3">
                  <p:embed/>
                </p:oleObj>
              </mc:Choice>
              <mc:Fallback>
                <p:oleObj name="公式" r:id="rId3" imgW="952087" imgH="25389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95" y="3096344"/>
                        <a:ext cx="2861770" cy="764704"/>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2306209133"/>
              </p:ext>
            </p:extLst>
          </p:nvPr>
        </p:nvGraphicFramePr>
        <p:xfrm>
          <a:off x="1827592" y="4005064"/>
          <a:ext cx="2420415" cy="1080120"/>
        </p:xfrm>
        <a:graphic>
          <a:graphicData uri="http://schemas.openxmlformats.org/presentationml/2006/ole">
            <mc:AlternateContent xmlns:mc="http://schemas.openxmlformats.org/markup-compatibility/2006">
              <mc:Choice xmlns:v="urn:schemas-microsoft-com:vml" Requires="v">
                <p:oleObj spid="_x0000_s30785" name="公式" r:id="rId5" imgW="965200" imgH="431800" progId="Equation.3">
                  <p:embed/>
                </p:oleObj>
              </mc:Choice>
              <mc:Fallback>
                <p:oleObj name="公式" r:id="rId5" imgW="9652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7592" y="4005064"/>
                        <a:ext cx="2420415" cy="1080120"/>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764676660"/>
              </p:ext>
            </p:extLst>
          </p:nvPr>
        </p:nvGraphicFramePr>
        <p:xfrm>
          <a:off x="4537287" y="3933056"/>
          <a:ext cx="2522908" cy="1152128"/>
        </p:xfrm>
        <a:graphic>
          <a:graphicData uri="http://schemas.openxmlformats.org/presentationml/2006/ole">
            <mc:AlternateContent xmlns:mc="http://schemas.openxmlformats.org/markup-compatibility/2006">
              <mc:Choice xmlns:v="urn:schemas-microsoft-com:vml" Requires="v">
                <p:oleObj spid="_x0000_s30786" name="公式" r:id="rId7" imgW="952087" imgH="431613" progId="Equation.3">
                  <p:embed/>
                </p:oleObj>
              </mc:Choice>
              <mc:Fallback>
                <p:oleObj name="公式" r:id="rId7" imgW="952087" imgH="431613"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37287" y="3933056"/>
                        <a:ext cx="2522908" cy="1152128"/>
                      </a:xfrm>
                      <a:prstGeom prst="rect">
                        <a:avLst/>
                      </a:prstGeom>
                      <a:noFill/>
                    </p:spPr>
                  </p:pic>
                </p:oleObj>
              </mc:Fallback>
            </mc:AlternateContent>
          </a:graphicData>
        </a:graphic>
      </p:graphicFrame>
      <p:sp>
        <p:nvSpPr>
          <p:cNvPr id="12" name="矩形 11"/>
          <p:cNvSpPr/>
          <p:nvPr/>
        </p:nvSpPr>
        <p:spPr>
          <a:xfrm>
            <a:off x="899592" y="4201924"/>
            <a:ext cx="1120043" cy="523220"/>
          </a:xfrm>
          <a:prstGeom prst="rect">
            <a:avLst/>
          </a:prstGeom>
        </p:spPr>
        <p:txBody>
          <a:bodyPr wrap="square">
            <a:spAutoFit/>
          </a:bodyPr>
          <a:lstStyle/>
          <a:p>
            <a:r>
              <a:rPr lang="zh-CN" altLang="zh-CN" sz="2800" dirty="0">
                <a:latin typeface="黑体" panose="02010609060101010101" pitchFamily="49" charset="-122"/>
                <a:ea typeface="黑体" panose="02010609060101010101" pitchFamily="49" charset="-122"/>
              </a:rPr>
              <a:t>其中</a:t>
            </a:r>
            <a:endParaRPr lang="zh-CN" altLang="en-US" sz="28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2481103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作图的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遗传群体</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1124744"/>
            <a:ext cx="8075240" cy="374441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可以这么说，任何存在遗传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变异的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群体基本都可用于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定位研究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作图群体包括双亲或多亲本杂交产生的各种分离后代，也包括自然群体和具有一定亲缘关系的家系群体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按照</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基因型是否纯合，可以把它们分为暂时群体和永久群体两类。暂时群体中，个体的基因型是杂合的，自交繁殖后基因型将发生变化。双亲杂交产生的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和回交都可被看作暂时群体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57391819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遗传效应和贡献率的不一致性</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196752"/>
            <a:ext cx="8136904" cy="338437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的遗传方差计算公式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可以看到，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的贡献率除依赖于它的遗传效应外，还依赖于基因型的频率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不存在奇异分离的群体中，效应较大的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，也会具有较高的表型贡献率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作图群体中存在较严重的奇异分离，效应较大的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，有时也可能具有较低的表型贡献率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1509295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大麦全基因组七条染色体粒重一维扫描的</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曲线</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1700808"/>
            <a:ext cx="9036496" cy="3384376"/>
          </a:xfrm>
          <a:prstGeom prst="rect">
            <a:avLst/>
          </a:prstGeom>
          <a:noFill/>
          <a:ln>
            <a:noFill/>
          </a:ln>
        </p:spPr>
      </p:pic>
    </p:spTree>
    <p:extLst>
      <p:ext uri="{BB962C8B-B14F-4D97-AF65-F5344CB8AC3E}">
        <p14:creationId xmlns:p14="http://schemas.microsoft.com/office/powerpoint/2010/main" val="187645532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简单</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区间作图鉴定出的粒重</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QTL</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2176837668"/>
              </p:ext>
            </p:extLst>
          </p:nvPr>
        </p:nvGraphicFramePr>
        <p:xfrm>
          <a:off x="179512" y="1340768"/>
          <a:ext cx="8712968" cy="2133600"/>
        </p:xfrm>
        <a:graphic>
          <a:graphicData uri="http://schemas.openxmlformats.org/drawingml/2006/table">
            <a:tbl>
              <a:tblPr firstRow="1" firstCol="1" bandRow="1">
                <a:tableStyleId>{5C22544A-7EE6-4342-B048-85BDC9FD1C3A}</a:tableStyleId>
              </a:tblPr>
              <a:tblGrid>
                <a:gridCol w="936104"/>
                <a:gridCol w="936104"/>
                <a:gridCol w="1584176"/>
                <a:gridCol w="1800200"/>
                <a:gridCol w="1197610"/>
                <a:gridCol w="1250662"/>
                <a:gridCol w="1008112"/>
              </a:tblGrid>
              <a:tr h="152400">
                <a:tc>
                  <a:txBody>
                    <a:bodyPr/>
                    <a:lstStyle/>
                    <a:p>
                      <a:pPr algn="l">
                        <a:spcAft>
                          <a:spcPts val="0"/>
                        </a:spcAft>
                      </a:pPr>
                      <a:r>
                        <a:rPr lang="zh-CN" sz="2800" kern="0" dirty="0">
                          <a:effectLst/>
                        </a:rPr>
                        <a:t>染色体</a:t>
                      </a:r>
                      <a:endParaRPr lang="zh-CN" sz="2800" kern="100" dirty="0">
                        <a:effectLst/>
                        <a:latin typeface="Times New Roman"/>
                        <a:ea typeface="宋体"/>
                        <a:cs typeface="Times New Roman"/>
                      </a:endParaRPr>
                    </a:p>
                  </a:txBody>
                  <a:tcPr marL="68580" marR="68580" marT="0" marB="0"/>
                </a:tc>
                <a:tc>
                  <a:txBody>
                    <a:bodyPr/>
                    <a:lstStyle/>
                    <a:p>
                      <a:pPr algn="l">
                        <a:spcAft>
                          <a:spcPts val="0"/>
                        </a:spcAft>
                      </a:pPr>
                      <a:r>
                        <a:rPr lang="zh-CN" sz="2800" kern="0">
                          <a:effectLst/>
                        </a:rPr>
                        <a:t>位置</a:t>
                      </a:r>
                      <a:r>
                        <a:rPr lang="en-US" sz="2800" kern="0">
                          <a:effectLst/>
                        </a:rPr>
                        <a:t>/cM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zh-CN" sz="2800" kern="0">
                          <a:effectLst/>
                        </a:rPr>
                        <a:t>最近左侧标记</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zh-CN" sz="2800" kern="0">
                          <a:effectLst/>
                        </a:rPr>
                        <a:t>最近右侧标记</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LOD</a:t>
                      </a:r>
                      <a:r>
                        <a:rPr lang="zh-CN" sz="2800" kern="0">
                          <a:effectLst/>
                        </a:rPr>
                        <a:t>值</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zh-CN" sz="2800" kern="0">
                          <a:effectLst/>
                        </a:rPr>
                        <a:t>贡献率</a:t>
                      </a:r>
                      <a:r>
                        <a:rPr lang="en-US" sz="2800" kern="0">
                          <a:effectLst/>
                        </a:rPr>
                        <a:t>/% </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zh-CN" sz="2800" kern="0">
                          <a:effectLst/>
                        </a:rPr>
                        <a:t>加性效应</a:t>
                      </a:r>
                      <a:endParaRPr lang="zh-CN" sz="2800" kern="100">
                        <a:effectLst/>
                        <a:latin typeface="Times New Roman"/>
                        <a:ea typeface="宋体"/>
                        <a:cs typeface="Times New Roman"/>
                      </a:endParaRPr>
                    </a:p>
                  </a:txBody>
                  <a:tcPr marL="68580" marR="68580" marT="0" marB="0"/>
                </a:tc>
              </a:tr>
              <a:tr h="152400">
                <a:tc>
                  <a:txBody>
                    <a:bodyPr/>
                    <a:lstStyle/>
                    <a:p>
                      <a:pPr algn="l">
                        <a:spcAft>
                          <a:spcPts val="0"/>
                        </a:spcAft>
                      </a:pPr>
                      <a:r>
                        <a:rPr lang="en-US" sz="2800" kern="0">
                          <a:effectLst/>
                        </a:rPr>
                        <a:t>5</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3</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ABA306B</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Act88</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13.15</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34.55</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-1.31 </a:t>
                      </a:r>
                      <a:endParaRPr lang="zh-CN" sz="2800" kern="100">
                        <a:effectLst/>
                        <a:latin typeface="Times New Roman"/>
                        <a:ea typeface="宋体"/>
                        <a:cs typeface="Times New Roman"/>
                      </a:endParaRPr>
                    </a:p>
                  </a:txBody>
                  <a:tcPr marL="68580" marR="68580" marT="0" marB="0"/>
                </a:tc>
              </a:tr>
              <a:tr h="152400">
                <a:tc>
                  <a:txBody>
                    <a:bodyPr/>
                    <a:lstStyle/>
                    <a:p>
                      <a:pPr algn="l">
                        <a:spcAft>
                          <a:spcPts val="0"/>
                        </a:spcAft>
                      </a:pPr>
                      <a:r>
                        <a:rPr lang="en-US" sz="2800" kern="0">
                          <a:effectLst/>
                        </a:rPr>
                        <a:t>7</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0</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dRpg1</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iPgd1A</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2.55</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7.79</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-0.62</a:t>
                      </a:r>
                      <a:endParaRPr lang="zh-CN" sz="2800" kern="100">
                        <a:effectLst/>
                        <a:latin typeface="Times New Roman"/>
                        <a:ea typeface="宋体"/>
                        <a:cs typeface="Times New Roman"/>
                      </a:endParaRPr>
                    </a:p>
                  </a:txBody>
                  <a:tcPr marL="68580" marR="68580" marT="0" marB="0"/>
                </a:tc>
              </a:tr>
              <a:tr h="152400">
                <a:tc>
                  <a:txBody>
                    <a:bodyPr/>
                    <a:lstStyle/>
                    <a:p>
                      <a:pPr algn="l">
                        <a:spcAft>
                          <a:spcPts val="0"/>
                        </a:spcAft>
                      </a:pPr>
                      <a:r>
                        <a:rPr lang="en-US" sz="2800" kern="0">
                          <a:effectLst/>
                        </a:rPr>
                        <a:t>7</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98</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VAtp57A</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dirty="0">
                          <a:effectLst/>
                        </a:rPr>
                        <a:t>MWG571D</a:t>
                      </a:r>
                      <a:endParaRPr lang="zh-CN" sz="2800" kern="100" dirty="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5.36</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a:effectLst/>
                        </a:rPr>
                        <a:t>15.77</a:t>
                      </a:r>
                      <a:endParaRPr lang="zh-CN" sz="2800" kern="100">
                        <a:effectLst/>
                        <a:latin typeface="Times New Roman"/>
                        <a:ea typeface="宋体"/>
                        <a:cs typeface="Times New Roman"/>
                      </a:endParaRPr>
                    </a:p>
                  </a:txBody>
                  <a:tcPr marL="68580" marR="68580" marT="0" marB="0"/>
                </a:tc>
                <a:tc>
                  <a:txBody>
                    <a:bodyPr/>
                    <a:lstStyle/>
                    <a:p>
                      <a:pPr algn="l">
                        <a:spcAft>
                          <a:spcPts val="0"/>
                        </a:spcAft>
                      </a:pPr>
                      <a:r>
                        <a:rPr lang="en-US" sz="2800" kern="0" dirty="0">
                          <a:effectLst/>
                        </a:rPr>
                        <a:t>-0.89</a:t>
                      </a:r>
                      <a:endParaRPr lang="zh-CN" sz="2800" kern="100" dirty="0">
                        <a:effectLst/>
                        <a:latin typeface="Times New Roman"/>
                        <a:ea typeface="宋体"/>
                        <a:cs typeface="Times New Roman"/>
                      </a:endParaRPr>
                    </a:p>
                  </a:txBody>
                  <a:tcPr marL="68580" marR="68580" marT="0" marB="0"/>
                </a:tc>
              </a:tr>
            </a:tbl>
          </a:graphicData>
        </a:graphic>
      </p:graphicFrame>
    </p:spTree>
    <p:extLst>
      <p:ext uri="{BB962C8B-B14F-4D97-AF65-F5344CB8AC3E}">
        <p14:creationId xmlns:p14="http://schemas.microsoft.com/office/powerpoint/2010/main" val="247864436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有利等位基因来源的判断方法</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83568" y="1196752"/>
            <a:ext cx="7848872" cy="4536504"/>
          </a:xfrm>
        </p:spPr>
        <p:txBody>
          <a:bodyPr>
            <a:norm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加性效应既衡量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对性状的贡献，又能从效应的正负号判断有利等位基因的亲本来源</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双亲遗传群体中，每个鉴定出的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都携带有两个等位基因。有些性状在育种中要求越高越好，有些性状要求越低越好，有些性状要求最好在一定的范围内，太低或太高都不好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，等位基因的有利或不利是根据所关心的性状和特定的育种目标而言</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33289812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有利等位基因来源的判断方法</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124744"/>
            <a:ext cx="8229600" cy="3888432"/>
          </a:xfrm>
        </p:spPr>
        <p:txBody>
          <a:bodyPr>
            <a:no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Harrington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TR306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’的平均粒重分别为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38.7mg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45.0mg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作图时，用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Harrington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’的标记型，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TR306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’的标记型。育种对粒重的要求一般是越高越好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，如果加性效应为正说明‘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Harrington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’携带的等位基因能起到增加粒重的作用，‘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TR306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’携带的等位基因则起到降低粒重的作用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2084425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有利等位基因来源的判断方法</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124744"/>
            <a:ext cx="8229600" cy="4320480"/>
          </a:xfrm>
        </p:spPr>
        <p:txBody>
          <a:bodyPr>
            <a:norm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反之</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，如果某个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加性效应为负值，则说明‘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Harrington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’携带的等位基因起到降低粒重的作用，‘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TR306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’携带的等位基因则起到增加粒重的作用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的结果来看，三个被检测到的控制粒重的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均具有负的加性效应，这三个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上提高粒重的等位基因，均来源于编码为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的亲本，即粒重较高的亲本‘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TR306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a:p>
            <a:pPr>
              <a:lnSpc>
                <a:spcPct val="120000"/>
              </a:lnSpc>
            </a:pP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30704839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简单区间作图方法的局限性</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85192" y="1124744"/>
            <a:ext cx="8435280" cy="4536504"/>
          </a:xfrm>
        </p:spPr>
        <p:txBody>
          <a:bodyPr>
            <a:normAutofit/>
          </a:bodyPr>
          <a:lstStyle/>
          <a:p>
            <a:pPr>
              <a:lnSpc>
                <a:spcPct val="120000"/>
              </a:lnSpc>
            </a:pP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Lander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Botstein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1989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）提出区间作图方法时，曾假定每条染色体上的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不超过一个</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存在两个连锁</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，并且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的遗传效应有相同的方向（又称为相引连锁），区间作图会在两个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的中间出现一个峰，这种现象称为幻影</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存在两个遗传效应方向相反的连锁</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（又称为互斥连锁），区间作图在整条染色体上的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会很低，可能检测不出任何</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的存在。</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90426101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48072"/>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一个模拟群体中，简单区间作图的</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曲线</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29208" y="3861048"/>
            <a:ext cx="8147248" cy="1872208"/>
          </a:xfrm>
        </p:spPr>
        <p:txBody>
          <a:bodyPr>
            <a:normAutofit/>
          </a:bodyPr>
          <a:lstStyle/>
          <a:p>
            <a:pPr>
              <a:lnSpc>
                <a:spcPct val="120000"/>
              </a:lnSpc>
            </a:pP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共考虑</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条染色体，第一条存在一个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，加性效应为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；第二条存在两个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，加性效应均为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；第三条存在两个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，加性效应为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；其它三条无</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。图中箭头对应的</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轴，为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的真实位置，方向表示加性效应的正负</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Picture 2"/>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124745"/>
            <a:ext cx="8496944" cy="2664295"/>
          </a:xfrm>
          <a:prstGeom prst="rect">
            <a:avLst/>
          </a:prstGeom>
          <a:noFill/>
          <a:ln>
            <a:noFill/>
          </a:ln>
          <a:effectLst/>
          <a:extLst/>
        </p:spPr>
      </p:pic>
    </p:spTree>
    <p:extLst>
      <p:ext uri="{BB962C8B-B14F-4D97-AF65-F5344CB8AC3E}">
        <p14:creationId xmlns:p14="http://schemas.microsoft.com/office/powerpoint/2010/main" val="7588650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63408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幻影</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产生的原因</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67544" y="1052736"/>
            <a:ext cx="8208912" cy="5184576"/>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究其原因，简单区间作图在某一标记区间的一个扫描位置上进行参数估计和假设检验时，没有对区间之外的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进行任何控制</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存在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连锁时，简单区间作图不能有效定位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，更谈不上准确估计遗传效应了</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。即使</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位于不同的染色体上，假设检验中的分布也会有较大的方差，对效应相对较小的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的检验功效较低</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同时</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的影响范围很大，在没有</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的区间上也会出现检验统计量超过临界值的情况；每个位置上的检验统计量只利用两个标记的信息，利用的信息量较少。针对简单区间作图的这些问题，人们随后提出了具有背景控制的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作图</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方法。</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37528506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568952" cy="1143000"/>
          </a:xfrm>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§13.3 </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具有背景控制的</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作图</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方法</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755576" y="1484784"/>
            <a:ext cx="7704856" cy="2980928"/>
          </a:xfrm>
        </p:spPr>
        <p:txBody>
          <a:bodyPr>
            <a:noAutofit/>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13.3.1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单个</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的标记回归</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模型</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§13.3.2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多个加性</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的标记回归</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模型</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§13.3.3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完备区间作图的背景</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控制</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§13.3.4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大麦</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DH</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群体中粒重的完备区间</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作图</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949902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永久</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研究</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395536" y="1052736"/>
            <a:ext cx="8424936" cy="4785395"/>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永久</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群体中，每个个体具有纯合的基因型，自交繁殖后基因型不再发生变化</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。常见</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的永久群体有重组近交家系（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）、加倍单倍体（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）和染色体片段置换系（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CSSL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群体是由</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个体连续自交，直至纯合而得到的家系群体，产生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群体的常用方法是一粒传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群体是由</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或其它自交世代的配子直接加倍纯合得到的群体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CSSL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群体是通过</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多代回交，并对供体亲本（也可以同时对背景亲本）的染色体进行选择而得到的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58619367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568952" cy="634082"/>
          </a:xfrm>
        </p:spPr>
        <p:txBody>
          <a:bodyPr>
            <a:noAutofit/>
          </a:bodyPr>
          <a:lstStyle/>
          <a:p>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简单区间作图</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的主要问题</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980728"/>
            <a:ext cx="8208912" cy="547260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简单区间作图没有对背景遗传变异施加任何控制，背景遗传变异与随机误差方差一起组成参数估计和假设检验中的样本方差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统计学</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上，参数估计的精确度和假设检验的功效，一方面受分布参数真实大小的影响，另一方面也受随机样本所服从分布方差的影响。样本方差越大，参数估计的精确度和假设检验的功效越低</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一节仍以最简单的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群体为例，介绍完备区间作图（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Inclusive composite interval mapping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，简称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），以说明如何通过背景控制，使得样本方差仅来自随机误差，进而提高参数估计的精确度和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检测的功效。</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51594712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568952" cy="778098"/>
          </a:xfrm>
        </p:spPr>
        <p:txBody>
          <a:bodyPr>
            <a:noAutofit/>
          </a:bodyPr>
          <a:lstStyle/>
          <a:p>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单个</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的基因型值</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83568" y="1124744"/>
            <a:ext cx="7704856" cy="396044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在只有一个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的加性遗传模型下，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表示该座位上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个等位基因，两种纯合</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统一</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公式表示</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代表两种纯合基因型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的中亲值，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为加性效应，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w</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基因型的指示变量，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代表基因型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代表基因型</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graphicFrame>
        <p:nvGraphicFramePr>
          <p:cNvPr id="4" name="对象 3"/>
          <p:cNvGraphicFramePr>
            <a:graphicFrameLocks noChangeAspect="1"/>
          </p:cNvGraphicFramePr>
          <p:nvPr>
            <p:extLst>
              <p:ext uri="{D42A27DB-BD31-4B8C-83A1-F6EECF244321}">
                <p14:modId xmlns:p14="http://schemas.microsoft.com/office/powerpoint/2010/main" val="1926274892"/>
              </p:ext>
            </p:extLst>
          </p:nvPr>
        </p:nvGraphicFramePr>
        <p:xfrm>
          <a:off x="1101214" y="2636912"/>
          <a:ext cx="2462674" cy="648072"/>
        </p:xfrm>
        <a:graphic>
          <a:graphicData uri="http://schemas.openxmlformats.org/presentationml/2006/ole">
            <mc:AlternateContent xmlns:mc="http://schemas.openxmlformats.org/markup-compatibility/2006">
              <mc:Choice xmlns:v="urn:schemas-microsoft-com:vml" Requires="v">
                <p:oleObj spid="_x0000_s31764" name="公式" r:id="rId3" imgW="736600" imgH="203200" progId="Equation.3">
                  <p:embed/>
                </p:oleObj>
              </mc:Choice>
              <mc:Fallback>
                <p:oleObj name="公式" r:id="rId3" imgW="736600" imgH="203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1214" y="2636912"/>
                        <a:ext cx="2462674" cy="648072"/>
                      </a:xfrm>
                      <a:prstGeom prst="rect">
                        <a:avLst/>
                      </a:prstGeom>
                      <a:noFill/>
                    </p:spPr>
                  </p:pic>
                </p:oleObj>
              </mc:Fallback>
            </mc:AlternateContent>
          </a:graphicData>
        </a:graphic>
      </p:graphicFrame>
    </p:spTree>
    <p:extLst>
      <p:ext uri="{BB962C8B-B14F-4D97-AF65-F5344CB8AC3E}">
        <p14:creationId xmlns:p14="http://schemas.microsoft.com/office/powerpoint/2010/main" val="30634862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区间标记中的</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基因型频率</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052736"/>
            <a:ext cx="8229600" cy="5040560"/>
          </a:xfrm>
        </p:spPr>
        <p:txBody>
          <a:bodyPr>
            <a:normAutofit/>
          </a:bodyPr>
          <a:lstStyle/>
          <a:p>
            <a:pPr>
              <a:lnSpc>
                <a:spcPct val="110000"/>
              </a:lnSpc>
            </a:pP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作图前，个体的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基因型是未知的，遗传参数</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有待估计，难以对公式</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13.26</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进行估计。但是，个体的标记型是已知的。由于标记和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之间存在连锁，标记型提供了</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基因型的信息。因此，需要寻求</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基因型与标记基因型间的关系</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两个多态性标记之间存在一个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，两个亲本的基因型分别为</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AAQQBB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aaqqbb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群体中有</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种不同的标记型，每种标记型下，两种</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基因型的频率可通过</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与两个标记间的重组率来</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估计。</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类似遗传模型公式</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13.26</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基因型的指示变量，</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下</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表定义</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两个侧连标记的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指示变量，</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每种标记下的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基因型频率及重组率的含义均与表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13.4</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相同</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4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0862235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60" y="332656"/>
            <a:ext cx="7992888" cy="1440160"/>
          </a:xfrm>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群体中两个相邻标记座位上</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种标记型内</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基因型的期望</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频率</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327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916832"/>
            <a:ext cx="8964488"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533509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基因型期望频率</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的计算</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052736"/>
            <a:ext cx="8229600" cy="244827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指示变量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w</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的取值和各种标记型下的条件概率，计算各种标记型下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指示变量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w</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的条件期望，列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于</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表最后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标记型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为例，并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个重组率之间的关系，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指示变量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w</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期望的计算方法如下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611644480"/>
              </p:ext>
            </p:extLst>
          </p:nvPr>
        </p:nvGraphicFramePr>
        <p:xfrm>
          <a:off x="475458" y="3501008"/>
          <a:ext cx="8193084" cy="836712"/>
        </p:xfrm>
        <a:graphic>
          <a:graphicData uri="http://schemas.openxmlformats.org/presentationml/2006/ole">
            <mc:AlternateContent xmlns:mc="http://schemas.openxmlformats.org/markup-compatibility/2006">
              <mc:Choice xmlns:v="urn:schemas-microsoft-com:vml" Requires="v">
                <p:oleObj spid="_x0000_s33812" name="公式" r:id="rId3" imgW="3898900" imgH="393700" progId="Equation.3">
                  <p:embed/>
                </p:oleObj>
              </mc:Choice>
              <mc:Fallback>
                <p:oleObj name="公式" r:id="rId3" imgW="38989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458" y="3501008"/>
                        <a:ext cx="8193084" cy="836712"/>
                      </a:xfrm>
                      <a:prstGeom prst="rect">
                        <a:avLst/>
                      </a:prstGeom>
                      <a:noFill/>
                    </p:spPr>
                  </p:pic>
                </p:oleObj>
              </mc:Fallback>
            </mc:AlternateContent>
          </a:graphicData>
        </a:graphic>
      </p:graphicFrame>
    </p:spTree>
    <p:extLst>
      <p:ext uri="{BB962C8B-B14F-4D97-AF65-F5344CB8AC3E}">
        <p14:creationId xmlns:p14="http://schemas.microsoft.com/office/powerpoint/2010/main" val="123705672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基因型期望频率</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的一般表示</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18864" y="1052736"/>
            <a:ext cx="8229600" cy="2520280"/>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如用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分别表示</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w</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的期望，那么，</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w</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期望分别等于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根据表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13.6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最后一列的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个期望</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定义</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两</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个新的参数，稍后给出这两个参数的具体含义。不难验证，</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基因型指示变量</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w</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种标记型下的期望值，可以通过</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λ</a:t>
            </a:r>
            <a:r>
              <a:rPr lang="en-US" altLang="zh-CN" sz="2600" baseline="-25000" dirty="0" err="1">
                <a:latin typeface="Times New Roman" panose="02020603050405020304" pitchFamily="18" charset="0"/>
                <a:ea typeface="黑体" panose="02010609060101010101" pitchFamily="49" charset="-122"/>
                <a:cs typeface="Times New Roman" panose="02020603050405020304" pitchFamily="18" charset="0"/>
              </a:rPr>
              <a: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λ</a:t>
            </a:r>
            <a:r>
              <a:rPr lang="en-US" altLang="zh-CN" sz="2600" baseline="-25000" dirty="0" err="1">
                <a:latin typeface="Times New Roman" panose="02020603050405020304" pitchFamily="18" charset="0"/>
                <a:ea typeface="黑体" panose="02010609060101010101" pitchFamily="49" charset="-122"/>
                <a:cs typeface="Times New Roman" panose="02020603050405020304" pitchFamily="18" charset="0"/>
              </a:rPr>
              <a:t>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表示为标记指示变量</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600" baseline="-25000" dirty="0" err="1">
                <a:latin typeface="Times New Roman" panose="02020603050405020304" pitchFamily="18" charset="0"/>
                <a:ea typeface="黑体" panose="02010609060101010101" pitchFamily="49" charset="-122"/>
                <a:cs typeface="Times New Roman" panose="02020603050405020304" pitchFamily="18" charset="0"/>
              </a:rPr>
              <a: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600" baseline="-25000" dirty="0" err="1">
                <a:latin typeface="Times New Roman" panose="02020603050405020304" pitchFamily="18" charset="0"/>
                <a:ea typeface="黑体" panose="02010609060101010101" pitchFamily="49" charset="-122"/>
                <a:cs typeface="Times New Roman" panose="02020603050405020304" pitchFamily="18" charset="0"/>
              </a:rPr>
              <a:t>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的线性</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函数。</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2112532455"/>
              </p:ext>
            </p:extLst>
          </p:nvPr>
        </p:nvGraphicFramePr>
        <p:xfrm>
          <a:off x="107504" y="3789040"/>
          <a:ext cx="4418066" cy="825004"/>
        </p:xfrm>
        <a:graphic>
          <a:graphicData uri="http://schemas.openxmlformats.org/presentationml/2006/ole">
            <mc:AlternateContent xmlns:mc="http://schemas.openxmlformats.org/markup-compatibility/2006">
              <mc:Choice xmlns:v="urn:schemas-microsoft-com:vml" Requires="v">
                <p:oleObj spid="_x0000_s36914" name="公式" r:id="rId3" imgW="2197100" imgH="419100" progId="Equation.3">
                  <p:embed/>
                </p:oleObj>
              </mc:Choice>
              <mc:Fallback>
                <p:oleObj name="公式" r:id="rId3" imgW="21971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04" y="3789040"/>
                        <a:ext cx="4418066" cy="825004"/>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1211604390"/>
              </p:ext>
            </p:extLst>
          </p:nvPr>
        </p:nvGraphicFramePr>
        <p:xfrm>
          <a:off x="4572000" y="3789040"/>
          <a:ext cx="4427984" cy="815682"/>
        </p:xfrm>
        <a:graphic>
          <a:graphicData uri="http://schemas.openxmlformats.org/presentationml/2006/ole">
            <mc:AlternateContent xmlns:mc="http://schemas.openxmlformats.org/markup-compatibility/2006">
              <mc:Choice xmlns:v="urn:schemas-microsoft-com:vml" Requires="v">
                <p:oleObj spid="_x0000_s36915" name="公式" r:id="rId5" imgW="2209800" imgH="419100" progId="Equation.3">
                  <p:embed/>
                </p:oleObj>
              </mc:Choice>
              <mc:Fallback>
                <p:oleObj name="公式" r:id="rId5" imgW="2209800" imgH="419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3789040"/>
                        <a:ext cx="4427984" cy="815682"/>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805535811"/>
              </p:ext>
            </p:extLst>
          </p:nvPr>
        </p:nvGraphicFramePr>
        <p:xfrm>
          <a:off x="1835696" y="4797152"/>
          <a:ext cx="5247450" cy="648072"/>
        </p:xfrm>
        <a:graphic>
          <a:graphicData uri="http://schemas.openxmlformats.org/presentationml/2006/ole">
            <mc:AlternateContent xmlns:mc="http://schemas.openxmlformats.org/markup-compatibility/2006">
              <mc:Choice xmlns:v="urn:schemas-microsoft-com:vml" Requires="v">
                <p:oleObj spid="_x0000_s36916" name="公式" r:id="rId7" imgW="1713756" imgH="215806" progId="Equation.3">
                  <p:embed/>
                </p:oleObj>
              </mc:Choice>
              <mc:Fallback>
                <p:oleObj name="公式" r:id="rId7" imgW="1713756" imgH="215806"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35696" y="4797152"/>
                        <a:ext cx="5247450" cy="648072"/>
                      </a:xfrm>
                      <a:prstGeom prst="rect">
                        <a:avLst/>
                      </a:prstGeom>
                      <a:noFill/>
                    </p:spPr>
                  </p:pic>
                </p:oleObj>
              </mc:Fallback>
            </mc:AlternateContent>
          </a:graphicData>
        </a:graphic>
      </p:graphicFrame>
    </p:spTree>
    <p:extLst>
      <p:ext uri="{BB962C8B-B14F-4D97-AF65-F5344CB8AC3E}">
        <p14:creationId xmlns:p14="http://schemas.microsoft.com/office/powerpoint/2010/main" val="66959451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06090"/>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基因型</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值对标记的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期望</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67544" y="1124744"/>
            <a:ext cx="8208912" cy="237626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单</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基因加性效应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模型中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对标记型的条件期望就能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出来。将</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标记指示变量的系数视为标记的效应，分别用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表示，那么基因型值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对标记型的条件期望，就可以用标记效应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449824505"/>
              </p:ext>
            </p:extLst>
          </p:nvPr>
        </p:nvGraphicFramePr>
        <p:xfrm>
          <a:off x="827584" y="3501008"/>
          <a:ext cx="7537576" cy="504056"/>
        </p:xfrm>
        <a:graphic>
          <a:graphicData uri="http://schemas.openxmlformats.org/presentationml/2006/ole">
            <mc:AlternateContent xmlns:mc="http://schemas.openxmlformats.org/markup-compatibility/2006">
              <mc:Choice xmlns:v="urn:schemas-microsoft-com:vml" Requires="v">
                <p:oleObj spid="_x0000_s35925" name="公式" r:id="rId3" imgW="3352800" imgH="215900" progId="Equation.3">
                  <p:embed/>
                </p:oleObj>
              </mc:Choice>
              <mc:Fallback>
                <p:oleObj name="公式" r:id="rId3" imgW="3352800" imgH="215900" progId="Equation.3">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3501008"/>
                        <a:ext cx="7537576" cy="504056"/>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3884955815"/>
              </p:ext>
            </p:extLst>
          </p:nvPr>
        </p:nvGraphicFramePr>
        <p:xfrm>
          <a:off x="827583" y="4287469"/>
          <a:ext cx="4680521" cy="519614"/>
        </p:xfrm>
        <a:graphic>
          <a:graphicData uri="http://schemas.openxmlformats.org/presentationml/2006/ole">
            <mc:AlternateContent xmlns:mc="http://schemas.openxmlformats.org/markup-compatibility/2006">
              <mc:Choice xmlns:v="urn:schemas-microsoft-com:vml" Requires="v">
                <p:oleObj spid="_x0000_s35926" name="公式" r:id="rId5" imgW="2019300" imgH="215900" progId="Equation.3">
                  <p:embed/>
                </p:oleObj>
              </mc:Choice>
              <mc:Fallback>
                <p:oleObj name="公式" r:id="rId5" imgW="2019300" imgH="215900" progId="Equation.3">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3" y="4287469"/>
                        <a:ext cx="4680521" cy="519614"/>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2072902183"/>
              </p:ext>
            </p:extLst>
          </p:nvPr>
        </p:nvGraphicFramePr>
        <p:xfrm>
          <a:off x="2555776" y="5032674"/>
          <a:ext cx="1320015" cy="476672"/>
        </p:xfrm>
        <a:graphic>
          <a:graphicData uri="http://schemas.openxmlformats.org/presentationml/2006/ole">
            <mc:AlternateContent xmlns:mc="http://schemas.openxmlformats.org/markup-compatibility/2006">
              <mc:Choice xmlns:v="urn:schemas-microsoft-com:vml" Requires="v">
                <p:oleObj spid="_x0000_s35927" name="公式" r:id="rId7" imgW="583693" imgH="215713" progId="Equation.3">
                  <p:embed/>
                </p:oleObj>
              </mc:Choice>
              <mc:Fallback>
                <p:oleObj name="公式" r:id="rId7" imgW="583693" imgH="215713" progId="Equation.3">
                  <p:embed/>
                  <p:pic>
                    <p:nvPicPr>
                      <p:cNvPr id="0" name="Object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5776" y="5032674"/>
                        <a:ext cx="1320015" cy="476672"/>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3235507307"/>
              </p:ext>
            </p:extLst>
          </p:nvPr>
        </p:nvGraphicFramePr>
        <p:xfrm>
          <a:off x="3921159" y="5032674"/>
          <a:ext cx="1301682" cy="476672"/>
        </p:xfrm>
        <a:graphic>
          <a:graphicData uri="http://schemas.openxmlformats.org/presentationml/2006/ole">
            <mc:AlternateContent xmlns:mc="http://schemas.openxmlformats.org/markup-compatibility/2006">
              <mc:Choice xmlns:v="urn:schemas-microsoft-com:vml" Requires="v">
                <p:oleObj spid="_x0000_s35928" name="公式" r:id="rId9" imgW="609336" imgH="215806" progId="Equation.3">
                  <p:embed/>
                </p:oleObj>
              </mc:Choice>
              <mc:Fallback>
                <p:oleObj name="公式" r:id="rId9" imgW="609336" imgH="215806" progId="Equation.3">
                  <p:embed/>
                  <p:pic>
                    <p:nvPicPr>
                      <p:cNvPr id="0" name="Object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21159" y="5032674"/>
                        <a:ext cx="1301682" cy="476672"/>
                      </a:xfrm>
                      <a:prstGeom prst="rect">
                        <a:avLst/>
                      </a:prstGeom>
                      <a:noFill/>
                    </p:spPr>
                  </p:pic>
                </p:oleObj>
              </mc:Fallback>
            </mc:AlternateContent>
          </a:graphicData>
        </a:graphic>
      </p:graphicFrame>
      <p:sp>
        <p:nvSpPr>
          <p:cNvPr id="21" name="矩形 20"/>
          <p:cNvSpPr/>
          <p:nvPr/>
        </p:nvSpPr>
        <p:spPr>
          <a:xfrm>
            <a:off x="1619672" y="5024789"/>
            <a:ext cx="1184940" cy="492443"/>
          </a:xfrm>
          <a:prstGeom prst="rect">
            <a:avLst/>
          </a:prstGeom>
        </p:spPr>
        <p:txBody>
          <a:bodyPr wrap="none">
            <a:spAutoFit/>
          </a:bodyPr>
          <a:lstStyle/>
          <a:p>
            <a:r>
              <a:rPr lang="zh-CN" altLang="zh-CN" sz="2600" dirty="0" smtClean="0">
                <a:latin typeface="黑体" panose="02010609060101010101" pitchFamily="49" charset="-122"/>
                <a:ea typeface="黑体" panose="02010609060101010101" pitchFamily="49" charset="-122"/>
              </a:rPr>
              <a:t>其中</a:t>
            </a:r>
            <a:r>
              <a:rPr lang="zh-CN" altLang="en-US" sz="2600" dirty="0" smtClean="0">
                <a:latin typeface="黑体" panose="02010609060101010101" pitchFamily="49" charset="-122"/>
                <a:ea typeface="黑体" panose="02010609060101010101" pitchFamily="49" charset="-122"/>
              </a:rPr>
              <a:t>，</a:t>
            </a:r>
            <a:endParaRPr lang="zh-CN" altLang="en-US" sz="26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93157806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标记效应中的</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位置和效应信息</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196752"/>
            <a:ext cx="7920880" cy="424847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看到，公式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13.27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乘以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加性效应后，就是左侧标记的加性效应；公式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13.28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乘以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加性效应后，就是右侧标记的加性效应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从上述的推导过程可以看出，线性模型公式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13.31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的系数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，既包含</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的位置信息，又包含</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加性效应的信息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反过来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，如果能够估计公式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13.31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中标记的系数，就能推断</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在标记区间上的相对位置，并估计其加性遗传效应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97625726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63408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多个加性</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的标记回归模型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124744"/>
            <a:ext cx="8136904" cy="417646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为简单起见，假定</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在两个纯合亲本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中分离，分布在由</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个标记分隔的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个区间内</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群体中的一个家系，</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代表标记指示变量，亲本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标记型用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标记型用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w</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指示变量，亲本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8763244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多个加性</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的标记回归模型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196752"/>
            <a:ext cx="8075240" cy="3600400"/>
          </a:xfrm>
        </p:spPr>
        <p:txBody>
          <a:bodyPr>
            <a:noAutofit/>
          </a:bodyPr>
          <a:lstStyle/>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的加性效应用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表示。假设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的效应是可加的，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家系的基因型值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区分不同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产生的标记效应，将公式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13.29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另记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4176155403"/>
              </p:ext>
            </p:extLst>
          </p:nvPr>
        </p:nvGraphicFramePr>
        <p:xfrm>
          <a:off x="1043608" y="2304256"/>
          <a:ext cx="2498592" cy="1124744"/>
        </p:xfrm>
        <a:graphic>
          <a:graphicData uri="http://schemas.openxmlformats.org/presentationml/2006/ole">
            <mc:AlternateContent xmlns:mc="http://schemas.openxmlformats.org/markup-compatibility/2006">
              <mc:Choice xmlns:v="urn:schemas-microsoft-com:vml" Requires="v">
                <p:oleObj spid="_x0000_s37917" name="公式" r:id="rId3" imgW="1028254" imgH="444307" progId="Equation.3">
                  <p:embed/>
                </p:oleObj>
              </mc:Choice>
              <mc:Fallback>
                <p:oleObj name="公式" r:id="rId3" imgW="1028254" imgH="44430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304256"/>
                        <a:ext cx="2498592" cy="1124744"/>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1011323228"/>
              </p:ext>
            </p:extLst>
          </p:nvPr>
        </p:nvGraphicFramePr>
        <p:xfrm>
          <a:off x="967297" y="4824536"/>
          <a:ext cx="5980967" cy="692696"/>
        </p:xfrm>
        <a:graphic>
          <a:graphicData uri="http://schemas.openxmlformats.org/presentationml/2006/ole">
            <mc:AlternateContent xmlns:mc="http://schemas.openxmlformats.org/markup-compatibility/2006">
              <mc:Choice xmlns:v="urn:schemas-microsoft-com:vml" Requires="v">
                <p:oleObj spid="_x0000_s37918" name="公式" r:id="rId5" imgW="1828800" imgH="241300" progId="Equation.3">
                  <p:embed/>
                </p:oleObj>
              </mc:Choice>
              <mc:Fallback>
                <p:oleObj name="公式" r:id="rId5" imgW="18288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7297" y="4824536"/>
                        <a:ext cx="5980967" cy="692696"/>
                      </a:xfrm>
                      <a:prstGeom prst="rect">
                        <a:avLst/>
                      </a:prstGeom>
                      <a:noFill/>
                    </p:spPr>
                  </p:pic>
                </p:oleObj>
              </mc:Fallback>
            </mc:AlternateContent>
          </a:graphicData>
        </a:graphic>
      </p:graphicFrame>
    </p:spTree>
    <p:extLst>
      <p:ext uri="{BB962C8B-B14F-4D97-AF65-F5344CB8AC3E}">
        <p14:creationId xmlns:p14="http://schemas.microsoft.com/office/powerpoint/2010/main" val="19507649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永久</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的表型鉴定优势</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1052736"/>
            <a:ext cx="8003232" cy="417646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永久群体中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，每个家系都可以通过自交繁殖永久地保存下去，家系内不再发生基因型分离，故称永久群体。当然，能够进行无性繁殖的群体，其实也可以被看作是永久群体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永久群体，可以在不同年份（季节）、不同地点下，开展有重复的数量性状表型鉴定试验。因此能够比较准确地获得个体或家系的基因型值，比较准确地定位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，并分析</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表达的稳定性及研究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和环境之间的互作效应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52211506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多个加性</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的标记回归模型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67544" y="1124744"/>
            <a:ext cx="8208912" cy="100811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因此，在标记基因型已知的条件下，基因型值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的期望可表示为标记变量的线性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函数。</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6" name="对象 15"/>
          <p:cNvGraphicFramePr>
            <a:graphicFrameLocks noChangeAspect="1"/>
          </p:cNvGraphicFramePr>
          <p:nvPr>
            <p:extLst>
              <p:ext uri="{D42A27DB-BD31-4B8C-83A1-F6EECF244321}">
                <p14:modId xmlns:p14="http://schemas.microsoft.com/office/powerpoint/2010/main" val="895796340"/>
              </p:ext>
            </p:extLst>
          </p:nvPr>
        </p:nvGraphicFramePr>
        <p:xfrm>
          <a:off x="899592" y="2132856"/>
          <a:ext cx="7128792" cy="983509"/>
        </p:xfrm>
        <a:graphic>
          <a:graphicData uri="http://schemas.openxmlformats.org/presentationml/2006/ole">
            <mc:AlternateContent xmlns:mc="http://schemas.openxmlformats.org/markup-compatibility/2006">
              <mc:Choice xmlns:v="urn:schemas-microsoft-com:vml" Requires="v">
                <p:oleObj spid="_x0000_s42051" name="公式" r:id="rId3" imgW="3390900" imgH="444500" progId="Equation.3">
                  <p:embed/>
                </p:oleObj>
              </mc:Choice>
              <mc:Fallback>
                <p:oleObj name="公式" r:id="rId3" imgW="3390900" imgH="4445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2132856"/>
                        <a:ext cx="7128792" cy="983509"/>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3546382945"/>
              </p:ext>
            </p:extLst>
          </p:nvPr>
        </p:nvGraphicFramePr>
        <p:xfrm>
          <a:off x="2024494" y="3273371"/>
          <a:ext cx="1251362" cy="538666"/>
        </p:xfrm>
        <a:graphic>
          <a:graphicData uri="http://schemas.openxmlformats.org/presentationml/2006/ole">
            <mc:AlternateContent xmlns:mc="http://schemas.openxmlformats.org/markup-compatibility/2006">
              <mc:Choice xmlns:v="urn:schemas-microsoft-com:vml" Requires="v">
                <p:oleObj spid="_x0000_s42052" name="公式" r:id="rId5" imgW="457200" imgH="228600" progId="Equation.3">
                  <p:embed/>
                </p:oleObj>
              </mc:Choice>
              <mc:Fallback>
                <p:oleObj name="公式" r:id="rId5" imgW="457200" imgH="2286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24494" y="3273371"/>
                        <a:ext cx="1251362" cy="538666"/>
                      </a:xfrm>
                      <a:prstGeom prst="rect">
                        <a:avLst/>
                      </a:prstGeom>
                      <a:noFill/>
                    </p:spPr>
                  </p:pic>
                </p:oleObj>
              </mc:Fallback>
            </mc:AlternateContent>
          </a:graphicData>
        </a:graphic>
      </p:graphicFrame>
      <p:sp>
        <p:nvSpPr>
          <p:cNvPr id="21" name="矩形 20"/>
          <p:cNvSpPr/>
          <p:nvPr/>
        </p:nvSpPr>
        <p:spPr>
          <a:xfrm>
            <a:off x="919064" y="3212976"/>
            <a:ext cx="1184940" cy="492443"/>
          </a:xfrm>
          <a:prstGeom prst="rect">
            <a:avLst/>
          </a:prstGeom>
        </p:spPr>
        <p:txBody>
          <a:bodyPr wrap="none">
            <a:spAutoFit/>
          </a:bodyPr>
          <a:lstStyle/>
          <a:p>
            <a:r>
              <a:rPr lang="zh-CN" altLang="zh-CN" sz="2600" dirty="0" smtClean="0">
                <a:latin typeface="黑体" panose="02010609060101010101" pitchFamily="49" charset="-122"/>
                <a:ea typeface="黑体" panose="02010609060101010101" pitchFamily="49" charset="-122"/>
              </a:rPr>
              <a:t>其中</a:t>
            </a:r>
            <a:r>
              <a:rPr lang="zh-CN" altLang="en-US" sz="2600" dirty="0" smtClean="0">
                <a:latin typeface="黑体" panose="02010609060101010101" pitchFamily="49" charset="-122"/>
                <a:ea typeface="黑体" panose="02010609060101010101" pitchFamily="49" charset="-122"/>
              </a:rPr>
              <a:t>，</a:t>
            </a:r>
            <a:endParaRPr lang="zh-CN" altLang="en-US" sz="2600" dirty="0">
              <a:latin typeface="黑体" panose="02010609060101010101" pitchFamily="49" charset="-122"/>
              <a:ea typeface="黑体" panose="02010609060101010101" pitchFamily="49" charset="-122"/>
            </a:endParaRPr>
          </a:p>
        </p:txBody>
      </p:sp>
      <p:graphicFrame>
        <p:nvGraphicFramePr>
          <p:cNvPr id="23" name="对象 22"/>
          <p:cNvGraphicFramePr>
            <a:graphicFrameLocks noChangeAspect="1"/>
          </p:cNvGraphicFramePr>
          <p:nvPr>
            <p:extLst>
              <p:ext uri="{D42A27DB-BD31-4B8C-83A1-F6EECF244321}">
                <p14:modId xmlns:p14="http://schemas.microsoft.com/office/powerpoint/2010/main" val="1916623031"/>
              </p:ext>
            </p:extLst>
          </p:nvPr>
        </p:nvGraphicFramePr>
        <p:xfrm>
          <a:off x="1979712" y="3921443"/>
          <a:ext cx="1917348" cy="576064"/>
        </p:xfrm>
        <a:graphic>
          <a:graphicData uri="http://schemas.openxmlformats.org/presentationml/2006/ole">
            <mc:AlternateContent xmlns:mc="http://schemas.openxmlformats.org/markup-compatibility/2006">
              <mc:Choice xmlns:v="urn:schemas-microsoft-com:vml" Requires="v">
                <p:oleObj spid="_x0000_s42053" name="公式" r:id="rId7" imgW="710891" imgH="241195" progId="Equation.3">
                  <p:embed/>
                </p:oleObj>
              </mc:Choice>
              <mc:Fallback>
                <p:oleObj name="公式" r:id="rId7" imgW="710891" imgH="241195"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9712" y="3921443"/>
                        <a:ext cx="1917348" cy="576064"/>
                      </a:xfrm>
                      <a:prstGeom prst="rect">
                        <a:avLst/>
                      </a:prstGeom>
                      <a:noFill/>
                    </p:spPr>
                  </p:pic>
                </p:oleObj>
              </mc:Fallback>
            </mc:AlternateContent>
          </a:graphicData>
        </a:graphic>
      </p:graphicFrame>
      <p:graphicFrame>
        <p:nvGraphicFramePr>
          <p:cNvPr id="25" name="对象 24"/>
          <p:cNvGraphicFramePr>
            <a:graphicFrameLocks noChangeAspect="1"/>
          </p:cNvGraphicFramePr>
          <p:nvPr>
            <p:extLst>
              <p:ext uri="{D42A27DB-BD31-4B8C-83A1-F6EECF244321}">
                <p14:modId xmlns:p14="http://schemas.microsoft.com/office/powerpoint/2010/main" val="2792533394"/>
              </p:ext>
            </p:extLst>
          </p:nvPr>
        </p:nvGraphicFramePr>
        <p:xfrm>
          <a:off x="1979711" y="4713531"/>
          <a:ext cx="4032449" cy="557060"/>
        </p:xfrm>
        <a:graphic>
          <a:graphicData uri="http://schemas.openxmlformats.org/presentationml/2006/ole">
            <mc:AlternateContent xmlns:mc="http://schemas.openxmlformats.org/markup-compatibility/2006">
              <mc:Choice xmlns:v="urn:schemas-microsoft-com:vml" Requires="v">
                <p:oleObj spid="_x0000_s42054" name="公式" r:id="rId9" imgW="1548728" imgH="241195" progId="Equation.3">
                  <p:embed/>
                </p:oleObj>
              </mc:Choice>
              <mc:Fallback>
                <p:oleObj name="公式" r:id="rId9" imgW="1548728" imgH="241195" progId="Equation.3">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79711" y="4713531"/>
                        <a:ext cx="4032449" cy="557060"/>
                      </a:xfrm>
                      <a:prstGeom prst="rect">
                        <a:avLst/>
                      </a:prstGeom>
                      <a:noFill/>
                    </p:spPr>
                  </p:pic>
                </p:oleObj>
              </mc:Fallback>
            </mc:AlternateContent>
          </a:graphicData>
        </a:graphic>
      </p:graphicFrame>
      <p:sp>
        <p:nvSpPr>
          <p:cNvPr id="26" name="矩形 25"/>
          <p:cNvSpPr/>
          <p:nvPr/>
        </p:nvSpPr>
        <p:spPr>
          <a:xfrm>
            <a:off x="5868144" y="4694367"/>
            <a:ext cx="1973617" cy="523220"/>
          </a:xfrm>
          <a:prstGeom prst="rect">
            <a:avLst/>
          </a:prstGeom>
        </p:spPr>
        <p:txBody>
          <a:bodyPr wrap="none">
            <a:spAutoFit/>
          </a:bodyPr>
          <a:lstStyle/>
          <a:p>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 …,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8" name="对象 27"/>
          <p:cNvGraphicFramePr>
            <a:graphicFrameLocks noChangeAspect="1"/>
          </p:cNvGraphicFramePr>
          <p:nvPr>
            <p:extLst>
              <p:ext uri="{D42A27DB-BD31-4B8C-83A1-F6EECF244321}">
                <p14:modId xmlns:p14="http://schemas.microsoft.com/office/powerpoint/2010/main" val="2843754622"/>
              </p:ext>
            </p:extLst>
          </p:nvPr>
        </p:nvGraphicFramePr>
        <p:xfrm>
          <a:off x="1973262" y="5433611"/>
          <a:ext cx="2454722" cy="576064"/>
        </p:xfrm>
        <a:graphic>
          <a:graphicData uri="http://schemas.openxmlformats.org/presentationml/2006/ole">
            <mc:AlternateContent xmlns:mc="http://schemas.openxmlformats.org/markup-compatibility/2006">
              <mc:Choice xmlns:v="urn:schemas-microsoft-com:vml" Requires="v">
                <p:oleObj spid="_x0000_s42055" name="公式" r:id="rId11" imgW="914400" imgH="241300" progId="Equation.3">
                  <p:embed/>
                </p:oleObj>
              </mc:Choice>
              <mc:Fallback>
                <p:oleObj name="公式" r:id="rId11" imgW="914400" imgH="241300" progId="Equation.3">
                  <p:embed/>
                  <p:pic>
                    <p:nvPicPr>
                      <p:cNvPr id="0"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73262" y="5433611"/>
                        <a:ext cx="2454722" cy="576064"/>
                      </a:xfrm>
                      <a:prstGeom prst="rect">
                        <a:avLst/>
                      </a:prstGeom>
                      <a:noFill/>
                    </p:spPr>
                  </p:pic>
                </p:oleObj>
              </mc:Fallback>
            </mc:AlternateContent>
          </a:graphicData>
        </a:graphic>
      </p:graphicFrame>
    </p:spTree>
    <p:extLst>
      <p:ext uri="{BB962C8B-B14F-4D97-AF65-F5344CB8AC3E}">
        <p14:creationId xmlns:p14="http://schemas.microsoft.com/office/powerpoint/2010/main" val="395576900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多个加性</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的标记回归模型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124744"/>
            <a:ext cx="8229600" cy="3600401"/>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从标记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系数的构成来看，第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个标记的系数仅受标记区间</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加性效应的影响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 </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相邻的左右两个区间上没有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，区间</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两端标记的回归系数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仅包含该区间内</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位置和加性效应的信息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加性作图的理论依据，也是其它回归作图方法的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理论依据。</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13929030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64807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表型对</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标记</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回归</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模型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908720"/>
            <a:ext cx="8229600" cy="554461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假定一个群体中有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家系，目标性状的表型和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个已排序标记的基因型都是已知的。基于遗传模型公式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13.34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，可以得到用于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加性作图的线性回归模型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为家系数目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群体中第</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个家系的表型值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β</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线性回归模型的常数项</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β</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j</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表型对第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个标记变量的偏回归系数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ij</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个标记在第</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个家系中的标记指示变量，亲本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标记型用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标记型用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ε</a:t>
            </a:r>
            <a:r>
              <a:rPr lang="en-US" altLang="zh-CN" sz="28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残差项，假定服从均值为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σ</a:t>
            </a:r>
            <a:r>
              <a:rPr lang="el-GR"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ε</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正态分布。</a:t>
            </a:r>
          </a:p>
        </p:txBody>
      </p:sp>
      <p:graphicFrame>
        <p:nvGraphicFramePr>
          <p:cNvPr id="12" name="对象 11"/>
          <p:cNvGraphicFramePr>
            <a:graphicFrameLocks noChangeAspect="1"/>
          </p:cNvGraphicFramePr>
          <p:nvPr>
            <p:extLst>
              <p:ext uri="{D42A27DB-BD31-4B8C-83A1-F6EECF244321}">
                <p14:modId xmlns:p14="http://schemas.microsoft.com/office/powerpoint/2010/main" val="4020957302"/>
              </p:ext>
            </p:extLst>
          </p:nvPr>
        </p:nvGraphicFramePr>
        <p:xfrm>
          <a:off x="898343" y="2564904"/>
          <a:ext cx="6121929" cy="1124744"/>
        </p:xfrm>
        <a:graphic>
          <a:graphicData uri="http://schemas.openxmlformats.org/presentationml/2006/ole">
            <mc:AlternateContent xmlns:mc="http://schemas.openxmlformats.org/markup-compatibility/2006">
              <mc:Choice xmlns:v="urn:schemas-microsoft-com:vml" Requires="v">
                <p:oleObj spid="_x0000_s40975" name="公式" r:id="rId3" imgW="2298700" imgH="444500" progId="Equation.3">
                  <p:embed/>
                </p:oleObj>
              </mc:Choice>
              <mc:Fallback>
                <p:oleObj name="公式" r:id="rId3" imgW="2298700" imgH="4445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8343" y="2564904"/>
                        <a:ext cx="6121929" cy="1124744"/>
                      </a:xfrm>
                      <a:prstGeom prst="rect">
                        <a:avLst/>
                      </a:prstGeom>
                      <a:noFill/>
                    </p:spPr>
                  </p:pic>
                </p:oleObj>
              </mc:Fallback>
            </mc:AlternateContent>
          </a:graphicData>
        </a:graphic>
      </p:graphicFrame>
    </p:spTree>
    <p:extLst>
      <p:ext uri="{BB962C8B-B14F-4D97-AF65-F5344CB8AC3E}">
        <p14:creationId xmlns:p14="http://schemas.microsoft.com/office/powerpoint/2010/main" val="222378702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完备区间作图的背景控制</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124744"/>
            <a:ext cx="8229600" cy="424847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线性模型公式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13.35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方法实现背景控制的理论基础</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从推导过程可以看出，在</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的效应满足可加性的假定下，表型对标记的偏回归系数只依赖于两个相邻标记所标定区间上的</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，而不受其他区间上</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的影响。</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的基本思想是用全基因组上所有标记信息构建回归模型公式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13.35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，利用矫正的表型值进行区间作图，以达到控制背景遗传变异的目的。</a:t>
            </a:r>
          </a:p>
        </p:txBody>
      </p:sp>
    </p:spTree>
    <p:extLst>
      <p:ext uri="{BB962C8B-B14F-4D97-AF65-F5344CB8AC3E}">
        <p14:creationId xmlns:p14="http://schemas.microsoft.com/office/powerpoint/2010/main" val="375575779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完备区间作图的背景控制</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95536" y="980728"/>
            <a:ext cx="8280920" cy="5112569"/>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考虑到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个数通常远低于标记个数，采用逐步回归策略选择公式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13.35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的重要标记变量，未中选标记的偏回归系数设为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13.35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中的参数只估计一次</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当前扫描的标记区间为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公式对</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观测值进行矫正</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样本量足够大，而且当前区间</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的相邻区间上不存在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两个侧连标记回归系数的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估计值仅</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包含区间</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位置和加性效应的信息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对象 11"/>
          <p:cNvGraphicFramePr>
            <a:graphicFrameLocks noChangeAspect="1"/>
          </p:cNvGraphicFramePr>
          <p:nvPr>
            <p:extLst>
              <p:ext uri="{D42A27DB-BD31-4B8C-83A1-F6EECF244321}">
                <p14:modId xmlns:p14="http://schemas.microsoft.com/office/powerpoint/2010/main" val="762550272"/>
              </p:ext>
            </p:extLst>
          </p:nvPr>
        </p:nvGraphicFramePr>
        <p:xfrm>
          <a:off x="755576" y="3356992"/>
          <a:ext cx="2691040" cy="864096"/>
        </p:xfrm>
        <a:graphic>
          <a:graphicData uri="http://schemas.openxmlformats.org/presentationml/2006/ole">
            <mc:AlternateContent xmlns:mc="http://schemas.openxmlformats.org/markup-compatibility/2006">
              <mc:Choice xmlns:v="urn:schemas-microsoft-com:vml" Requires="v">
                <p:oleObj spid="_x0000_s45068" name="公式" r:id="rId3" imgW="1219200" imgH="368300" progId="Equation.3">
                  <p:embed/>
                </p:oleObj>
              </mc:Choice>
              <mc:Fallback>
                <p:oleObj name="公式" r:id="rId3" imgW="1219200" imgH="368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3356992"/>
                        <a:ext cx="2691040" cy="864096"/>
                      </a:xfrm>
                      <a:prstGeom prst="rect">
                        <a:avLst/>
                      </a:prstGeom>
                      <a:noFill/>
                    </p:spPr>
                  </p:pic>
                </p:oleObj>
              </mc:Fallback>
            </mc:AlternateContent>
          </a:graphicData>
        </a:graphic>
      </p:graphicFrame>
      <p:sp>
        <p:nvSpPr>
          <p:cNvPr id="14" name="矩形 13"/>
          <p:cNvSpPr/>
          <p:nvPr/>
        </p:nvSpPr>
        <p:spPr>
          <a:xfrm>
            <a:off x="3419872" y="3409836"/>
            <a:ext cx="4615366" cy="523220"/>
          </a:xfrm>
          <a:prstGeom prst="rect">
            <a:avLst/>
          </a:prstGeom>
        </p:spPr>
        <p:txBody>
          <a:bodyPr wrap="non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为群体大小</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64428149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完备区间作图的背景控制</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95536" y="1052736"/>
            <a:ext cx="8424936" cy="3888431"/>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，在随后的区间作图中，表型矫正</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值就</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不会遗漏当前扫描区间</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位置和效应的信息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同时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，矫正</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值中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扣除了当前区间之外标记的回归系数，相等于控制了其他区间和染色体上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，随后利用矫正</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值进行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区间作图时，也就排除了当前区间之外所有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的影响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只有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当扫描位置移动到下一个区间时，才需要重新计算表型矫正值</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351699142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完备区间作图</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两步骤策略</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83568" y="1052736"/>
            <a:ext cx="7848872" cy="5328591"/>
          </a:xfrm>
        </p:spPr>
        <p:txBody>
          <a:bodyPr>
            <a:noAutofit/>
          </a:bodyPr>
          <a:lstStyle/>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方法包含以下两个步骤</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。第一</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步，利用所有标记的信息，通过逐步回归选择重要的标记变量并估计其效应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。第二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步，利用逐步回归得到的线性模型矫正表型数据，利用矫正后的数据进行区间作图</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图给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出一个模拟群体的完备区间作图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曲线，所用的遗传模型和群体大小与图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完全相同。可以看到，不管是第二染色体上的两个相引连锁、还是第三染色体上的两个互斥连锁</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都在真实位置附近产生很高的峰，远离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的地方、没有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的染色体，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产生的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值接近于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389827101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48072"/>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一个模拟群体中</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完备</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区间</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作图的</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曲线</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29208" y="3861048"/>
            <a:ext cx="8147248" cy="1872208"/>
          </a:xfrm>
        </p:spPr>
        <p:txBody>
          <a:bodyPr>
            <a:normAutofit/>
          </a:bodyPr>
          <a:lstStyle/>
          <a:p>
            <a:pPr>
              <a:lnSpc>
                <a:spcPct val="120000"/>
              </a:lnSpc>
            </a:pP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共考虑</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条染色体，第一条存在一个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，加性效应为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；第二条存在两个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，加性效应均为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；第三条存在两个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，加性效应为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；其它三条无</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。图中箭头对应的</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轴，为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的真实位置，方向表示加性效应的正负</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6" name="图片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950873"/>
            <a:ext cx="8568952" cy="2838167"/>
          </a:xfrm>
          <a:prstGeom prst="rect">
            <a:avLst/>
          </a:prstGeom>
          <a:noFill/>
          <a:ln>
            <a:noFill/>
          </a:ln>
        </p:spPr>
      </p:pic>
    </p:spTree>
    <p:extLst>
      <p:ext uri="{BB962C8B-B14F-4D97-AF65-F5344CB8AC3E}">
        <p14:creationId xmlns:p14="http://schemas.microsoft.com/office/powerpoint/2010/main" val="150988183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完备</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区间</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作图</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优点</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95536" y="980728"/>
            <a:ext cx="8435280" cy="4896544"/>
          </a:xfrm>
        </p:spPr>
        <p:txBody>
          <a:bodyPr>
            <a:noAutofit/>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大量模拟研究和实际数据都表明，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是一个行之有效的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定位方法。</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有较低的抽样误差，较高的作图效率。存在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的区域，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能够产生出显著高的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值；没有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的区域，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LOD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值接近于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对作图参数有着很好的稳健性，同时也容易被推广到上位性作图，以及多亲本杂交和两个无性系杂交产生的遗传研究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在上位性作图时，不仅可以检测到有加性效应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间的互作，而且还可以检测到没有明显加性效应的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之间的互作</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47372088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完备</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区间作图</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对</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连锁</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检测</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124744"/>
            <a:ext cx="7992888" cy="4320480"/>
          </a:xfrm>
        </p:spPr>
        <p:txBody>
          <a:bodyPr>
            <a:noAutofit/>
          </a:bodyPr>
          <a:lstStyle/>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简单区间作图相比，</a:t>
            </a:r>
            <a:r>
              <a:rPr lang="en-US" altLang="zh-CN"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放弃了单条染色体至多存在一个</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的假定</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但</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这并不是说，不管多么近的连锁</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都可以分辨出来。</a:t>
            </a:r>
            <a:r>
              <a:rPr lang="en-US" altLang="zh-CN"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区分连锁</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是有条件的，要求连锁</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之间至少存在一个空白区间，即</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分隔</a:t>
            </a:r>
            <a:r>
              <a:rPr lang="en-US" altLang="zh-CN" dirty="0">
                <a:latin typeface="Times New Roman" panose="02020603050405020304" pitchFamily="18" charset="0"/>
                <a:ea typeface="黑体" panose="02010609060101010101" pitchFamily="49" charset="-122"/>
                <a:cs typeface="Times New Roman" panose="02020603050405020304" pitchFamily="18" charset="0"/>
              </a:rPr>
              <a:t>QTL” (isolated QTL)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；同时也要求有足够大的作图群体。</a:t>
            </a:r>
          </a:p>
        </p:txBody>
      </p:sp>
    </p:spTree>
    <p:extLst>
      <p:ext uri="{BB962C8B-B14F-4D97-AF65-F5344CB8AC3E}">
        <p14:creationId xmlns:p14="http://schemas.microsoft.com/office/powerpoint/2010/main" val="29592137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自然</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与关联分析</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179512" y="1052736"/>
            <a:ext cx="8856984" cy="5256584"/>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动物和人类的遗传研究来说，可供利用的只是自然条件下的随机交配群体。利用自然群体中的剩余连锁不平衡开展</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作图研究，又称关联分析（</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association mapping</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关联</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分析的主要问题是连锁不平衡的程度很低（见</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§1.5.2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），需要对全基因组大量标记（数万甚至数十万个）进行筛选，才有可能找到与目标基因连锁的标记。因此，关联分析又称全基因组关联研究（</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genome-wide association study</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，简称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GWAS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。关联</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分析的另一个问题是难以排除群体混合造成的标记与性状假关联现象（见</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§1.5.5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为了</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与自然群体的关联分析相区分，基于双亲或多亲杂交群体、动物或人类核心家系的基因定位方法，有时又称为连锁作图（</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linkage mapping</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57401267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1512168"/>
          </a:xfrm>
        </p:spPr>
        <p:txBody>
          <a:bodyPr>
            <a:noAutofit/>
          </a:bodyPr>
          <a:lstStyle/>
          <a:p>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大麦</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145</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家系粒重性状的完备区间作图</a:t>
            </a:r>
            <a:b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b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逐步回归中变量进入模型的概率水平为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0.001</a:t>
            </a:r>
            <a:b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变量</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退出模型的概率水平为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0.002 </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2060848"/>
            <a:ext cx="8928992" cy="2952328"/>
          </a:xfrm>
          <a:prstGeom prst="rect">
            <a:avLst/>
          </a:prstGeom>
          <a:noFill/>
          <a:ln>
            <a:noFill/>
          </a:ln>
        </p:spPr>
      </p:pic>
    </p:spTree>
    <p:extLst>
      <p:ext uri="{BB962C8B-B14F-4D97-AF65-F5344CB8AC3E}">
        <p14:creationId xmlns:p14="http://schemas.microsoft.com/office/powerpoint/2010/main" val="4164235616"/>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332656"/>
            <a:ext cx="8568952" cy="864096"/>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完备区间</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作图</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检测到的粒重</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endParaRPr lang="zh-CN"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929703616"/>
              </p:ext>
            </p:extLst>
          </p:nvPr>
        </p:nvGraphicFramePr>
        <p:xfrm>
          <a:off x="72008" y="1340768"/>
          <a:ext cx="9036496" cy="3291840"/>
        </p:xfrm>
        <a:graphic>
          <a:graphicData uri="http://schemas.openxmlformats.org/drawingml/2006/table">
            <a:tbl>
              <a:tblPr firstRow="1" firstCol="1" bandRow="1">
                <a:tableStyleId>{5C22544A-7EE6-4342-B048-85BDC9FD1C3A}</a:tableStyleId>
              </a:tblPr>
              <a:tblGrid>
                <a:gridCol w="1560894"/>
                <a:gridCol w="1786970"/>
                <a:gridCol w="1440160"/>
                <a:gridCol w="1368152"/>
                <a:gridCol w="1041464"/>
                <a:gridCol w="958855"/>
                <a:gridCol w="880001"/>
              </a:tblGrid>
              <a:tr h="133350">
                <a:tc>
                  <a:txBody>
                    <a:bodyPr/>
                    <a:lstStyle/>
                    <a:p>
                      <a:pPr algn="l">
                        <a:spcAft>
                          <a:spcPts val="0"/>
                        </a:spcAft>
                      </a:pPr>
                      <a:r>
                        <a:rPr lang="en-US" sz="2400" kern="100" dirty="0">
                          <a:effectLst/>
                        </a:rPr>
                        <a:t>QTL</a:t>
                      </a:r>
                      <a:r>
                        <a:rPr lang="zh-CN" sz="2400" kern="100" dirty="0">
                          <a:effectLst/>
                        </a:rPr>
                        <a:t>名称</a:t>
                      </a:r>
                      <a:endParaRPr lang="zh-CN" sz="2400" kern="100" dirty="0">
                        <a:effectLst/>
                        <a:latin typeface="Times New Roman"/>
                        <a:ea typeface="宋体"/>
                        <a:cs typeface="Times New Roman"/>
                      </a:endParaRPr>
                    </a:p>
                  </a:txBody>
                  <a:tcPr marL="68580" marR="68580" marT="0" marB="0"/>
                </a:tc>
                <a:tc>
                  <a:txBody>
                    <a:bodyPr/>
                    <a:lstStyle/>
                    <a:p>
                      <a:pPr algn="l">
                        <a:spcAft>
                          <a:spcPts val="0"/>
                        </a:spcAft>
                      </a:pPr>
                      <a:r>
                        <a:rPr lang="zh-CN" sz="2400" kern="100">
                          <a:effectLst/>
                        </a:rPr>
                        <a:t>染色体上的位置</a:t>
                      </a:r>
                      <a:r>
                        <a:rPr lang="en-US" sz="2400" kern="100">
                          <a:effectLst/>
                        </a:rPr>
                        <a:t> (cM)</a:t>
                      </a:r>
                      <a:endParaRPr lang="zh-CN" sz="2400" kern="100">
                        <a:effectLst/>
                        <a:latin typeface="Times New Roman"/>
                        <a:ea typeface="宋体"/>
                        <a:cs typeface="Times New Roman"/>
                      </a:endParaRPr>
                    </a:p>
                  </a:txBody>
                  <a:tcPr marL="68580" marR="68580" marT="0" marB="0"/>
                </a:tc>
                <a:tc>
                  <a:txBody>
                    <a:bodyPr/>
                    <a:lstStyle/>
                    <a:p>
                      <a:pPr algn="l">
                        <a:spcAft>
                          <a:spcPts val="0"/>
                        </a:spcAft>
                      </a:pPr>
                      <a:r>
                        <a:rPr lang="zh-CN" sz="2400" kern="100">
                          <a:effectLst/>
                        </a:rPr>
                        <a:t>左侧最邻标记</a:t>
                      </a:r>
                      <a:endParaRPr lang="zh-CN" sz="2400" kern="100">
                        <a:effectLst/>
                        <a:latin typeface="Times New Roman"/>
                        <a:ea typeface="宋体"/>
                        <a:cs typeface="Times New Roman"/>
                      </a:endParaRPr>
                    </a:p>
                  </a:txBody>
                  <a:tcPr marL="68580" marR="68580" marT="0" marB="0"/>
                </a:tc>
                <a:tc>
                  <a:txBody>
                    <a:bodyPr/>
                    <a:lstStyle/>
                    <a:p>
                      <a:pPr algn="l">
                        <a:spcAft>
                          <a:spcPts val="0"/>
                        </a:spcAft>
                      </a:pPr>
                      <a:r>
                        <a:rPr lang="zh-CN" sz="2400" kern="100">
                          <a:effectLst/>
                        </a:rPr>
                        <a:t>右侧最邻标记</a:t>
                      </a:r>
                      <a:endParaRPr lang="zh-CN" sz="2400" kern="100">
                        <a:effectLst/>
                        <a:latin typeface="Times New Roman"/>
                        <a:ea typeface="宋体"/>
                        <a:cs typeface="Times New Roman"/>
                      </a:endParaRPr>
                    </a:p>
                  </a:txBody>
                  <a:tcPr marL="68580" marR="68580" marT="0" marB="0"/>
                </a:tc>
                <a:tc>
                  <a:txBody>
                    <a:bodyPr/>
                    <a:lstStyle/>
                    <a:p>
                      <a:pPr algn="l">
                        <a:spcAft>
                          <a:spcPts val="0"/>
                        </a:spcAft>
                      </a:pPr>
                      <a:r>
                        <a:rPr lang="en-US" sz="2400" kern="100">
                          <a:effectLst/>
                        </a:rPr>
                        <a:t>LOD</a:t>
                      </a:r>
                      <a:r>
                        <a:rPr lang="zh-CN" sz="2400" kern="100">
                          <a:effectLst/>
                        </a:rPr>
                        <a:t>值</a:t>
                      </a:r>
                      <a:endParaRPr lang="zh-CN" sz="2400" kern="100">
                        <a:effectLst/>
                        <a:latin typeface="Times New Roman"/>
                        <a:ea typeface="宋体"/>
                        <a:cs typeface="Times New Roman"/>
                      </a:endParaRPr>
                    </a:p>
                  </a:txBody>
                  <a:tcPr marL="68580" marR="68580" marT="0" marB="0"/>
                </a:tc>
                <a:tc>
                  <a:txBody>
                    <a:bodyPr/>
                    <a:lstStyle/>
                    <a:p>
                      <a:pPr algn="l">
                        <a:spcAft>
                          <a:spcPts val="0"/>
                        </a:spcAft>
                      </a:pPr>
                      <a:r>
                        <a:rPr lang="zh-CN" sz="2400" kern="100">
                          <a:effectLst/>
                        </a:rPr>
                        <a:t>加性效应</a:t>
                      </a:r>
                      <a:endParaRPr lang="zh-CN" sz="2400" kern="100">
                        <a:effectLst/>
                        <a:latin typeface="Times New Roman"/>
                        <a:ea typeface="宋体"/>
                        <a:cs typeface="Times New Roman"/>
                      </a:endParaRPr>
                    </a:p>
                  </a:txBody>
                  <a:tcPr marL="68580" marR="68580" marT="0" marB="0"/>
                </a:tc>
                <a:tc>
                  <a:txBody>
                    <a:bodyPr/>
                    <a:lstStyle/>
                    <a:p>
                      <a:pPr algn="l">
                        <a:spcAft>
                          <a:spcPts val="0"/>
                        </a:spcAft>
                      </a:pPr>
                      <a:r>
                        <a:rPr lang="zh-CN" sz="2400" kern="100">
                          <a:effectLst/>
                        </a:rPr>
                        <a:t>贡献率</a:t>
                      </a:r>
                      <a:r>
                        <a:rPr lang="en-US" sz="2400" kern="100">
                          <a:effectLst/>
                        </a:rPr>
                        <a:t>/% </a:t>
                      </a:r>
                      <a:endParaRPr lang="zh-CN" sz="2400" kern="100">
                        <a:effectLst/>
                        <a:latin typeface="Times New Roman"/>
                        <a:ea typeface="宋体"/>
                        <a:cs typeface="Times New Roman"/>
                      </a:endParaRPr>
                    </a:p>
                  </a:txBody>
                  <a:tcPr marL="68580" marR="68580" marT="0" marB="0"/>
                </a:tc>
              </a:tr>
              <a:tr h="0">
                <a:tc>
                  <a:txBody>
                    <a:bodyPr/>
                    <a:lstStyle/>
                    <a:p>
                      <a:pPr algn="just">
                        <a:spcAft>
                          <a:spcPts val="0"/>
                        </a:spcAft>
                      </a:pPr>
                      <a:r>
                        <a:rPr lang="en-US" sz="2400" kern="100">
                          <a:effectLst/>
                        </a:rPr>
                        <a:t>qKWT2H-1</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84</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Pox</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BCD351B</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4.10</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0.43</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3.63</a:t>
                      </a:r>
                      <a:endParaRPr lang="zh-CN" sz="2400" kern="100">
                        <a:effectLst/>
                        <a:latin typeface="Times New Roman"/>
                        <a:ea typeface="宋体"/>
                        <a:cs typeface="Times New Roman"/>
                      </a:endParaRPr>
                    </a:p>
                  </a:txBody>
                  <a:tcPr marL="68580" marR="68580" marT="0" marB="0"/>
                </a:tc>
              </a:tr>
              <a:tr h="0">
                <a:tc>
                  <a:txBody>
                    <a:bodyPr/>
                    <a:lstStyle/>
                    <a:p>
                      <a:pPr algn="just">
                        <a:spcAft>
                          <a:spcPts val="0"/>
                        </a:spcAft>
                      </a:pPr>
                      <a:r>
                        <a:rPr lang="en-US" sz="2400" kern="100">
                          <a:effectLst/>
                        </a:rPr>
                        <a:t>qKWT2H-2</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138</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ABC620</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MWG882</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6.36</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-0.56</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6.21</a:t>
                      </a:r>
                      <a:endParaRPr lang="zh-CN" sz="2400" kern="100">
                        <a:effectLst/>
                        <a:latin typeface="Times New Roman"/>
                        <a:ea typeface="宋体"/>
                        <a:cs typeface="Times New Roman"/>
                      </a:endParaRPr>
                    </a:p>
                  </a:txBody>
                  <a:tcPr marL="68580" marR="68580" marT="0" marB="0"/>
                </a:tc>
              </a:tr>
              <a:tr h="0">
                <a:tc>
                  <a:txBody>
                    <a:bodyPr/>
                    <a:lstStyle/>
                    <a:p>
                      <a:pPr algn="just">
                        <a:spcAft>
                          <a:spcPts val="0"/>
                        </a:spcAft>
                      </a:pPr>
                      <a:r>
                        <a:rPr lang="en-US" sz="2400" kern="100">
                          <a:effectLst/>
                        </a:rPr>
                        <a:t>qKWT2H-3</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190</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BCD453B</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ABG317</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5.45</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0.53</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5.60</a:t>
                      </a:r>
                      <a:endParaRPr lang="zh-CN" sz="2400" kern="100">
                        <a:effectLst/>
                        <a:latin typeface="Times New Roman"/>
                        <a:ea typeface="宋体"/>
                        <a:cs typeface="Times New Roman"/>
                      </a:endParaRPr>
                    </a:p>
                  </a:txBody>
                  <a:tcPr marL="68580" marR="68580" marT="0" marB="0"/>
                </a:tc>
              </a:tr>
              <a:tr h="0">
                <a:tc>
                  <a:txBody>
                    <a:bodyPr/>
                    <a:lstStyle/>
                    <a:p>
                      <a:pPr algn="just">
                        <a:spcAft>
                          <a:spcPts val="0"/>
                        </a:spcAft>
                      </a:pPr>
                      <a:r>
                        <a:rPr lang="en-US" sz="2400" kern="100">
                          <a:effectLst/>
                        </a:rPr>
                        <a:t>qKWT3H</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27</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Ugp2</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Ugp1</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3.23</a:t>
                      </a:r>
                      <a:endParaRPr lang="zh-CN" sz="2400" kern="100">
                        <a:effectLst/>
                        <a:latin typeface="Times New Roman"/>
                        <a:ea typeface="宋体"/>
                        <a:cs typeface="Times New Roman"/>
                      </a:endParaRPr>
                    </a:p>
                  </a:txBody>
                  <a:tcPr marL="68580" marR="68580" marT="0" marB="0" anchor="b"/>
                </a:tc>
                <a:tc>
                  <a:txBody>
                    <a:bodyPr/>
                    <a:lstStyle/>
                    <a:p>
                      <a:pPr algn="just">
                        <a:spcAft>
                          <a:spcPts val="0"/>
                        </a:spcAft>
                      </a:pPr>
                      <a:r>
                        <a:rPr lang="en-US" sz="2400" kern="100">
                          <a:effectLst/>
                        </a:rPr>
                        <a:t>0.38</a:t>
                      </a:r>
                      <a:endParaRPr lang="zh-CN" sz="2400" kern="100">
                        <a:effectLst/>
                        <a:latin typeface="Times New Roman"/>
                        <a:ea typeface="宋体"/>
                        <a:cs typeface="Times New Roman"/>
                      </a:endParaRPr>
                    </a:p>
                  </a:txBody>
                  <a:tcPr marL="68580" marR="68580" marT="0" marB="0" anchor="b"/>
                </a:tc>
                <a:tc>
                  <a:txBody>
                    <a:bodyPr/>
                    <a:lstStyle/>
                    <a:p>
                      <a:pPr algn="just">
                        <a:spcAft>
                          <a:spcPts val="0"/>
                        </a:spcAft>
                      </a:pPr>
                      <a:r>
                        <a:rPr lang="en-US" sz="2400" kern="100">
                          <a:effectLst/>
                        </a:rPr>
                        <a:t>2.99</a:t>
                      </a:r>
                      <a:endParaRPr lang="zh-CN" sz="2400" kern="100">
                        <a:effectLst/>
                        <a:latin typeface="Times New Roman"/>
                        <a:ea typeface="宋体"/>
                        <a:cs typeface="Times New Roman"/>
                      </a:endParaRPr>
                    </a:p>
                  </a:txBody>
                  <a:tcPr marL="68580" marR="68580" marT="0" marB="0" anchor="b"/>
                </a:tc>
              </a:tr>
              <a:tr h="0">
                <a:tc>
                  <a:txBody>
                    <a:bodyPr/>
                    <a:lstStyle/>
                    <a:p>
                      <a:pPr algn="just">
                        <a:spcAft>
                          <a:spcPts val="0"/>
                        </a:spcAft>
                      </a:pPr>
                      <a:r>
                        <a:rPr lang="en-US" sz="2400" kern="100">
                          <a:effectLst/>
                        </a:rPr>
                        <a:t>qKWT5H</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5</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Act8B</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MWG502</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31.33</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-1.47</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43.92</a:t>
                      </a:r>
                      <a:endParaRPr lang="zh-CN" sz="2400" kern="100">
                        <a:effectLst/>
                        <a:latin typeface="Times New Roman"/>
                        <a:ea typeface="宋体"/>
                        <a:cs typeface="Times New Roman"/>
                      </a:endParaRPr>
                    </a:p>
                  </a:txBody>
                  <a:tcPr marL="68580" marR="68580" marT="0" marB="0"/>
                </a:tc>
              </a:tr>
              <a:tr h="0">
                <a:tc>
                  <a:txBody>
                    <a:bodyPr/>
                    <a:lstStyle/>
                    <a:p>
                      <a:pPr algn="just">
                        <a:spcAft>
                          <a:spcPts val="0"/>
                        </a:spcAft>
                      </a:pPr>
                      <a:r>
                        <a:rPr lang="en-US" sz="2400" kern="100">
                          <a:effectLst/>
                        </a:rPr>
                        <a:t>qKWT7H-1</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4</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iPgd1A</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BCD129</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7.41</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-0.59</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7.07</a:t>
                      </a:r>
                      <a:endParaRPr lang="zh-CN" sz="2400" kern="100">
                        <a:effectLst/>
                        <a:latin typeface="Times New Roman"/>
                        <a:ea typeface="宋体"/>
                        <a:cs typeface="Times New Roman"/>
                      </a:endParaRPr>
                    </a:p>
                  </a:txBody>
                  <a:tcPr marL="68580" marR="68580" marT="0" marB="0"/>
                </a:tc>
              </a:tr>
              <a:tr h="187325">
                <a:tc>
                  <a:txBody>
                    <a:bodyPr/>
                    <a:lstStyle/>
                    <a:p>
                      <a:pPr algn="just">
                        <a:spcAft>
                          <a:spcPts val="0"/>
                        </a:spcAft>
                      </a:pPr>
                      <a:r>
                        <a:rPr lang="en-US" sz="2400" kern="100">
                          <a:effectLst/>
                        </a:rPr>
                        <a:t>qKWT7H-2</a:t>
                      </a:r>
                      <a:endParaRPr lang="zh-CN" sz="2400" kern="100">
                        <a:effectLst/>
                        <a:latin typeface="Times New Roman"/>
                        <a:ea typeface="宋体"/>
                        <a:cs typeface="Times New Roman"/>
                      </a:endParaRPr>
                    </a:p>
                  </a:txBody>
                  <a:tcPr marL="68580" marR="68580" marT="0" marB="0"/>
                </a:tc>
                <a:tc>
                  <a:txBody>
                    <a:bodyPr/>
                    <a:lstStyle/>
                    <a:p>
                      <a:pPr algn="just">
                        <a:spcAft>
                          <a:spcPts val="0"/>
                        </a:spcAft>
                        <a:tabLst>
                          <a:tab pos="660400" algn="ctr"/>
                        </a:tabLst>
                      </a:pPr>
                      <a:r>
                        <a:rPr lang="en-US" sz="2400" kern="100">
                          <a:effectLst/>
                        </a:rPr>
                        <a:t>96</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dirty="0">
                          <a:effectLst/>
                        </a:rPr>
                        <a:t>MWG626</a:t>
                      </a:r>
                      <a:endParaRPr lang="zh-CN" sz="2400" kern="100" dirty="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VAtp57A</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18.35</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a:effectLst/>
                        </a:rPr>
                        <a:t>-1.01</a:t>
                      </a:r>
                      <a:endParaRPr lang="zh-CN" sz="2400" kern="100">
                        <a:effectLst/>
                        <a:latin typeface="Times New Roman"/>
                        <a:ea typeface="宋体"/>
                        <a:cs typeface="Times New Roman"/>
                      </a:endParaRPr>
                    </a:p>
                  </a:txBody>
                  <a:tcPr marL="68580" marR="68580" marT="0" marB="0"/>
                </a:tc>
                <a:tc>
                  <a:txBody>
                    <a:bodyPr/>
                    <a:lstStyle/>
                    <a:p>
                      <a:pPr algn="just">
                        <a:spcAft>
                          <a:spcPts val="0"/>
                        </a:spcAft>
                      </a:pPr>
                      <a:r>
                        <a:rPr lang="en-US" sz="2400" kern="100" dirty="0">
                          <a:effectLst/>
                        </a:rPr>
                        <a:t>20.53</a:t>
                      </a:r>
                      <a:endParaRPr lang="zh-CN" sz="2400" kern="100" dirty="0">
                        <a:effectLst/>
                        <a:latin typeface="Times New Roman"/>
                        <a:ea typeface="宋体"/>
                        <a:cs typeface="Times New Roman"/>
                      </a:endParaRPr>
                    </a:p>
                  </a:txBody>
                  <a:tcPr marL="68580" marR="68580" marT="0" marB="0"/>
                </a:tc>
              </a:tr>
            </a:tbl>
          </a:graphicData>
        </a:graphic>
      </p:graphicFrame>
    </p:spTree>
    <p:extLst>
      <p:ext uri="{BB962C8B-B14F-4D97-AF65-F5344CB8AC3E}">
        <p14:creationId xmlns:p14="http://schemas.microsoft.com/office/powerpoint/2010/main" val="1948285325"/>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粒重</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上增效等位基因的分布</a:t>
            </a:r>
            <a:endParaRPr lang="zh-CN"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052736"/>
            <a:ext cx="8229600" cy="5184576"/>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位于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染色体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5cM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qKWT5H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和位于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染色体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96cM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qKWT7H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，是加性遗传效应最大的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，分别解释表型变异的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43.92%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20.53</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个效应较大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的加性遗传效应均为负值，说明在这些座位上，提高粒重的等位基因来源于编码为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的亲本，即粒重较高的亲本‘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TR306</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Harrington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’的粒重低于亲本‘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TR306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’，但在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座位</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qKWT2H-1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qKWT2H-3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qKWT3H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上仍携带有提高粒重的等位基因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效基因在两个亲本中的分散分布，很好地解释了表型分布图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中观察到的超亲分离现象</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5264367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表型回归的过拟合和拟合不足问题</a:t>
            </a:r>
            <a:endParaRPr lang="zh-CN"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052736"/>
            <a:ext cx="7992888" cy="5472608"/>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利用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，首先要</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表型对标记的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回归模型进行</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估计</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。一般</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群体中</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的个数都会远低于标记的个数。当标记数目较大，或者标记数远超过群体大小时</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回归</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模型包含</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很多变量。尽管我们知道大多数变量的系数都是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，但要</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确定哪些</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效应是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、哪些不是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，并不是一件容易的事</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逐步回归</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的变量选择过程中有两个重要参数，一个是变量进入模型的显著性概率，用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PIN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表示；另一个是变量离开模型的显著性概率，用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POUT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PIN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决定哪些变量需要进入回归模型，</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POUT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决定在新变量加入模型后哪些变量需要离开回归模型。不同的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PIN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POUT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会选择到不同的标记变量，因此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作图也会产生不同的结果</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56724281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表型的过拟合和拟合不足问题</a:t>
            </a:r>
            <a:endParaRPr lang="zh-CN"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83568" y="1052736"/>
            <a:ext cx="7848872" cy="432048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回归模型未能拟合大部分或全部的遗传变异，</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第二步区间作图时的背景控制就会不完全，从而影响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的检测功效，就可能检测不出来效应较小的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回归模型出现过拟合，</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第二步区间作图时就可能会产生假阳性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正确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使用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ICIM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，既要避免表型对标记变量的不完全拟合而产生的假阴性问题，又要避免过拟合而产生的假阳性问题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02111494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过拟合和拟合不足问题的避免</a:t>
            </a:r>
            <a:endParaRPr lang="zh-CN"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83568" y="980728"/>
            <a:ext cx="7848872" cy="5544616"/>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实际</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数据中，通过对比回归模型的决定系数和性状的广义遗传力，可以大致判定模型的拟合程度。回归模型的决定系数定义为回归平方和占总平方和的比例，可以视为回归模型解释表型变异的比例</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决定系数远高于性状的广义遗传力，则表明可能存在过拟合问题。如果决定系数低于性状的广义遗传力，则表明可能存在拟合不足问题</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另外，作图结果中是否存在紧密连锁</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，也可以用来判断是否存在过拟合。如果在检测到的</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中存在紧密连锁的现象，甚至检测到紧密连锁的互斥</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，都表明可能有过拟合问题。</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存在过拟合现象时，可通过降低标记进入回归模型的概率，逐步改善过拟合问题</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461745143"/>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708920"/>
            <a:ext cx="8229600" cy="1143000"/>
          </a:xfrm>
        </p:spPr>
        <p:txBody>
          <a:bodyPr>
            <a:normAutofit fontScale="90000"/>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13.4 </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集成</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软件</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QTL </a:t>
            </a:r>
            <a:r>
              <a:rPr lang="en-US" altLang="zh-CN" sz="4000" b="1" dirty="0" err="1">
                <a:latin typeface="Times New Roman" panose="02020603050405020304" pitchFamily="18" charset="0"/>
                <a:ea typeface="黑体" panose="02010609060101010101" pitchFamily="49" charset="-122"/>
                <a:cs typeface="Times New Roman" panose="02020603050405020304" pitchFamily="18" charset="0"/>
              </a:rPr>
              <a:t>IciMapping</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简介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4688699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 </a:t>
            </a:r>
            <a:r>
              <a:rPr lang="en-US" altLang="zh-CN" sz="4000" b="1" dirty="0" err="1" smtClean="0">
                <a:latin typeface="Times New Roman" panose="02020603050405020304" pitchFamily="18" charset="0"/>
                <a:ea typeface="黑体" panose="02010609060101010101" pitchFamily="49" charset="-122"/>
                <a:cs typeface="Times New Roman" panose="02020603050405020304" pitchFamily="18" charset="0"/>
              </a:rPr>
              <a:t>IciMapping</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的特点</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052736"/>
            <a:ext cx="8280920" cy="5472608"/>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构建高密度的遗传连锁图谱、定位重要性状的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是目前动植物遗传研究的重要内容。这些研究工作，需要借助专门的计算机软件才能完成</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QTL </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IciMapping</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是中国农业科学院作物科学研究所数量遗传课题组，通过</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年努力研制的一个集成软件，是国际上首例能够同时进行连锁图谱构建和数量性状基因定位的遗传分析</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工具。</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软件</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采用最新的编程技术，把不同功能包装在一个工程中，用户可以随时查看已经完成的各项操作，浏览已完成操作产生的各种结果。软件具有友好的用户交互界面，可以满足大多数遗传研究群体的表型数据和基因型数据分析，并根据遗传研究的发展和用户的需要不断地更新完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809494121"/>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 </a:t>
            </a:r>
            <a:r>
              <a:rPr lang="en-US" altLang="zh-CN" sz="4000" b="1" dirty="0" err="1" smtClean="0">
                <a:latin typeface="Times New Roman" panose="02020603050405020304" pitchFamily="18" charset="0"/>
                <a:ea typeface="黑体" panose="02010609060101010101" pitchFamily="49" charset="-122"/>
                <a:cs typeface="Times New Roman" panose="02020603050405020304" pitchFamily="18" charset="0"/>
              </a:rPr>
              <a:t>IciMapping</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4.1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版的</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9</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大功能</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971600" y="1124745"/>
            <a:ext cx="7560840" cy="4752528"/>
          </a:xfrm>
        </p:spPr>
        <p:txBody>
          <a:bodyPr>
            <a:noAutofit/>
          </a:bodyPr>
          <a:lstStyle/>
          <a:p>
            <a:pPr marL="0" indent="0">
              <a:buNone/>
            </a:pP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、多环境表型数据方差分析的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AOV</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功能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、删除冗余标记的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BIN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功能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、构建连锁图谱的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MAP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功能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、整合连锁图谱的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CMP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功能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、定位奇异分离座位的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SDL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功能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、双亲衍生群体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作图的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BIP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功能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、多环境表型鉴定数据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分析的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MET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功能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、染色体片段置换系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作图的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CSL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功能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、巢式关联分析群体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作图的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NAM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功能。</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669489021"/>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QTL </a:t>
            </a:r>
            <a:r>
              <a:rPr lang="en-US" altLang="zh-CN" sz="4000" b="1" dirty="0" err="1" smtClean="0">
                <a:latin typeface="Times New Roman" panose="02020603050405020304" pitchFamily="18" charset="0"/>
                <a:ea typeface="黑体" panose="02010609060101010101" pitchFamily="49" charset="-122"/>
                <a:cs typeface="Times New Roman" panose="02020603050405020304" pitchFamily="18" charset="0"/>
              </a:rPr>
              <a:t>IciMapping</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4.1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版的两个工具</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1124744"/>
            <a:ext cx="7848872" cy="5184576"/>
          </a:xfrm>
        </p:spPr>
        <p:txBody>
          <a:bodyPr>
            <a:noAutofit/>
          </a:bodyPr>
          <a:lstStyle/>
          <a:p>
            <a:pPr marL="0" indent="0">
              <a:buNone/>
            </a:pP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、绘制已构建遗传连锁图谱的</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MapShow</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工具</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、两点重组率估计的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2pointREC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工具</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 </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IciMapping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软件集成的各种功能，研究工作者现在可以很方便地开展单环境</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多环境表型鉴定数据的方差分析和遗传力估计、分析基因型鉴定数据的冗余性、利用分子标记构建遗传连锁图谱、鉴定奇异分离座位、通过一维扫描定位加性和显性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、通过二维扫描定位上位性互作</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、以及开展</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与环境互作分析等多方面的遗传研究。</a:t>
            </a:r>
          </a:p>
        </p:txBody>
      </p:sp>
    </p:spTree>
    <p:extLst>
      <p:ext uri="{BB962C8B-B14F-4D97-AF65-F5344CB8AC3E}">
        <p14:creationId xmlns:p14="http://schemas.microsoft.com/office/powerpoint/2010/main" val="1780579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初级群体与次级</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1052736"/>
            <a:ext cx="8147248" cy="4968553"/>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前面</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的作图群体分类，基于自交繁殖过程中群体的遗传结构是否发生改变</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。也</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有研究把作图群体分为初级群体和次级群体</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初级</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primary population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）一般是由两个亲本杂种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代衍生的未经选择的遗传群体，其中的各种基因型期望频率是已知的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次级</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secondary population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）经人为选择而产生，如经过多代回交、供体亲本和背景亲本定向选择产生的近等基因系或染色体片段置换系群体，也可以是某一</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家系与亲本再杂交后形成的群体。次级群体一般用于</a:t>
            </a:r>
            <a:r>
              <a:rPr lang="en-GB"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的精细定位和克隆研究。</a:t>
            </a:r>
          </a:p>
        </p:txBody>
      </p:sp>
    </p:spTree>
    <p:extLst>
      <p:ext uri="{BB962C8B-B14F-4D97-AF65-F5344CB8AC3E}">
        <p14:creationId xmlns:p14="http://schemas.microsoft.com/office/powerpoint/2010/main" val="308398368"/>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输入文件的格式</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1052736"/>
            <a:ext cx="7848872" cy="4968552"/>
          </a:xfrm>
        </p:spPr>
        <p:txBody>
          <a:bodyPr>
            <a:noAutofit/>
          </a:bodyPr>
          <a:lstStyle/>
          <a:p>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 </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IciMapping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软件除接收按照一定规则整理的纯文本数据文件外，还能读入不同版本的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Excel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文件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用户</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在使用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Excel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文件导入数据时，只需参照软件中的例子文件，或者干脆使用这些例子作模板，把自己群体的一般性信息如群体类型、群体大小、标记个数、性状个数或环境个数等存放在一个工作表中，把基因型数据、表型数据、标记锚定信息等存放于其他不同的工作表中，软件就可以根据用户选定的功能，读取不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Excel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工作表中的数据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164663247"/>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结果的浏览和保存</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1052736"/>
            <a:ext cx="7848872" cy="381642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同时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，用户在完成一个功能的分析后，软件会输出大量的分析结果。有些结果以文件的形式存放在用户的工程下，有些结果是各种各样的图形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用户</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可以在工程下浏览这些文件，将文件保存到其它地方或保存为其它格式。用户也可以在工程下浏览图形输出，对图形进行编辑并保存成具有不同分辨率的图片文件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70629782"/>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不同功能之间的衔接</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908720"/>
            <a:ext cx="8496944" cy="5472608"/>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为了</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使用更方便，软件在研制过程中还注重不同功能之间的衔接。用户在使用某些功能时，软件会根据用户可能开展的后续分析，利用一个功能得到的分析结果，自动地创建出后续功能的输入文件</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，用户在使用删除冗余标记的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BIN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功能后，软件会自动生成连锁图谱构建功能</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MAP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的输入文件，这样，用户就可以很方便地利用去除冗余后的标记来构建图谱</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用户</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在使用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MAP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功能后，软件会自动生成奇异分离作图</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SDL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功能的输入文件，用户可以立即利用构建出的连锁图谱，来定位奇异分离座位；同时还会自动生成各种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作图功能的输入文件，用户只需指定性状的个数、添加这些性状的表型数据，然后就能顺利开展各种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定位分析。</a:t>
            </a:r>
          </a:p>
        </p:txBody>
      </p:sp>
    </p:spTree>
    <p:extLst>
      <p:ext uri="{BB962C8B-B14F-4D97-AF65-F5344CB8AC3E}">
        <p14:creationId xmlns:p14="http://schemas.microsoft.com/office/powerpoint/2010/main" val="30491467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2863</TotalTime>
  <Words>8300</Words>
  <Application>Microsoft Office PowerPoint</Application>
  <PresentationFormat>全屏显示(4:3)</PresentationFormat>
  <Paragraphs>622</Paragraphs>
  <Slides>92</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92</vt:i4>
      </vt:variant>
    </vt:vector>
  </HeadingPairs>
  <TitlesOfParts>
    <vt:vector size="94" baseType="lpstr">
      <vt:lpstr>Office 主题</vt:lpstr>
      <vt:lpstr>公式</vt:lpstr>
      <vt:lpstr>第13章  数量性状基因定位</vt:lpstr>
      <vt:lpstr>数量性状基因定位（或QTL作图）</vt:lpstr>
      <vt:lpstr>本章的主要内容</vt:lpstr>
      <vt:lpstr>§13.1 QTL作图群体和作图原理</vt:lpstr>
      <vt:lpstr>QTL作图的遗传群体</vt:lpstr>
      <vt:lpstr>永久遗传研究群体</vt:lpstr>
      <vt:lpstr>永久群体的表型鉴定优势</vt:lpstr>
      <vt:lpstr>自然群体与关联分析</vt:lpstr>
      <vt:lpstr>初级群体与次级群体</vt:lpstr>
      <vt:lpstr>作图群体的基因型和表型鉴定</vt:lpstr>
      <vt:lpstr>基因型数据的编码</vt:lpstr>
      <vt:lpstr>一个大麦DH作图群体</vt:lpstr>
      <vt:lpstr>10个DH家系在1H染色体的14个标记型和平均粒重 亲本‘Harrington’用2编码，亲本‘TR306’用0编码，-1表示缺失基因型。表型无缺失</vt:lpstr>
      <vt:lpstr>145个DH家系平均粒重的次数分布</vt:lpstr>
      <vt:lpstr>QTL作图的基本原理</vt:lpstr>
      <vt:lpstr>单标记分析的基本原理</vt:lpstr>
      <vt:lpstr>单标记分析的基本原理</vt:lpstr>
      <vt:lpstr>一个标记座位上2种标记型MM和mm的性状分布</vt:lpstr>
      <vt:lpstr>标记和QTL两个座位上的基因型和频率</vt:lpstr>
      <vt:lpstr>QTL的基因型值</vt:lpstr>
      <vt:lpstr>标记型的均值</vt:lpstr>
      <vt:lpstr>标记型均值的差异显著性检验</vt:lpstr>
      <vt:lpstr>标记Act8A（A）和Act8B（B）分组的粒重次数分布</vt:lpstr>
      <vt:lpstr>两个标记座位上两种标记型粒重的差异显著性检验</vt:lpstr>
      <vt:lpstr>§13.2 简单区间作图方法</vt:lpstr>
      <vt:lpstr>三个连锁座位重组率的关系</vt:lpstr>
      <vt:lpstr>三个连锁座位上杂种F1产生配子示意图</vt:lpstr>
      <vt:lpstr>DH群体中两个相邻标记与它们之间QTL共三个连锁座位上的8种基因型频率</vt:lpstr>
      <vt:lpstr>区间作图中的一维扫描</vt:lpstr>
      <vt:lpstr>DH群体中两个相邻标记上四种标记型的QTL基因型条件频率</vt:lpstr>
      <vt:lpstr>DH群体中QTL基因型的表型分布</vt:lpstr>
      <vt:lpstr>DH群体中表型观察值的分布</vt:lpstr>
      <vt:lpstr>表型观察值的样本似然函数</vt:lpstr>
      <vt:lpstr>参数极大似然估计的EM算法</vt:lpstr>
      <vt:lpstr>参数极大似然估计的EM算法</vt:lpstr>
      <vt:lpstr>参数极大似然估计的EM算法</vt:lpstr>
      <vt:lpstr>参数极大似然估计的EM算法</vt:lpstr>
      <vt:lpstr>EM算法中的两个步骤</vt:lpstr>
      <vt:lpstr>QTL存在的假设检验与遗传参数估计</vt:lpstr>
      <vt:lpstr>零假设下参数的极大似然估计</vt:lpstr>
      <vt:lpstr>零假设下参数的极大似然估计</vt:lpstr>
      <vt:lpstr>QTL存在的似然比检验</vt:lpstr>
      <vt:lpstr>QTL存在的似然比检验</vt:lpstr>
      <vt:lpstr>似然比检验的自由度</vt:lpstr>
      <vt:lpstr>LOD检验统计量</vt:lpstr>
      <vt:lpstr>LOD和LRT检验统计量的换算</vt:lpstr>
      <vt:lpstr>QTL遗传效应的估计</vt:lpstr>
      <vt:lpstr>QTL贡献率的计算</vt:lpstr>
      <vt:lpstr>QTL遗传方差的计算</vt:lpstr>
      <vt:lpstr>QTL遗传效应和贡献率的不一致性</vt:lpstr>
      <vt:lpstr>大麦全基因组七条染色体粒重一维扫描的LOD曲线</vt:lpstr>
      <vt:lpstr>简单区间作图鉴定出的粒重QTL</vt:lpstr>
      <vt:lpstr>有利等位基因来源的判断方法</vt:lpstr>
      <vt:lpstr>有利等位基因来源的判断方法</vt:lpstr>
      <vt:lpstr>有利等位基因来源的判断方法</vt:lpstr>
      <vt:lpstr>简单区间作图方法的局限性</vt:lpstr>
      <vt:lpstr>一个模拟群体中，简单区间作图的LOD曲线</vt:lpstr>
      <vt:lpstr>幻影QTL产生的原因</vt:lpstr>
      <vt:lpstr>§13.3 具有背景控制的QTL作图方法</vt:lpstr>
      <vt:lpstr>简单区间作图的主要问题</vt:lpstr>
      <vt:lpstr>单个QTL的基因型值</vt:lpstr>
      <vt:lpstr>区间标记中的QTL基因型频率</vt:lpstr>
      <vt:lpstr>DH群体中两个相邻标记座位上4种标记型内QTL基因型的期望频率</vt:lpstr>
      <vt:lpstr>QTL基因型期望频率的计算</vt:lpstr>
      <vt:lpstr>QTL基因型期望频率的一般表示</vt:lpstr>
      <vt:lpstr>QTL基因型值对标记的期望</vt:lpstr>
      <vt:lpstr>标记效应中的QTL位置和效应信息</vt:lpstr>
      <vt:lpstr>多个加性QTL的标记回归模型</vt:lpstr>
      <vt:lpstr>多个加性QTL的标记回归模型</vt:lpstr>
      <vt:lpstr>多个加性QTL的标记回归模型</vt:lpstr>
      <vt:lpstr>多个加性QTL的标记回归模型</vt:lpstr>
      <vt:lpstr>表型对标记的回归模型</vt:lpstr>
      <vt:lpstr>完备区间作图的背景控制</vt:lpstr>
      <vt:lpstr>完备区间作图的背景控制</vt:lpstr>
      <vt:lpstr>完备区间作图的背景控制</vt:lpstr>
      <vt:lpstr>完备区间作图的两步骤策略</vt:lpstr>
      <vt:lpstr>一个模拟群体中，完备区间作图的LOD曲线</vt:lpstr>
      <vt:lpstr>完备区间作图的优点</vt:lpstr>
      <vt:lpstr>完备区间作图对连锁QTL的检测</vt:lpstr>
      <vt:lpstr>大麦145个DH家系粒重性状的完备区间作图 逐步回归中变量进入模型的概率水平为0.001 变量退出模型的概率水平为0.002 </vt:lpstr>
      <vt:lpstr>完备区间作图检测到的粒重QTL</vt:lpstr>
      <vt:lpstr>粒重QTL上增效等位基因的分布</vt:lpstr>
      <vt:lpstr>表型回归的过拟合和拟合不足问题</vt:lpstr>
      <vt:lpstr>表型的过拟合和拟合不足问题</vt:lpstr>
      <vt:lpstr>过拟合和拟合不足问题的避免</vt:lpstr>
      <vt:lpstr>§13.4 集成软件QTL IciMapping简介</vt:lpstr>
      <vt:lpstr>QTL IciMapping的特点</vt:lpstr>
      <vt:lpstr>QTL IciMapping 4.1版的9大功能</vt:lpstr>
      <vt:lpstr>QTL IciMapping 4.1版的两个工具</vt:lpstr>
      <vt:lpstr>输入文件的格式</vt:lpstr>
      <vt:lpstr>结果的浏览和保存</vt:lpstr>
      <vt:lpstr>不同功能之间的衔接</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第7章  双亲杂交后代的遗传分析</dc:title>
  <dc:creator>WangJK</dc:creator>
  <cp:lastModifiedBy>2014CB138105</cp:lastModifiedBy>
  <cp:revision>349</cp:revision>
  <dcterms:created xsi:type="dcterms:W3CDTF">2016-09-18T00:36:05Z</dcterms:created>
  <dcterms:modified xsi:type="dcterms:W3CDTF">2016-10-31T07:11:12Z</dcterms:modified>
</cp:coreProperties>
</file>