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57" r:id="rId3"/>
    <p:sldId id="258" r:id="rId4"/>
    <p:sldId id="265" r:id="rId5"/>
    <p:sldId id="264" r:id="rId6"/>
    <p:sldId id="261" r:id="rId7"/>
    <p:sldId id="266" r:id="rId8"/>
    <p:sldId id="267" r:id="rId9"/>
    <p:sldId id="268" r:id="rId10"/>
    <p:sldId id="269" r:id="rId11"/>
    <p:sldId id="262" r:id="rId12"/>
    <p:sldId id="270" r:id="rId13"/>
    <p:sldId id="271" r:id="rId14"/>
    <p:sldId id="273" r:id="rId15"/>
    <p:sldId id="274" r:id="rId16"/>
    <p:sldId id="275" r:id="rId17"/>
    <p:sldId id="277" r:id="rId18"/>
    <p:sldId id="276" r:id="rId19"/>
    <p:sldId id="278" r:id="rId20"/>
    <p:sldId id="279" r:id="rId21"/>
    <p:sldId id="280" r:id="rId22"/>
    <p:sldId id="281" r:id="rId23"/>
    <p:sldId id="282" r:id="rId24"/>
    <p:sldId id="284" r:id="rId25"/>
    <p:sldId id="285" r:id="rId26"/>
    <p:sldId id="289" r:id="rId27"/>
    <p:sldId id="287" r:id="rId28"/>
    <p:sldId id="288" r:id="rId29"/>
    <p:sldId id="290" r:id="rId30"/>
    <p:sldId id="291" r:id="rId31"/>
    <p:sldId id="298" r:id="rId32"/>
    <p:sldId id="299" r:id="rId33"/>
    <p:sldId id="297" r:id="rId34"/>
    <p:sldId id="292" r:id="rId35"/>
    <p:sldId id="293" r:id="rId36"/>
    <p:sldId id="300" r:id="rId37"/>
    <p:sldId id="301" r:id="rId38"/>
    <p:sldId id="302" r:id="rId39"/>
    <p:sldId id="303" r:id="rId40"/>
    <p:sldId id="263" r:id="rId41"/>
    <p:sldId id="304" r:id="rId42"/>
    <p:sldId id="305" r:id="rId43"/>
    <p:sldId id="313" r:id="rId44"/>
    <p:sldId id="309" r:id="rId45"/>
    <p:sldId id="314" r:id="rId46"/>
    <p:sldId id="315" r:id="rId47"/>
    <p:sldId id="316" r:id="rId48"/>
    <p:sldId id="317" r:id="rId49"/>
    <p:sldId id="318" r:id="rId50"/>
    <p:sldId id="310" r:id="rId51"/>
    <p:sldId id="319" r:id="rId52"/>
    <p:sldId id="312" r:id="rId53"/>
    <p:sldId id="320" r:id="rId54"/>
    <p:sldId id="321" r:id="rId55"/>
    <p:sldId id="322" r:id="rId56"/>
    <p:sldId id="323" r:id="rId57"/>
    <p:sldId id="324" r:id="rId58"/>
    <p:sldId id="325" r:id="rId59"/>
    <p:sldId id="326" r:id="rId60"/>
    <p:sldId id="327" r:id="rId61"/>
    <p:sldId id="328" r:id="rId62"/>
    <p:sldId id="329" r:id="rId63"/>
    <p:sldId id="330" r:id="rId64"/>
    <p:sldId id="331" r:id="rId65"/>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42" autoAdjust="0"/>
    <p:restoredTop sz="94660"/>
  </p:normalViewPr>
  <p:slideViewPr>
    <p:cSldViewPr>
      <p:cViewPr varScale="1">
        <p:scale>
          <a:sx n="69" d="100"/>
          <a:sy n="69" d="100"/>
        </p:scale>
        <p:origin x="-72" y="-206"/>
      </p:cViewPr>
      <p:guideLst>
        <p:guide orient="horz" pos="2160"/>
        <p:guide pos="2880"/>
      </p:guideLst>
    </p:cSldViewPr>
  </p:slideViewPr>
  <p:notesTextViewPr>
    <p:cViewPr>
      <p:scale>
        <a:sx n="100" d="100"/>
        <a:sy n="100" d="100"/>
      </p:scale>
      <p:origin x="0" y="0"/>
    </p:cViewPr>
  </p:notesTextViewPr>
  <p:sorterViewPr>
    <p:cViewPr>
      <p:scale>
        <a:sx n="70" d="100"/>
        <a:sy n="7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4" Type="http://schemas.openxmlformats.org/officeDocument/2006/relationships/image" Target="../media/image6.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 Id="rId4" Type="http://schemas.openxmlformats.org/officeDocument/2006/relationships/image" Target="../media/image17.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2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0.wmf"/><Relationship Id="rId2" Type="http://schemas.openxmlformats.org/officeDocument/2006/relationships/image" Target="../media/image29.wmf"/><Relationship Id="rId1" Type="http://schemas.openxmlformats.org/officeDocument/2006/relationships/image" Target="../media/image28.wmf"/><Relationship Id="rId4" Type="http://schemas.openxmlformats.org/officeDocument/2006/relationships/image" Target="../media/image3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615F9F6-6A50-4C18-87C8-DAD290097733}" type="datetimeFigureOut">
              <a:rPr lang="zh-CN" altLang="en-US" smtClean="0"/>
              <a:t>2016/11/18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5AA7E4-8E32-4DE6-B6AC-E89D4D936AD6}" type="slidenum">
              <a:rPr lang="zh-CN" altLang="en-US" smtClean="0"/>
              <a:t>‹#›</a:t>
            </a:fld>
            <a:endParaRPr lang="zh-CN" altLang="en-US"/>
          </a:p>
        </p:txBody>
      </p:sp>
    </p:spTree>
    <p:extLst>
      <p:ext uri="{BB962C8B-B14F-4D97-AF65-F5344CB8AC3E}">
        <p14:creationId xmlns:p14="http://schemas.microsoft.com/office/powerpoint/2010/main" val="37203467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2016/11/18</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t>2016/11/18</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sbreeding.net/" TargetMode="External"/><Relationship Id="rId2" Type="http://schemas.openxmlformats.org/officeDocument/2006/relationships/hyperlink" Target="mailto:wangjiankang@caas.cn"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5.bin"/></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5.wmf"/><Relationship Id="rId5" Type="http://schemas.openxmlformats.org/officeDocument/2006/relationships/oleObject" Target="../embeddings/oleObject13.bin"/><Relationship Id="rId10" Type="http://schemas.openxmlformats.org/officeDocument/2006/relationships/image" Target="../media/image17.wmf"/><Relationship Id="rId4" Type="http://schemas.openxmlformats.org/officeDocument/2006/relationships/image" Target="../media/image14.wmf"/><Relationship Id="rId9" Type="http://schemas.openxmlformats.org/officeDocument/2006/relationships/oleObject" Target="../embeddings/oleObject15.bin"/></Relationships>
</file>

<file path=ppt/slides/_rels/slide32.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23.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oleObject" Target="../embeddings/oleObject23.bin"/><Relationship Id="rId4" Type="http://schemas.openxmlformats.org/officeDocument/2006/relationships/image" Target="../media/image24.wmf"/></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image" Target="../media/image30.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9.wmf"/><Relationship Id="rId5" Type="http://schemas.openxmlformats.org/officeDocument/2006/relationships/oleObject" Target="../embeddings/oleObject25.bin"/><Relationship Id="rId10" Type="http://schemas.openxmlformats.org/officeDocument/2006/relationships/image" Target="../media/image31.wmf"/><Relationship Id="rId4" Type="http://schemas.openxmlformats.org/officeDocument/2006/relationships/image" Target="../media/image28.wmf"/><Relationship Id="rId9" Type="http://schemas.openxmlformats.org/officeDocument/2006/relationships/oleObject" Target="../embeddings/oleObject27.bin"/></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33.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5.wmf"/><Relationship Id="rId5" Type="http://schemas.openxmlformats.org/officeDocument/2006/relationships/oleObject" Target="../embeddings/oleObject29.bin"/><Relationship Id="rId4" Type="http://schemas.openxmlformats.org/officeDocument/2006/relationships/image" Target="../media/image3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683568" y="1124744"/>
            <a:ext cx="7772400" cy="1683618"/>
          </a:xfrm>
        </p:spPr>
        <p:txBody>
          <a:bodyPr/>
          <a:lstStyle/>
          <a:p>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10</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章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b="1" dirty="0">
                <a:latin typeface="Times New Roman" panose="02020603050405020304" pitchFamily="18" charset="0"/>
                <a:ea typeface="黑体" panose="02010609060101010101" pitchFamily="49" charset="-122"/>
                <a:cs typeface="Times New Roman" panose="02020603050405020304" pitchFamily="18" charset="0"/>
              </a:rPr>
              <a:t>遗传交配设计及其分析方法</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副标题 2"/>
          <p:cNvSpPr>
            <a:spLocks noGrp="1"/>
          </p:cNvSpPr>
          <p:nvPr>
            <p:ph type="subTitle" idx="1"/>
          </p:nvPr>
        </p:nvSpPr>
        <p:spPr>
          <a:xfrm>
            <a:off x="1403648" y="3454152"/>
            <a:ext cx="6400800" cy="2423120"/>
          </a:xfrm>
        </p:spPr>
        <p:txBody>
          <a:bodyPr>
            <a:normAutofit/>
          </a:bodyPr>
          <a:lstStyle/>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王建康</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zh-CN" altLang="en-US"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rPr>
              <a:t>中国农业科学院作物科学研究所</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2"/>
              </a:rPr>
              <a:t>wangjiankang@caas.cn</a:t>
            </a:r>
            <a:endPar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endParaRPr>
          </a:p>
          <a:p>
            <a:r>
              <a:rPr lang="en-US" altLang="zh-CN" b="1" dirty="0">
                <a:solidFill>
                  <a:schemeClr val="tx1"/>
                </a:solidFill>
                <a:latin typeface="Times New Roman" panose="02020603050405020304" pitchFamily="18" charset="0"/>
                <a:ea typeface="黑体" panose="02010609060101010101" pitchFamily="49" charset="-122"/>
                <a:cs typeface="Times New Roman" panose="02020603050405020304" pitchFamily="18" charset="0"/>
                <a:hlinkClick r:id="rId3"/>
              </a:rPr>
              <a:t>http://www.isbreeding.net</a:t>
            </a:r>
            <a:endParaRPr lang="zh-CN" altLang="en-US" b="1" dirty="0"/>
          </a:p>
        </p:txBody>
      </p:sp>
    </p:spTree>
    <p:extLst>
      <p:ext uri="{BB962C8B-B14F-4D97-AF65-F5344CB8AC3E}">
        <p14:creationId xmlns:p14="http://schemas.microsoft.com/office/powerpoint/2010/main" val="2582632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634082"/>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遗传交配</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的一般过程</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124744"/>
            <a:ext cx="8229600" cy="5040560"/>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方差分析的均方，估计各种方差成分。具有平衡数据的设计，如所有家系在所有环境下作评价，所有亲本之间都进行交配等，可以简化方差分析的过程。具有非平衡数据的设计，分析方法要复杂得多，多采用混合线型模型估计各种方差成分，</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这</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不</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作详细介绍</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）在方差分析基础上，计算遗传方差和遗传力。根据期望均方估计各种方差成分，根据这些方差成分与遗传方差的关系，估计遗传方差的各种成分，进而估计遗传力和选择响应等遗传参数。</a:t>
            </a:r>
          </a:p>
        </p:txBody>
      </p:sp>
    </p:spTree>
    <p:extLst>
      <p:ext uri="{BB962C8B-B14F-4D97-AF65-F5344CB8AC3E}">
        <p14:creationId xmlns:p14="http://schemas.microsoft.com/office/powerpoint/2010/main" val="270522398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§10.2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随机交配</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群体的遗传设计</a:t>
            </a:r>
          </a:p>
        </p:txBody>
      </p:sp>
      <p:sp>
        <p:nvSpPr>
          <p:cNvPr id="6" name="内容占位符 5"/>
          <p:cNvSpPr>
            <a:spLocks noGrp="1"/>
          </p:cNvSpPr>
          <p:nvPr>
            <p:ph idx="1"/>
          </p:nvPr>
        </p:nvSpPr>
        <p:spPr/>
        <p:txBody>
          <a:bodyPr>
            <a:normAutofit/>
          </a:bodyPr>
          <a:lstStyle/>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10.2.1 NCI</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双因素巢式交配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§10.2.2 NCII</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双因素交叉交配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§10.2.3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随机配对杂交交配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§10.2.4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遗传交配设计中的一些</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问题</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9854140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76672"/>
            <a:ext cx="8229600" cy="648072"/>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North </a:t>
            </a:r>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Carolina</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系列</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340768"/>
            <a:ext cx="7920880" cy="4785395"/>
          </a:xfrm>
        </p:spPr>
        <p:txBody>
          <a:bodyPr>
            <a:norm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Comstock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Robinson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1948</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Comstock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1949</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）提出了三种交配设计，又称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North Carolina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属于巢式设计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属于双因素因子设计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属于双亲后代的交配</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en-US" dirty="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2053822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76672"/>
            <a:ext cx="8229600" cy="648072"/>
          </a:xfrm>
        </p:spPr>
        <p:txBody>
          <a:bodyPr>
            <a:normAutofit fontScale="90000"/>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NCI</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遗传交配设计</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340768"/>
            <a:ext cx="7920880" cy="4968552"/>
          </a:xfrm>
        </p:spPr>
        <p:txBody>
          <a:bodyPr>
            <a:normAutofit lnSpcReduction="10000"/>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属于巢式设计，其主要特点是从参照群体中，随机挑选若干个个体作父本，对每个父本再随机挑选若干个个体为母本进行杂交，然后调查若干个杂交后代的表现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设计中，有多少父本就有多少组母本，每个母本只与父本交配一次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有</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个父本，每一父本与</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个不同的母本杂交，共计有</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个亲本个体。假设每个后代家系观察</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个个体，共有</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mnr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个个体的观测值。</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94991999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260648"/>
            <a:ext cx="7272808" cy="1152128"/>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随机交配群体中随机挑选</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个父本、</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15</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个母本的</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交配设计示意图</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07504" y="1556792"/>
            <a:ext cx="8856984" cy="4536504"/>
          </a:xfrm>
          <a:prstGeom prst="rect">
            <a:avLst/>
          </a:prstGeom>
          <a:noFill/>
          <a:ln>
            <a:noFill/>
          </a:ln>
        </p:spPr>
      </p:pic>
    </p:spTree>
    <p:extLst>
      <p:ext uri="{BB962C8B-B14F-4D97-AF65-F5344CB8AC3E}">
        <p14:creationId xmlns:p14="http://schemas.microsoft.com/office/powerpoint/2010/main" val="2438162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864096"/>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交配</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方差分析的线性模型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340768"/>
            <a:ext cx="8229600" cy="4785395"/>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设计中的父本，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表示与父本</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杂交的母本，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表示后代，</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表示后代个体的表型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总平均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α</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父本效应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β</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父本</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内的母本效应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ijk</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剩余效应。</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对象 5"/>
          <p:cNvGraphicFramePr>
            <a:graphicFrameLocks noChangeAspect="1"/>
          </p:cNvGraphicFramePr>
          <p:nvPr>
            <p:extLst>
              <p:ext uri="{D42A27DB-BD31-4B8C-83A1-F6EECF244321}">
                <p14:modId xmlns:p14="http://schemas.microsoft.com/office/powerpoint/2010/main" val="2387861575"/>
              </p:ext>
            </p:extLst>
          </p:nvPr>
        </p:nvGraphicFramePr>
        <p:xfrm>
          <a:off x="827584" y="3528392"/>
          <a:ext cx="4647811" cy="764704"/>
        </p:xfrm>
        <a:graphic>
          <a:graphicData uri="http://schemas.openxmlformats.org/presentationml/2006/ole">
            <mc:AlternateContent xmlns:mc="http://schemas.openxmlformats.org/markup-compatibility/2006">
              <mc:Choice xmlns:v="urn:schemas-microsoft-com:vml" Requires="v">
                <p:oleObj spid="_x0000_s86034" name="公式" r:id="rId3" imgW="1485900" imgH="241300" progId="Equation.3">
                  <p:embed/>
                </p:oleObj>
              </mc:Choice>
              <mc:Fallback>
                <p:oleObj name="公式" r:id="rId3" imgW="1485900" imgH="2413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3528392"/>
                        <a:ext cx="4647811" cy="764704"/>
                      </a:xfrm>
                      <a:prstGeom prst="rect">
                        <a:avLst/>
                      </a:prstGeom>
                      <a:noFill/>
                    </p:spPr>
                  </p:pic>
                </p:oleObj>
              </mc:Fallback>
            </mc:AlternateContent>
          </a:graphicData>
        </a:graphic>
      </p:graphicFrame>
    </p:spTree>
    <p:extLst>
      <p:ext uri="{BB962C8B-B14F-4D97-AF65-F5344CB8AC3E}">
        <p14:creationId xmlns:p14="http://schemas.microsoft.com/office/powerpoint/2010/main" val="189060203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与一般方差分析的区别</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003232" cy="5256584"/>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第一，母本效应一定要嵌套在父本内，</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因此母本</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效应用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符号</a:t>
            </a:r>
            <a:r>
              <a:rPr lang="el-GR" altLang="zh-CN" dirty="0">
                <a:latin typeface="Times New Roman" panose="02020603050405020304" pitchFamily="18" charset="0"/>
                <a:ea typeface="黑体" panose="02010609060101010101" pitchFamily="49" charset="-122"/>
                <a:cs typeface="Times New Roman" panose="02020603050405020304" pitchFamily="18" charset="0"/>
              </a:rPr>
              <a:t>β</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表示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，而不是</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用</a:t>
            </a:r>
            <a:r>
              <a:rPr lang="el-GR" altLang="zh-CN" dirty="0">
                <a:latin typeface="Times New Roman" panose="02020603050405020304" pitchFamily="18" charset="0"/>
                <a:ea typeface="黑体" panose="02010609060101010101" pitchFamily="49" charset="-122"/>
                <a:cs typeface="Times New Roman" panose="02020603050405020304" pitchFamily="18" charset="0"/>
              </a:rPr>
              <a:t>β</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j </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第二，最后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一</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项</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ε</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并非</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完全来自随机误差。当亲本具有杂合基因型时，全同胞家系内的个体仍存在遗传上的分离</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可估计的亲本效应外，还可能存在一些不可估计的遗传效应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数量遗传</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的很多方差分析模型中，经常把模型效应（或可估效应）之外的部分，笼统地称为剩余效应，而不是随机误差。</a:t>
            </a:r>
          </a:p>
        </p:txBody>
      </p:sp>
    </p:spTree>
    <p:extLst>
      <p:ext uri="{BB962C8B-B14F-4D97-AF65-F5344CB8AC3E}">
        <p14:creationId xmlns:p14="http://schemas.microsoft.com/office/powerpoint/2010/main" val="266222993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遗传交配设计的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4018179547"/>
              </p:ext>
            </p:extLst>
          </p:nvPr>
        </p:nvGraphicFramePr>
        <p:xfrm>
          <a:off x="184276" y="1052736"/>
          <a:ext cx="8708204" cy="5008880"/>
        </p:xfrm>
        <a:graphic>
          <a:graphicData uri="http://schemas.openxmlformats.org/drawingml/2006/table">
            <a:tbl>
              <a:tblPr firstRow="1" firstCol="1" lastRow="1" lastCol="1" bandRow="1" bandCol="1">
                <a:tableStyleId>{5C22544A-7EE6-4342-B048-85BDC9FD1C3A}</a:tableStyleId>
              </a:tblPr>
              <a:tblGrid>
                <a:gridCol w="2409983"/>
                <a:gridCol w="1318464"/>
                <a:gridCol w="1163333"/>
                <a:gridCol w="1440160"/>
                <a:gridCol w="2376264"/>
              </a:tblGrid>
              <a:tr h="1076960">
                <a:tc>
                  <a:txBody>
                    <a:bodyPr/>
                    <a:lstStyle/>
                    <a:p>
                      <a:pPr algn="l">
                        <a:lnSpc>
                          <a:spcPct val="150000"/>
                        </a:lnSpc>
                        <a:spcAft>
                          <a:spcPts val="0"/>
                        </a:spcAft>
                      </a:pPr>
                      <a:r>
                        <a:rPr lang="zh-CN" sz="2400" b="0" kern="100" dirty="0">
                          <a:effectLst/>
                          <a:latin typeface="+mn-lt"/>
                          <a:ea typeface="黑体" panose="02010609060101010101" pitchFamily="49" charset="-122"/>
                          <a:cs typeface="Arial Unicode MS" panose="020B0604020202020204" pitchFamily="34" charset="-122"/>
                        </a:rPr>
                        <a:t>变异来源</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自由度</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均方</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固定模型期望均方</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随机模型期望均方</a:t>
                      </a:r>
                    </a:p>
                  </a:txBody>
                  <a:tcPr marL="67888" marR="67888" marT="0" marB="0"/>
                </a:tc>
              </a:tr>
              <a:tr h="809152">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父本间（半同胞家系间）</a:t>
                      </a:r>
                    </a:p>
                  </a:txBody>
                  <a:tcPr marL="67888" marR="67888" marT="0" marB="0"/>
                </a:tc>
                <a:tc>
                  <a:txBody>
                    <a:bodyPr/>
                    <a:lstStyle/>
                    <a:p>
                      <a:pPr algn="l">
                        <a:lnSpc>
                          <a:spcPct val="150000"/>
                        </a:lnSpc>
                        <a:spcAft>
                          <a:spcPts val="0"/>
                        </a:spcAft>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m-1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+nrV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a:t>
                      </a: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nrV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父本内母本间（全同胞家系间）</a:t>
                      </a:r>
                    </a:p>
                  </a:txBody>
                  <a:tcPr marL="67888" marR="67888" marT="0" marB="0"/>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m(n-1)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F/M</a:t>
                      </a: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algn="l">
                        <a:lnSpc>
                          <a:spcPct val="150000"/>
                        </a:lnSpc>
                        <a:spcAft>
                          <a:spcPts val="0"/>
                        </a:spcAft>
                      </a:pP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338144">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剩余效应（全同胞家系内）</a:t>
                      </a:r>
                    </a:p>
                  </a:txBody>
                  <a:tcPr marL="67888" marR="67888" marT="0" marB="0"/>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mn</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(r-1)</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总和</a:t>
                      </a:r>
                    </a:p>
                  </a:txBody>
                  <a:tcPr marL="67888" marR="67888" marT="0" marB="0"/>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mnr-1</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endParaRPr 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a:solidFill>
                            <a:schemeClr val="tx1"/>
                          </a:solidFill>
                          <a:effectLst/>
                          <a:latin typeface="+mn-lt"/>
                          <a:ea typeface="黑体" panose="02010609060101010101" pitchFamily="49" charset="-122"/>
                          <a:cs typeface="Arial Unicode MS" panose="020B0604020202020204" pitchFamily="34" charset="-122"/>
                        </a:rPr>
                        <a:t> </a:t>
                      </a:r>
                      <a:endParaRPr 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6298276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457200" y="980728"/>
            <a:ext cx="8229600" cy="3168352"/>
          </a:xfrm>
        </p:spPr>
        <p:txBody>
          <a:bodyPr>
            <a:normAutofit/>
          </a:bodyPr>
          <a:lstStyle/>
          <a:p>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设计中，亲本之间的交配共产生</a:t>
            </a:r>
            <a:r>
              <a:rPr lang="en-US" altLang="zh-CN" sz="2800" i="1" dirty="0" err="1">
                <a:latin typeface="Times New Roman" panose="02020603050405020304" pitchFamily="18" charset="0"/>
                <a:ea typeface="黑体" panose="02010609060101010101" pitchFamily="49" charset="-122"/>
                <a:cs typeface="Times New Roman" panose="02020603050405020304" pitchFamily="18" charset="0"/>
              </a:rPr>
              <a:t>mn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个全同胞家系，按照共同父本它们又可以看成</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个半同胞家系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父本间方差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，就等于第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章的半同胞家系间协方差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；父本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内母本间方差</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 </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，就等于第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章的全同胞家系间协方差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的近交系数用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表示，在不存在上位性方差的假定下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22" name="对象 21"/>
          <p:cNvGraphicFramePr>
            <a:graphicFrameLocks noChangeAspect="1"/>
          </p:cNvGraphicFramePr>
          <p:nvPr>
            <p:extLst>
              <p:ext uri="{D42A27DB-BD31-4B8C-83A1-F6EECF244321}">
                <p14:modId xmlns:p14="http://schemas.microsoft.com/office/powerpoint/2010/main" val="1348581642"/>
              </p:ext>
            </p:extLst>
          </p:nvPr>
        </p:nvGraphicFramePr>
        <p:xfrm>
          <a:off x="804662" y="4221088"/>
          <a:ext cx="3047258" cy="864096"/>
        </p:xfrm>
        <a:graphic>
          <a:graphicData uri="http://schemas.openxmlformats.org/presentationml/2006/ole">
            <mc:AlternateContent xmlns:mc="http://schemas.openxmlformats.org/markup-compatibility/2006">
              <mc:Choice xmlns:v="urn:schemas-microsoft-com:vml" Requires="v">
                <p:oleObj spid="_x0000_s87114" name="公式" r:id="rId3" imgW="1384300" imgH="393700" progId="Equation.3">
                  <p:embed/>
                </p:oleObj>
              </mc:Choice>
              <mc:Fallback>
                <p:oleObj name="公式" r:id="rId3" imgW="1384300" imgH="393700" progId="Equation.3">
                  <p:embed/>
                  <p:pic>
                    <p:nvPicPr>
                      <p:cNvPr id="0" name="Object 1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04662" y="4221088"/>
                        <a:ext cx="3047258" cy="864096"/>
                      </a:xfrm>
                      <a:prstGeom prst="rect">
                        <a:avLst/>
                      </a:prstGeom>
                      <a:noFill/>
                    </p:spPr>
                  </p:pic>
                </p:oleObj>
              </mc:Fallback>
            </mc:AlternateContent>
          </a:graphicData>
        </a:graphic>
      </p:graphicFrame>
      <p:graphicFrame>
        <p:nvGraphicFramePr>
          <p:cNvPr id="24" name="对象 23"/>
          <p:cNvGraphicFramePr>
            <a:graphicFrameLocks noChangeAspect="1"/>
          </p:cNvGraphicFramePr>
          <p:nvPr>
            <p:extLst>
              <p:ext uri="{D42A27DB-BD31-4B8C-83A1-F6EECF244321}">
                <p14:modId xmlns:p14="http://schemas.microsoft.com/office/powerpoint/2010/main" val="1180050154"/>
              </p:ext>
            </p:extLst>
          </p:nvPr>
        </p:nvGraphicFramePr>
        <p:xfrm>
          <a:off x="3989736" y="4149080"/>
          <a:ext cx="4830736" cy="908720"/>
        </p:xfrm>
        <a:graphic>
          <a:graphicData uri="http://schemas.openxmlformats.org/presentationml/2006/ole">
            <mc:AlternateContent xmlns:mc="http://schemas.openxmlformats.org/markup-compatibility/2006">
              <mc:Choice xmlns:v="urn:schemas-microsoft-com:vml" Requires="v">
                <p:oleObj spid="_x0000_s87115" name="公式" r:id="rId5" imgW="2273300" imgH="419100" progId="Equation.3">
                  <p:embed/>
                </p:oleObj>
              </mc:Choice>
              <mc:Fallback>
                <p:oleObj name="公式" r:id="rId5" imgW="2273300" imgH="419100" progId="Equation.3">
                  <p:embed/>
                  <p:pic>
                    <p:nvPicPr>
                      <p:cNvPr id="0" name="Object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89736" y="4149080"/>
                        <a:ext cx="4830736" cy="908720"/>
                      </a:xfrm>
                      <a:prstGeom prst="rect">
                        <a:avLst/>
                      </a:prstGeom>
                      <a:noFill/>
                    </p:spPr>
                  </p:pic>
                </p:oleObj>
              </mc:Fallback>
            </mc:AlternateContent>
          </a:graphicData>
        </a:graphic>
      </p:graphicFrame>
      <p:graphicFrame>
        <p:nvGraphicFramePr>
          <p:cNvPr id="26" name="对象 25"/>
          <p:cNvGraphicFramePr>
            <a:graphicFrameLocks noChangeAspect="1"/>
          </p:cNvGraphicFramePr>
          <p:nvPr>
            <p:extLst>
              <p:ext uri="{D42A27DB-BD31-4B8C-83A1-F6EECF244321}">
                <p14:modId xmlns:p14="http://schemas.microsoft.com/office/powerpoint/2010/main" val="3616630165"/>
              </p:ext>
            </p:extLst>
          </p:nvPr>
        </p:nvGraphicFramePr>
        <p:xfrm>
          <a:off x="827584" y="5085184"/>
          <a:ext cx="1995472" cy="908720"/>
        </p:xfrm>
        <a:graphic>
          <a:graphicData uri="http://schemas.openxmlformats.org/presentationml/2006/ole">
            <mc:AlternateContent xmlns:mc="http://schemas.openxmlformats.org/markup-compatibility/2006">
              <mc:Choice xmlns:v="urn:schemas-microsoft-com:vml" Requires="v">
                <p:oleObj spid="_x0000_s87116" name="公式" r:id="rId7" imgW="863225" imgH="393529" progId="Equation.3">
                  <p:embed/>
                </p:oleObj>
              </mc:Choice>
              <mc:Fallback>
                <p:oleObj name="公式" r:id="rId7" imgW="863225" imgH="393529" progId="Equation.3">
                  <p:embed/>
                  <p:pic>
                    <p:nvPicPr>
                      <p:cNvPr id="0" name="Object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5085184"/>
                        <a:ext cx="1995472" cy="908720"/>
                      </a:xfrm>
                      <a:prstGeom prst="rect">
                        <a:avLst/>
                      </a:prstGeom>
                      <a:noFill/>
                    </p:spPr>
                  </p:pic>
                </p:oleObj>
              </mc:Fallback>
            </mc:AlternateContent>
          </a:graphicData>
        </a:graphic>
      </p:graphicFrame>
      <p:graphicFrame>
        <p:nvGraphicFramePr>
          <p:cNvPr id="28" name="对象 27"/>
          <p:cNvGraphicFramePr>
            <a:graphicFrameLocks noChangeAspect="1"/>
          </p:cNvGraphicFramePr>
          <p:nvPr>
            <p:extLst>
              <p:ext uri="{D42A27DB-BD31-4B8C-83A1-F6EECF244321}">
                <p14:modId xmlns:p14="http://schemas.microsoft.com/office/powerpoint/2010/main" val="2548124574"/>
              </p:ext>
            </p:extLst>
          </p:nvPr>
        </p:nvGraphicFramePr>
        <p:xfrm>
          <a:off x="3923928" y="5112568"/>
          <a:ext cx="3672992" cy="980728"/>
        </p:xfrm>
        <a:graphic>
          <a:graphicData uri="http://schemas.openxmlformats.org/presentationml/2006/ole">
            <mc:AlternateContent xmlns:mc="http://schemas.openxmlformats.org/markup-compatibility/2006">
              <mc:Choice xmlns:v="urn:schemas-microsoft-com:vml" Requires="v">
                <p:oleObj spid="_x0000_s87117" name="公式" r:id="rId9" imgW="1549400" imgH="419100" progId="Equation.3">
                  <p:embed/>
                </p:oleObj>
              </mc:Choice>
              <mc:Fallback>
                <p:oleObj name="公式" r:id="rId9" imgW="1549400" imgH="419100" progId="Equation.3">
                  <p:embed/>
                  <p:pic>
                    <p:nvPicPr>
                      <p:cNvPr id="0" name="Object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23928" y="5112568"/>
                        <a:ext cx="3672992" cy="980728"/>
                      </a:xfrm>
                      <a:prstGeom prst="rect">
                        <a:avLst/>
                      </a:prstGeom>
                      <a:noFill/>
                    </p:spPr>
                  </p:pic>
                </p:oleObj>
              </mc:Fallback>
            </mc:AlternateContent>
          </a:graphicData>
        </a:graphic>
      </p:graphicFrame>
    </p:spTree>
    <p:extLst>
      <p:ext uri="{BB962C8B-B14F-4D97-AF65-F5344CB8AC3E}">
        <p14:creationId xmlns:p14="http://schemas.microsoft.com/office/powerpoint/2010/main" val="159611481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344816" cy="1008112"/>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一个包含</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个父本与不同的</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个母本</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设计中，</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个后代的表型数据</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710011913"/>
              </p:ext>
            </p:extLst>
          </p:nvPr>
        </p:nvGraphicFramePr>
        <p:xfrm>
          <a:off x="201635" y="1412776"/>
          <a:ext cx="8834861" cy="2499360"/>
        </p:xfrm>
        <a:graphic>
          <a:graphicData uri="http://schemas.openxmlformats.org/drawingml/2006/table">
            <a:tbl>
              <a:tblPr firstRow="1" firstCol="1" bandRow="1">
                <a:tableStyleId>{5C22544A-7EE6-4342-B048-85BDC9FD1C3A}</a:tableStyleId>
              </a:tblPr>
              <a:tblGrid>
                <a:gridCol w="818198"/>
                <a:gridCol w="916354"/>
                <a:gridCol w="1140001"/>
                <a:gridCol w="994123"/>
                <a:gridCol w="994123"/>
                <a:gridCol w="989693"/>
                <a:gridCol w="994123"/>
                <a:gridCol w="994123"/>
                <a:gridCol w="994123"/>
              </a:tblGrid>
              <a:tr h="175629">
                <a:tc rowSpan="3">
                  <a:txBody>
                    <a:bodyPr/>
                    <a:lstStyle/>
                    <a:p>
                      <a:pPr algn="just">
                        <a:spcAft>
                          <a:spcPts val="0"/>
                        </a:spcAft>
                      </a:pPr>
                      <a:r>
                        <a:rPr lang="zh-CN" sz="2400" kern="0" dirty="0">
                          <a:effectLst/>
                        </a:rPr>
                        <a:t>父本</a:t>
                      </a:r>
                      <a:endParaRPr lang="zh-CN" sz="2400" kern="100" dirty="0">
                        <a:effectLst/>
                        <a:latin typeface="Calibri"/>
                        <a:ea typeface="宋体"/>
                        <a:cs typeface="Times New Roman"/>
                      </a:endParaRPr>
                    </a:p>
                  </a:txBody>
                  <a:tcPr marL="68580" marR="68580" marT="0" marB="0"/>
                </a:tc>
                <a:tc gridSpan="8">
                  <a:txBody>
                    <a:bodyPr/>
                    <a:lstStyle/>
                    <a:p>
                      <a:pPr algn="just">
                        <a:spcAft>
                          <a:spcPts val="0"/>
                        </a:spcAft>
                      </a:pPr>
                      <a:r>
                        <a:rPr lang="zh-CN" sz="2000" kern="0" dirty="0">
                          <a:effectLst/>
                        </a:rPr>
                        <a:t>母本（与每个父本交配的</a:t>
                      </a:r>
                      <a:r>
                        <a:rPr lang="en-US" sz="2000" kern="0" dirty="0">
                          <a:effectLst/>
                        </a:rPr>
                        <a:t>7</a:t>
                      </a:r>
                      <a:r>
                        <a:rPr lang="zh-CN" sz="2000" kern="0" dirty="0">
                          <a:effectLst/>
                        </a:rPr>
                        <a:t>个母本各不相同）和</a:t>
                      </a:r>
                      <a:r>
                        <a:rPr lang="en-US" sz="2000" kern="0" dirty="0">
                          <a:effectLst/>
                        </a:rPr>
                        <a:t>2</a:t>
                      </a:r>
                      <a:r>
                        <a:rPr lang="zh-CN" sz="2000" kern="0" dirty="0">
                          <a:effectLst/>
                        </a:rPr>
                        <a:t>个后代（用</a:t>
                      </a:r>
                      <a:r>
                        <a:rPr lang="en-US" sz="2000" kern="0" dirty="0">
                          <a:effectLst/>
                        </a:rPr>
                        <a:t>I</a:t>
                      </a:r>
                      <a:r>
                        <a:rPr lang="zh-CN" sz="2000" kern="0" dirty="0">
                          <a:effectLst/>
                        </a:rPr>
                        <a:t>和</a:t>
                      </a:r>
                      <a:r>
                        <a:rPr lang="en-US" sz="2000" kern="0" dirty="0">
                          <a:effectLst/>
                        </a:rPr>
                        <a:t>II</a:t>
                      </a:r>
                      <a:r>
                        <a:rPr lang="zh-CN" sz="2000" kern="0" dirty="0">
                          <a:effectLst/>
                        </a:rPr>
                        <a:t>表示）</a:t>
                      </a:r>
                      <a:endParaRPr lang="zh-CN" sz="20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0755">
                <a:tc vMerge="1">
                  <a:txBody>
                    <a:bodyPr/>
                    <a:lstStyle/>
                    <a:p>
                      <a:endParaRPr lang="zh-CN" altLang="en-US"/>
                    </a:p>
                  </a:txBody>
                  <a:tcPr/>
                </a:tc>
                <a:tc gridSpan="2">
                  <a:txBody>
                    <a:bodyPr/>
                    <a:lstStyle/>
                    <a:p>
                      <a:pPr algn="just">
                        <a:spcAft>
                          <a:spcPts val="0"/>
                        </a:spcAft>
                      </a:pPr>
                      <a:r>
                        <a:rPr lang="en-US" sz="2400" kern="0">
                          <a:effectLst/>
                        </a:rPr>
                        <a:t>1</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a:effectLst/>
                        </a:rPr>
                        <a:t>2</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dirty="0">
                          <a:effectLst/>
                        </a:rPr>
                        <a:t>3</a:t>
                      </a:r>
                      <a:endParaRPr lang="zh-CN" sz="2400" kern="100" dirty="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a:effectLst/>
                        </a:rPr>
                        <a:t>4</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r>
              <a:tr h="49520">
                <a:tc vMerge="1">
                  <a:txBody>
                    <a:bodyPr/>
                    <a:lstStyle/>
                    <a:p>
                      <a:endParaRPr lang="zh-CN" altLang="en-US"/>
                    </a:p>
                  </a:txBody>
                  <a:tcPr/>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II</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21.6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24.4</a:t>
                      </a: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33.0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35.6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28.0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31.4</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18.4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32.7</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28.4</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33.6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36.0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32.0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31.4</a:t>
                      </a:r>
                      <a:endParaRPr lang="zh-CN" sz="2400" kern="100" dirty="0">
                        <a:effectLst/>
                        <a:latin typeface="Calibri"/>
                        <a:ea typeface="宋体"/>
                        <a:cs typeface="Times New Roman"/>
                      </a:endParaRPr>
                    </a:p>
                  </a:txBody>
                  <a:tcPr marL="68580" marR="68580" marT="0" marB="0" anchor="b"/>
                </a:tc>
              </a:tr>
            </a:tbl>
          </a:graphicData>
        </a:graphic>
      </p:graphicFrame>
      <p:graphicFrame>
        <p:nvGraphicFramePr>
          <p:cNvPr id="11" name="表格 10"/>
          <p:cNvGraphicFramePr>
            <a:graphicFrameLocks noGrp="1"/>
          </p:cNvGraphicFramePr>
          <p:nvPr>
            <p:extLst>
              <p:ext uri="{D42A27DB-BD31-4B8C-83A1-F6EECF244321}">
                <p14:modId xmlns:p14="http://schemas.microsoft.com/office/powerpoint/2010/main" val="2182040561"/>
              </p:ext>
            </p:extLst>
          </p:nvPr>
        </p:nvGraphicFramePr>
        <p:xfrm>
          <a:off x="179512" y="4077072"/>
          <a:ext cx="8834861" cy="2499360"/>
        </p:xfrm>
        <a:graphic>
          <a:graphicData uri="http://schemas.openxmlformats.org/drawingml/2006/table">
            <a:tbl>
              <a:tblPr firstRow="1" firstCol="1" bandRow="1">
                <a:tableStyleId>{5C22544A-7EE6-4342-B048-85BDC9FD1C3A}</a:tableStyleId>
              </a:tblPr>
              <a:tblGrid>
                <a:gridCol w="818198"/>
                <a:gridCol w="916354"/>
                <a:gridCol w="1140001"/>
                <a:gridCol w="994123"/>
                <a:gridCol w="994123"/>
                <a:gridCol w="989693"/>
                <a:gridCol w="994123"/>
                <a:gridCol w="994123"/>
                <a:gridCol w="994123"/>
              </a:tblGrid>
              <a:tr h="175629">
                <a:tc rowSpan="3">
                  <a:txBody>
                    <a:bodyPr/>
                    <a:lstStyle/>
                    <a:p>
                      <a:pPr algn="just">
                        <a:spcAft>
                          <a:spcPts val="0"/>
                        </a:spcAft>
                      </a:pPr>
                      <a:r>
                        <a:rPr lang="zh-CN" sz="2400" kern="0" dirty="0">
                          <a:effectLst/>
                        </a:rPr>
                        <a:t>父本</a:t>
                      </a:r>
                      <a:endParaRPr lang="zh-CN" sz="2400" kern="100" dirty="0">
                        <a:effectLst/>
                        <a:latin typeface="Calibri"/>
                        <a:ea typeface="宋体"/>
                        <a:cs typeface="Times New Roman"/>
                      </a:endParaRPr>
                    </a:p>
                  </a:txBody>
                  <a:tcPr marL="68580" marR="68580" marT="0" marB="0"/>
                </a:tc>
                <a:tc gridSpan="8">
                  <a:txBody>
                    <a:bodyPr/>
                    <a:lstStyle/>
                    <a:p>
                      <a:pPr algn="just">
                        <a:spcAft>
                          <a:spcPts val="0"/>
                        </a:spcAft>
                      </a:pPr>
                      <a:r>
                        <a:rPr lang="zh-CN" sz="2000" kern="0" dirty="0">
                          <a:effectLst/>
                        </a:rPr>
                        <a:t>母本（与每个父本交配的</a:t>
                      </a:r>
                      <a:r>
                        <a:rPr lang="en-US" sz="2000" kern="0" dirty="0">
                          <a:effectLst/>
                        </a:rPr>
                        <a:t>7</a:t>
                      </a:r>
                      <a:r>
                        <a:rPr lang="zh-CN" sz="2000" kern="0" dirty="0">
                          <a:effectLst/>
                        </a:rPr>
                        <a:t>个母本各不相同）和</a:t>
                      </a:r>
                      <a:r>
                        <a:rPr lang="en-US" sz="2000" kern="0" dirty="0">
                          <a:effectLst/>
                        </a:rPr>
                        <a:t>2</a:t>
                      </a:r>
                      <a:r>
                        <a:rPr lang="zh-CN" sz="2000" kern="0" dirty="0">
                          <a:effectLst/>
                        </a:rPr>
                        <a:t>个后代（用</a:t>
                      </a:r>
                      <a:r>
                        <a:rPr lang="en-US" sz="2000" kern="0" dirty="0">
                          <a:effectLst/>
                        </a:rPr>
                        <a:t>I</a:t>
                      </a:r>
                      <a:r>
                        <a:rPr lang="zh-CN" sz="2000" kern="0" dirty="0">
                          <a:effectLst/>
                        </a:rPr>
                        <a:t>和</a:t>
                      </a:r>
                      <a:r>
                        <a:rPr lang="en-US" sz="2000" kern="0" dirty="0">
                          <a:effectLst/>
                        </a:rPr>
                        <a:t>II</a:t>
                      </a:r>
                      <a:r>
                        <a:rPr lang="zh-CN" sz="2000" kern="0" dirty="0">
                          <a:effectLst/>
                        </a:rPr>
                        <a:t>表示）</a:t>
                      </a:r>
                      <a:endParaRPr lang="zh-CN" sz="20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0755">
                <a:tc vMerge="1">
                  <a:txBody>
                    <a:bodyPr/>
                    <a:lstStyle/>
                    <a:p>
                      <a:endParaRPr lang="zh-CN" altLang="en-US"/>
                    </a:p>
                  </a:txBody>
                  <a:tcPr/>
                </a:tc>
                <a:tc gridSpan="2">
                  <a:txBody>
                    <a:bodyPr/>
                    <a:lstStyle/>
                    <a:p>
                      <a:pPr algn="just">
                        <a:spcAft>
                          <a:spcPts val="0"/>
                        </a:spcAft>
                      </a:pPr>
                      <a:r>
                        <a:rPr lang="en-US" sz="2400" kern="0" dirty="0">
                          <a:solidFill>
                            <a:schemeClr val="dk1"/>
                          </a:solidFill>
                          <a:effectLst/>
                          <a:latin typeface="+mn-lt"/>
                          <a:ea typeface="+mn-ea"/>
                          <a:cs typeface="+mn-cs"/>
                        </a:rPr>
                        <a:t>5</a:t>
                      </a:r>
                      <a:endParaRPr lang="zh-CN" sz="2400" kern="0" dirty="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dirty="0">
                          <a:solidFill>
                            <a:schemeClr val="dk1"/>
                          </a:solidFill>
                          <a:effectLst/>
                          <a:latin typeface="+mn-lt"/>
                          <a:ea typeface="+mn-ea"/>
                          <a:cs typeface="+mn-cs"/>
                        </a:rPr>
                        <a:t>6</a:t>
                      </a:r>
                      <a:endParaRPr lang="zh-CN" sz="2400" kern="0" dirty="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a:solidFill>
                            <a:schemeClr val="dk1"/>
                          </a:solidFill>
                          <a:effectLst/>
                          <a:latin typeface="+mn-lt"/>
                          <a:ea typeface="+mn-ea"/>
                          <a:cs typeface="+mn-cs"/>
                        </a:rPr>
                        <a:t>7</a:t>
                      </a:r>
                      <a:endParaRPr lang="zh-CN" sz="2400" kern="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endParaRPr lang="zh-CN" sz="2400" kern="100" dirty="0">
                        <a:effectLst/>
                        <a:latin typeface="Calibri"/>
                        <a:ea typeface="宋体"/>
                        <a:cs typeface="Times New Roman"/>
                      </a:endParaRPr>
                    </a:p>
                  </a:txBody>
                  <a:tcPr marL="68580" marR="68580" marT="0" marB="0"/>
                </a:tc>
                <a:tc hMerge="1">
                  <a:txBody>
                    <a:bodyPr/>
                    <a:lstStyle/>
                    <a:p>
                      <a:endParaRPr lang="zh-CN" altLang="en-US"/>
                    </a:p>
                  </a:txBody>
                  <a:tcPr/>
                </a:tc>
              </a:tr>
              <a:tr h="49520">
                <a:tc vMerge="1">
                  <a:txBody>
                    <a:bodyPr/>
                    <a:lstStyle/>
                    <a:p>
                      <a:endParaRPr lang="zh-CN" altLang="en-US"/>
                    </a:p>
                  </a:txBody>
                  <a:tcPr/>
                </a:tc>
                <a:tc>
                  <a:txBody>
                    <a:bodyPr/>
                    <a:lstStyle/>
                    <a:p>
                      <a:pPr algn="l">
                        <a:spcAft>
                          <a:spcPts val="0"/>
                        </a:spcAft>
                      </a:pPr>
                      <a:r>
                        <a:rPr lang="en-US" sz="2400" kern="0">
                          <a:solidFill>
                            <a:schemeClr val="dk1"/>
                          </a:solidFill>
                          <a:effectLst/>
                          <a:latin typeface="+mn-lt"/>
                          <a:ea typeface="+mn-ea"/>
                          <a:cs typeface="+mn-cs"/>
                        </a:rPr>
                        <a:t>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I</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II</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27.8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30.4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23.6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25.4</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30.2</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31.8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29.8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30.4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26.4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31.0</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31.0</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24.8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26.8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28.8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15.2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18.6</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28.4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33.7</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28.6</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23.2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25.2</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4724528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b="1" dirty="0">
                <a:latin typeface="黑体" panose="02010609060101010101" pitchFamily="49" charset="-122"/>
                <a:ea typeface="黑体" panose="02010609060101010101" pitchFamily="49" charset="-122"/>
              </a:rPr>
              <a:t>本章的主要内容</a:t>
            </a:r>
            <a:endParaRPr lang="zh-CN" altLang="en-US" dirty="0"/>
          </a:p>
        </p:txBody>
      </p:sp>
      <p:sp>
        <p:nvSpPr>
          <p:cNvPr id="6" name="内容占位符 5"/>
          <p:cNvSpPr>
            <a:spLocks noGrp="1"/>
          </p:cNvSpPr>
          <p:nvPr>
            <p:ph idx="1"/>
          </p:nvPr>
        </p:nvSpPr>
        <p:spPr/>
        <p:txBody>
          <a:bodyPr>
            <a:noAutofit/>
          </a:bodyPr>
          <a:lstStyle/>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§10.1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遗传交配设计的</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作用</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§10.2 </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随机交配群体的遗传</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§10.3 </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双亲后代群体的遗传设计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78230874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187624" y="404664"/>
            <a:ext cx="6624736" cy="576064"/>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父本</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效应和母本效应估计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2036764237"/>
              </p:ext>
            </p:extLst>
          </p:nvPr>
        </p:nvGraphicFramePr>
        <p:xfrm>
          <a:off x="154072" y="1124744"/>
          <a:ext cx="8882424" cy="4389120"/>
        </p:xfrm>
        <a:graphic>
          <a:graphicData uri="http://schemas.openxmlformats.org/drawingml/2006/table">
            <a:tbl>
              <a:tblPr firstRow="1" firstCol="1" bandRow="1">
                <a:tableStyleId>{5C22544A-7EE6-4342-B048-85BDC9FD1C3A}</a:tableStyleId>
              </a:tblPr>
              <a:tblGrid>
                <a:gridCol w="1440160"/>
                <a:gridCol w="889536"/>
                <a:gridCol w="864096"/>
                <a:gridCol w="864096"/>
                <a:gridCol w="864096"/>
                <a:gridCol w="864096"/>
                <a:gridCol w="864096"/>
                <a:gridCol w="864096"/>
                <a:gridCol w="1368152"/>
              </a:tblGrid>
              <a:tr h="182880">
                <a:tc>
                  <a:txBody>
                    <a:bodyPr/>
                    <a:lstStyle/>
                    <a:p>
                      <a:pPr algn="l">
                        <a:spcAft>
                          <a:spcPts val="0"/>
                        </a:spcAft>
                      </a:pPr>
                      <a:r>
                        <a:rPr lang="zh-CN" sz="2400" kern="0" dirty="0">
                          <a:effectLst/>
                        </a:rPr>
                        <a:t>家系平均</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行平均</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22.40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26.60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29.10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26.84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34.30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32.40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30.10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30.09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22.40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21.80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30.85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27.60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16.90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24.94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33.70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31.15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30.58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总平均</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28.11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0">
                          <a:effectLst/>
                        </a:rPr>
                        <a:t>父本内的母本效应</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父本效应</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-4.44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-0.24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2.26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4.16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-1.27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4.21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-1.19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-4.19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0.01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-2.09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0.91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5.91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0.86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4.26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-8.04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2.92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0.92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0.62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-1.78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0.57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-6.38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2.47 </a:t>
                      </a:r>
                      <a:endParaRPr lang="zh-CN" sz="24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58567488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648072"/>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和遗传参数估计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153212058"/>
              </p:ext>
            </p:extLst>
          </p:nvPr>
        </p:nvGraphicFramePr>
        <p:xfrm>
          <a:off x="35496" y="1124744"/>
          <a:ext cx="9050075" cy="3413760"/>
        </p:xfrm>
        <a:graphic>
          <a:graphicData uri="http://schemas.openxmlformats.org/drawingml/2006/table">
            <a:tbl>
              <a:tblPr firstRow="1" firstCol="1" bandRow="1">
                <a:tableStyleId>{5C22544A-7EE6-4342-B048-85BDC9FD1C3A}</a:tableStyleId>
              </a:tblPr>
              <a:tblGrid>
                <a:gridCol w="1869123"/>
                <a:gridCol w="1083205"/>
                <a:gridCol w="1152128"/>
                <a:gridCol w="1152128"/>
                <a:gridCol w="965835"/>
                <a:gridCol w="1203960"/>
                <a:gridCol w="811848"/>
                <a:gridCol w="811848"/>
              </a:tblGrid>
              <a:tr h="182880">
                <a:tc>
                  <a:txBody>
                    <a:bodyPr/>
                    <a:lstStyle/>
                    <a:p>
                      <a:pPr algn="just">
                        <a:spcAft>
                          <a:spcPts val="0"/>
                        </a:spcAft>
                      </a:pPr>
                      <a:r>
                        <a:rPr lang="zh-CN" sz="2400" kern="0" dirty="0">
                          <a:effectLst/>
                        </a:rPr>
                        <a:t>变异来源</a:t>
                      </a:r>
                      <a:endParaRPr lang="zh-CN" sz="2400" kern="100" dirty="0">
                        <a:effectLst/>
                        <a:latin typeface="Calibri"/>
                        <a:ea typeface="宋体"/>
                        <a:cs typeface="Times New Roman"/>
                      </a:endParaRPr>
                    </a:p>
                  </a:txBody>
                  <a:tcPr marL="68580" marR="68580" marT="0" marB="0" anchor="b"/>
                </a:tc>
                <a:tc>
                  <a:txBody>
                    <a:bodyPr/>
                    <a:lstStyle/>
                    <a:p>
                      <a:pPr algn="just">
                        <a:spcAft>
                          <a:spcPts val="0"/>
                        </a:spcAft>
                      </a:pPr>
                      <a:r>
                        <a:rPr lang="zh-CN" sz="2400" kern="0">
                          <a:effectLst/>
                        </a:rPr>
                        <a:t>自由度</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zh-CN" sz="2400" kern="0" dirty="0">
                          <a:effectLst/>
                        </a:rPr>
                        <a:t>平方和</a:t>
                      </a:r>
                      <a:endParaRPr lang="zh-CN" sz="2400" kern="100" dirty="0">
                        <a:effectLst/>
                        <a:latin typeface="Calibri"/>
                        <a:ea typeface="宋体"/>
                        <a:cs typeface="Times New Roman"/>
                      </a:endParaRPr>
                    </a:p>
                  </a:txBody>
                  <a:tcPr marL="68580" marR="68580" marT="0" marB="0" anchor="b"/>
                </a:tc>
                <a:tc>
                  <a:txBody>
                    <a:bodyPr/>
                    <a:lstStyle/>
                    <a:p>
                      <a:pPr algn="just">
                        <a:spcAft>
                          <a:spcPts val="0"/>
                        </a:spcAft>
                      </a:pPr>
                      <a:r>
                        <a:rPr lang="zh-CN" sz="2400" kern="0">
                          <a:effectLst/>
                        </a:rPr>
                        <a:t>均方</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en-US" sz="2400" kern="0">
                          <a:effectLst/>
                        </a:rPr>
                        <a:t>F</a:t>
                      </a:r>
                      <a:r>
                        <a:rPr lang="zh-CN" sz="2400" kern="0">
                          <a:effectLst/>
                        </a:rPr>
                        <a:t>值</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en-US" sz="2400" kern="0">
                          <a:effectLst/>
                        </a:rPr>
                        <a:t>P</a:t>
                      </a:r>
                      <a:r>
                        <a:rPr lang="zh-CN" sz="2400" kern="0">
                          <a:effectLst/>
                        </a:rPr>
                        <a:t>值</a:t>
                      </a:r>
                      <a:endParaRPr lang="zh-CN" sz="2400" kern="10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0">
                          <a:effectLst/>
                        </a:rPr>
                        <a:t>父本间</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303.51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101.17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14.80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&lt;0.0001</a:t>
                      </a:r>
                      <a:endParaRPr lang="zh-CN" sz="2400" kern="10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0">
                          <a:effectLst/>
                        </a:rPr>
                        <a:t>母本间</a:t>
                      </a:r>
                      <a:r>
                        <a:rPr lang="en-US" sz="2400" kern="0">
                          <a:effectLst/>
                        </a:rPr>
                        <a:t>/</a:t>
                      </a:r>
                      <a:r>
                        <a:rPr lang="zh-CN" sz="2400" kern="0">
                          <a:effectLst/>
                        </a:rPr>
                        <a:t>父本</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621.48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25.89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3.79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0.0005</a:t>
                      </a:r>
                      <a:endParaRPr lang="zh-CN" sz="2400" kern="10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0">
                          <a:effectLst/>
                        </a:rPr>
                        <a:t>剩余</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191.35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6.83 </a:t>
                      </a:r>
                      <a:endParaRPr lang="zh-CN" sz="2400" kern="10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0">
                          <a:effectLst/>
                        </a:rPr>
                        <a:t>总和</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55</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1116.33 </a:t>
                      </a:r>
                      <a:endParaRPr lang="zh-CN" sz="2400" kern="100" dirty="0">
                        <a:effectLst/>
                        <a:latin typeface="Calibri"/>
                        <a:ea typeface="宋体"/>
                        <a:cs typeface="Times New Roman"/>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213360">
                <a:tc>
                  <a:txBody>
                    <a:bodyPr/>
                    <a:lstStyle/>
                    <a:p>
                      <a:endParaRPr lang="zh-CN" sz="2400" kern="100">
                        <a:effectLst/>
                        <a:latin typeface="Calibri"/>
                      </a:endParaRPr>
                    </a:p>
                  </a:txBody>
                  <a:tcPr marL="68580" marR="68580" marT="0" marB="0" anchor="b"/>
                </a:tc>
                <a:tc>
                  <a:txBody>
                    <a:bodyPr/>
                    <a:lstStyle/>
                    <a:p>
                      <a:pPr algn="l">
                        <a:spcAft>
                          <a:spcPts val="0"/>
                        </a:spcAft>
                      </a:pPr>
                      <a:r>
                        <a:rPr lang="zh-CN" sz="2400" kern="0">
                          <a:effectLst/>
                        </a:rPr>
                        <a:t>剩余方差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父本方差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母本方差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V</a:t>
                      </a:r>
                      <a:r>
                        <a:rPr lang="en-US" sz="2400" kern="0" baseline="-25000">
                          <a:effectLst/>
                        </a:rPr>
                        <a:t>A</a:t>
                      </a:r>
                      <a:r>
                        <a:rPr lang="en-US" sz="2400" kern="0">
                          <a:effectLst/>
                        </a:rPr>
                        <a:t>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V</a:t>
                      </a:r>
                      <a:r>
                        <a:rPr lang="en-US" sz="2400" kern="0" baseline="-25000">
                          <a:effectLst/>
                        </a:rPr>
                        <a:t>D</a:t>
                      </a:r>
                      <a:r>
                        <a:rPr lang="en-US" sz="2400" kern="0">
                          <a:effectLst/>
                        </a:rPr>
                        <a:t>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h</a:t>
                      </a:r>
                      <a:r>
                        <a:rPr lang="en-US" sz="2400" kern="0" baseline="3000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H</a:t>
                      </a:r>
                      <a:r>
                        <a:rPr lang="en-US" sz="2400" kern="0" baseline="30000">
                          <a:effectLst/>
                        </a:rPr>
                        <a:t>2</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固定模型</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6.83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6.74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9.53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800" b="1" kern="0" dirty="0">
                          <a:effectLst/>
                        </a:rPr>
                        <a:t>26.95 </a:t>
                      </a:r>
                      <a:endParaRPr lang="zh-CN" sz="2800" b="1" kern="100" dirty="0">
                        <a:effectLst/>
                        <a:latin typeface="Calibri"/>
                        <a:ea typeface="宋体"/>
                        <a:cs typeface="Times New Roman"/>
                      </a:endParaRPr>
                    </a:p>
                  </a:txBody>
                  <a:tcPr marL="68580" marR="68580" marT="0" marB="0" anchor="b"/>
                </a:tc>
                <a:tc>
                  <a:txBody>
                    <a:bodyPr/>
                    <a:lstStyle/>
                    <a:p>
                      <a:pPr algn="l">
                        <a:spcAft>
                          <a:spcPts val="0"/>
                        </a:spcAft>
                      </a:pPr>
                      <a:r>
                        <a:rPr lang="en-US" sz="2800" b="1" kern="0" dirty="0">
                          <a:effectLst/>
                        </a:rPr>
                        <a:t>11.17 </a:t>
                      </a:r>
                      <a:endParaRPr lang="zh-CN" sz="2800" b="1" kern="100" dirty="0">
                        <a:effectLst/>
                        <a:latin typeface="Calibri"/>
                        <a:ea typeface="宋体"/>
                        <a:cs typeface="Times New Roman"/>
                      </a:endParaRPr>
                    </a:p>
                  </a:txBody>
                  <a:tcPr marL="68580" marR="68580" marT="0" marB="0" anchor="b"/>
                </a:tc>
                <a:tc>
                  <a:txBody>
                    <a:bodyPr/>
                    <a:lstStyle/>
                    <a:p>
                      <a:pPr algn="l">
                        <a:spcAft>
                          <a:spcPts val="0"/>
                        </a:spcAft>
                      </a:pPr>
                      <a:r>
                        <a:rPr lang="en-US" sz="2800" b="1" kern="0" dirty="0">
                          <a:effectLst/>
                        </a:rPr>
                        <a:t>0.60 </a:t>
                      </a:r>
                      <a:endParaRPr lang="zh-CN" sz="2800" b="1" kern="100" dirty="0">
                        <a:effectLst/>
                        <a:latin typeface="Calibri"/>
                        <a:ea typeface="宋体"/>
                        <a:cs typeface="Times New Roman"/>
                      </a:endParaRPr>
                    </a:p>
                  </a:txBody>
                  <a:tcPr marL="68580" marR="68580" marT="0" marB="0" anchor="b"/>
                </a:tc>
                <a:tc>
                  <a:txBody>
                    <a:bodyPr/>
                    <a:lstStyle/>
                    <a:p>
                      <a:pPr algn="l">
                        <a:spcAft>
                          <a:spcPts val="0"/>
                        </a:spcAft>
                      </a:pPr>
                      <a:r>
                        <a:rPr lang="en-US" sz="2800" b="1" kern="0" dirty="0">
                          <a:effectLst/>
                        </a:rPr>
                        <a:t>0.85 </a:t>
                      </a:r>
                      <a:endParaRPr lang="zh-CN" sz="2800" b="1" kern="100" dirty="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随机模型</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6.83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5.38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9.53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800" b="1" kern="0">
                          <a:effectLst/>
                        </a:rPr>
                        <a:t>21.51 </a:t>
                      </a:r>
                      <a:endParaRPr lang="zh-CN" sz="2800" b="1" kern="100">
                        <a:effectLst/>
                        <a:latin typeface="Calibri"/>
                        <a:ea typeface="宋体"/>
                        <a:cs typeface="Times New Roman"/>
                      </a:endParaRPr>
                    </a:p>
                  </a:txBody>
                  <a:tcPr marL="68580" marR="68580" marT="0" marB="0" anchor="b"/>
                </a:tc>
                <a:tc>
                  <a:txBody>
                    <a:bodyPr/>
                    <a:lstStyle/>
                    <a:p>
                      <a:pPr algn="l">
                        <a:spcAft>
                          <a:spcPts val="0"/>
                        </a:spcAft>
                      </a:pPr>
                      <a:r>
                        <a:rPr lang="en-US" sz="2800" b="1" kern="0">
                          <a:effectLst/>
                        </a:rPr>
                        <a:t>16.62 </a:t>
                      </a:r>
                      <a:endParaRPr lang="zh-CN" sz="2800" b="1" kern="100">
                        <a:effectLst/>
                        <a:latin typeface="Calibri"/>
                        <a:ea typeface="宋体"/>
                        <a:cs typeface="Times New Roman"/>
                      </a:endParaRPr>
                    </a:p>
                  </a:txBody>
                  <a:tcPr marL="68580" marR="68580" marT="0" marB="0" anchor="b"/>
                </a:tc>
                <a:tc>
                  <a:txBody>
                    <a:bodyPr/>
                    <a:lstStyle/>
                    <a:p>
                      <a:pPr algn="l">
                        <a:spcAft>
                          <a:spcPts val="0"/>
                        </a:spcAft>
                      </a:pPr>
                      <a:r>
                        <a:rPr lang="en-US" sz="2800" b="1" kern="0">
                          <a:effectLst/>
                        </a:rPr>
                        <a:t>0.48 </a:t>
                      </a:r>
                      <a:endParaRPr lang="zh-CN" sz="2800" b="1" kern="100">
                        <a:effectLst/>
                        <a:latin typeface="Calibri"/>
                        <a:ea typeface="宋体"/>
                        <a:cs typeface="Times New Roman"/>
                      </a:endParaRPr>
                    </a:p>
                  </a:txBody>
                  <a:tcPr marL="68580" marR="68580" marT="0" marB="0" anchor="b"/>
                </a:tc>
                <a:tc>
                  <a:txBody>
                    <a:bodyPr/>
                    <a:lstStyle/>
                    <a:p>
                      <a:pPr algn="l">
                        <a:spcAft>
                          <a:spcPts val="0"/>
                        </a:spcAft>
                      </a:pPr>
                      <a:r>
                        <a:rPr lang="en-US" sz="2800" b="1" kern="0" dirty="0">
                          <a:effectLst/>
                        </a:rPr>
                        <a:t>0.85 </a:t>
                      </a:r>
                      <a:endParaRPr lang="zh-CN" sz="2800" b="1"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9860668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634082"/>
          </a:xfrm>
        </p:spPr>
        <p:txBody>
          <a:bodyPr>
            <a:noAutofit/>
          </a:bodyPr>
          <a:lstStyle/>
          <a:p>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双因素交叉交配设计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395536" y="980728"/>
            <a:ext cx="8352928" cy="4968552"/>
          </a:xfrm>
        </p:spPr>
        <p:txBody>
          <a:bodyPr>
            <a:noAutofit/>
          </a:bodyPr>
          <a:lstStyle/>
          <a:p>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属于双因素因子设计，它包含一组父本和一组母本，每一个父本与每一个母本都进行交配。如有</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个父本，</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个母本，则共产生</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mn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个杂交组合</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每个</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父本与每个母本交配的后代，当然就是一个全同胞家系。同时，对父本来说，这些全同胞家系又可以看作</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个半同胞家系；对母本来说，这些全同胞家系又可以看作</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个半同胞家系</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设计同时产生了</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mn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个全同胞家系、</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个父本半同胞家系和</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个母本半同胞家系</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65229832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交配设计</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方差分析的线性模型</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755576" y="1052736"/>
            <a:ext cx="7632848" cy="4824536"/>
          </a:xfrm>
        </p:spPr>
        <p:txBody>
          <a:bodyPr>
            <a:norm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设计中的父本，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j</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表示母本，</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表示后代，</a:t>
            </a:r>
            <a:r>
              <a:rPr lang="en-US" altLang="zh-CN"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ijk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表示后代个体的表型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μ</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为总平均，</a:t>
            </a:r>
            <a:r>
              <a:rPr lang="en-US" altLang="zh-CN" dirty="0">
                <a:latin typeface="Times New Roman" panose="02020603050405020304" pitchFamily="18" charset="0"/>
                <a:ea typeface="黑体" panose="02010609060101010101" pitchFamily="49" charset="-122"/>
                <a:cs typeface="Times New Roman" panose="02020603050405020304" pitchFamily="18" charset="0"/>
              </a:rPr>
              <a:t>α</a:t>
            </a:r>
            <a:r>
              <a:rPr lang="en-US" altLang="zh-CN"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为父本效应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β</a:t>
            </a:r>
            <a:r>
              <a:rPr lang="en-US" altLang="zh-CN" i="1" baseline="-25000" dirty="0" smtClean="0">
                <a:latin typeface="Times New Roman" panose="02020603050405020304" pitchFamily="18" charset="0"/>
                <a:ea typeface="黑体" panose="02010609060101010101" pitchFamily="49" charset="-122"/>
                <a:cs typeface="Times New Roman" panose="02020603050405020304" pitchFamily="18" charset="0"/>
              </a:rPr>
              <a:t>j</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母本</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l-GR" altLang="zh-CN" dirty="0" smtClean="0">
                <a:latin typeface="Times New Roman" panose="02020603050405020304" pitchFamily="18" charset="0"/>
                <a:ea typeface="黑体" panose="02010609060101010101" pitchFamily="49" charset="-122"/>
                <a:cs typeface="Times New Roman" panose="02020603050405020304" pitchFamily="18" charset="0"/>
              </a:rPr>
              <a:t>τ</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ij</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为亲本</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间的</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互</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作效应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i="1" baseline="-25000" dirty="0" err="1" smtClean="0">
                <a:latin typeface="Times New Roman" panose="02020603050405020304" pitchFamily="18" charset="0"/>
                <a:ea typeface="黑体" panose="02010609060101010101" pitchFamily="49" charset="-122"/>
                <a:cs typeface="Times New Roman" panose="02020603050405020304" pitchFamily="18" charset="0"/>
              </a:rPr>
              <a:t>ijk</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为剩余效应</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7" name="对象 6"/>
          <p:cNvGraphicFramePr>
            <a:graphicFrameLocks noChangeAspect="1"/>
          </p:cNvGraphicFramePr>
          <p:nvPr>
            <p:extLst>
              <p:ext uri="{D42A27DB-BD31-4B8C-83A1-F6EECF244321}">
                <p14:modId xmlns:p14="http://schemas.microsoft.com/office/powerpoint/2010/main" val="622368977"/>
              </p:ext>
            </p:extLst>
          </p:nvPr>
        </p:nvGraphicFramePr>
        <p:xfrm>
          <a:off x="1115616" y="3284984"/>
          <a:ext cx="5293341" cy="764704"/>
        </p:xfrm>
        <a:graphic>
          <a:graphicData uri="http://schemas.openxmlformats.org/presentationml/2006/ole">
            <mc:AlternateContent xmlns:mc="http://schemas.openxmlformats.org/markup-compatibility/2006">
              <mc:Choice xmlns:v="urn:schemas-microsoft-com:vml" Requires="v">
                <p:oleObj spid="_x0000_s99343" name="公式" r:id="rId3" imgW="1688367" imgH="241195" progId="Equation.3">
                  <p:embed/>
                </p:oleObj>
              </mc:Choice>
              <mc:Fallback>
                <p:oleObj name="公式" r:id="rId3" imgW="1688367" imgH="241195"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6" y="3284984"/>
                        <a:ext cx="5293341" cy="764704"/>
                      </a:xfrm>
                      <a:prstGeom prst="rect">
                        <a:avLst/>
                      </a:prstGeom>
                      <a:noFill/>
                    </p:spPr>
                  </p:pic>
                </p:oleObj>
              </mc:Fallback>
            </mc:AlternateContent>
          </a:graphicData>
        </a:graphic>
      </p:graphicFrame>
    </p:spTree>
    <p:extLst>
      <p:ext uri="{BB962C8B-B14F-4D97-AF65-F5344CB8AC3E}">
        <p14:creationId xmlns:p14="http://schemas.microsoft.com/office/powerpoint/2010/main" val="39210220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交配设计的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表格 5"/>
          <p:cNvGraphicFramePr>
            <a:graphicFrameLocks noGrp="1"/>
          </p:cNvGraphicFramePr>
          <p:nvPr>
            <p:extLst>
              <p:ext uri="{D42A27DB-BD31-4B8C-83A1-F6EECF244321}">
                <p14:modId xmlns:p14="http://schemas.microsoft.com/office/powerpoint/2010/main" val="2186146834"/>
              </p:ext>
            </p:extLst>
          </p:nvPr>
        </p:nvGraphicFramePr>
        <p:xfrm>
          <a:off x="278141" y="1196752"/>
          <a:ext cx="8686347" cy="4466752"/>
        </p:xfrm>
        <a:graphic>
          <a:graphicData uri="http://schemas.openxmlformats.org/drawingml/2006/table">
            <a:tbl>
              <a:tblPr firstRow="1" firstCol="1" lastRow="1" lastCol="1" bandRow="1" bandCol="1">
                <a:tableStyleId>{5C22544A-7EE6-4342-B048-85BDC9FD1C3A}</a:tableStyleId>
              </a:tblPr>
              <a:tblGrid>
                <a:gridCol w="1423239"/>
                <a:gridCol w="1782014"/>
                <a:gridCol w="1078751"/>
                <a:gridCol w="1759904"/>
                <a:gridCol w="2642439"/>
              </a:tblGrid>
              <a:tr h="720080">
                <a:tc>
                  <a:txBody>
                    <a:bodyPr/>
                    <a:lstStyle/>
                    <a:p>
                      <a:pPr algn="l">
                        <a:lnSpc>
                          <a:spcPct val="150000"/>
                        </a:lnSpc>
                        <a:spcAft>
                          <a:spcPts val="0"/>
                        </a:spcAft>
                      </a:pPr>
                      <a:r>
                        <a:rPr lang="zh-CN" sz="2400" b="0" kern="100" dirty="0">
                          <a:effectLst/>
                          <a:latin typeface="+mn-lt"/>
                          <a:ea typeface="黑体" panose="02010609060101010101" pitchFamily="49" charset="-122"/>
                          <a:cs typeface="Arial Unicode MS" panose="020B0604020202020204" pitchFamily="34" charset="-122"/>
                        </a:rPr>
                        <a:t>变异来源</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自由度</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均方</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固定模型期望均方</a:t>
                      </a:r>
                    </a:p>
                  </a:txBody>
                  <a:tcPr marL="67888" marR="67888" marT="0" marB="0"/>
                </a:tc>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随机模型期望均方</a:t>
                      </a:r>
                    </a:p>
                  </a:txBody>
                  <a:tcPr marL="67888" marR="67888" marT="0" marB="0"/>
                </a:tc>
              </a:tr>
              <a:tr h="809152">
                <a:tc>
                  <a:txBody>
                    <a:bodyPr/>
                    <a:lstStyle/>
                    <a:p>
                      <a:pPr algn="l">
                        <a:lnSpc>
                          <a:spcPct val="150000"/>
                        </a:lnSpc>
                        <a:spcAft>
                          <a:spcPts val="0"/>
                        </a:spcAft>
                      </a:pPr>
                      <a:r>
                        <a:rPr lang="zh-CN" sz="2400" b="0" kern="100" dirty="0">
                          <a:effectLst/>
                          <a:latin typeface="+mn-lt"/>
                          <a:ea typeface="黑体" panose="02010609060101010101" pitchFamily="49" charset="-122"/>
                          <a:cs typeface="Arial Unicode MS" panose="020B0604020202020204" pitchFamily="34" charset="-122"/>
                        </a:rPr>
                        <a:t>父本</a:t>
                      </a:r>
                      <a:r>
                        <a:rPr lang="zh-CN" sz="2400" b="0" kern="100" dirty="0" smtClean="0">
                          <a:effectLst/>
                          <a:latin typeface="+mn-lt"/>
                          <a:ea typeface="黑体" panose="02010609060101010101" pitchFamily="49" charset="-122"/>
                          <a:cs typeface="Arial Unicode MS" panose="020B0604020202020204" pitchFamily="34" charset="-122"/>
                        </a:rPr>
                        <a:t>间</a:t>
                      </a:r>
                      <a:endParaRPr lang="zh-CN" sz="24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algn="l">
                        <a:lnSpc>
                          <a:spcPct val="150000"/>
                        </a:lnSpc>
                        <a:spcAft>
                          <a:spcPts val="0"/>
                        </a:spcAft>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m-1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+nrV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a:t>
                      </a: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nrV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a:t>
                      </a:r>
                      <a:r>
                        <a:rPr lang="en-US"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sz="2400" b="0" kern="100" dirty="0" smtClean="0">
                          <a:effectLst/>
                          <a:latin typeface="+mn-lt"/>
                          <a:ea typeface="黑体" panose="02010609060101010101" pitchFamily="49" charset="-122"/>
                          <a:cs typeface="Arial Unicode MS" panose="020B0604020202020204" pitchFamily="34" charset="-122"/>
                        </a:rPr>
                        <a:t>母本间</a:t>
                      </a:r>
                      <a:endParaRPr lang="zh-CN" sz="24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n-1</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algn="l">
                        <a:lnSpc>
                          <a:spcPct val="150000"/>
                        </a:lnSpc>
                        <a:spcAft>
                          <a:spcPts val="0"/>
                        </a:spcAft>
                      </a:pP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+mrV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F</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altLang="en-US" sz="2400" b="0" kern="100" dirty="0" smtClean="0">
                          <a:effectLst/>
                          <a:latin typeface="+mn-lt"/>
                          <a:ea typeface="黑体" panose="02010609060101010101" pitchFamily="49" charset="-122"/>
                          <a:cs typeface="Arial Unicode MS" panose="020B0604020202020204" pitchFamily="34" charset="-122"/>
                        </a:rPr>
                        <a:t>交互作用</a:t>
                      </a:r>
                      <a:endParaRPr lang="zh-CN" sz="24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(m-1)(n-1) </a:t>
                      </a: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MF</a:t>
                      </a: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algn="l">
                        <a:lnSpc>
                          <a:spcPct val="150000"/>
                        </a:lnSpc>
                        <a:spcAft>
                          <a:spcPts val="0"/>
                        </a:spcAft>
                      </a:pP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28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MF</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endParaRPr lang="en-US" alt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338144">
                <a:tc>
                  <a:txBody>
                    <a:bodyPr/>
                    <a:lstStyle/>
                    <a:p>
                      <a:pPr algn="l">
                        <a:lnSpc>
                          <a:spcPct val="150000"/>
                        </a:lnSpc>
                        <a:spcAft>
                          <a:spcPts val="0"/>
                        </a:spcAft>
                      </a:pPr>
                      <a:r>
                        <a:rPr lang="zh-CN" sz="2400" b="0" kern="100" dirty="0">
                          <a:effectLst/>
                          <a:latin typeface="+mn-lt"/>
                          <a:ea typeface="黑体" panose="02010609060101010101" pitchFamily="49" charset="-122"/>
                          <a:cs typeface="Arial Unicode MS" panose="020B0604020202020204" pitchFamily="34" charset="-122"/>
                        </a:rPr>
                        <a:t>剩余</a:t>
                      </a:r>
                      <a:r>
                        <a:rPr lang="zh-CN" sz="2400" b="0" kern="100" dirty="0" smtClean="0">
                          <a:effectLst/>
                          <a:latin typeface="+mn-lt"/>
                          <a:ea typeface="黑体" panose="02010609060101010101" pitchFamily="49" charset="-122"/>
                          <a:cs typeface="Arial Unicode MS" panose="020B0604020202020204" pitchFamily="34" charset="-122"/>
                        </a:rPr>
                        <a:t>效应</a:t>
                      </a:r>
                      <a:endParaRPr lang="zh-CN" sz="24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algn="l">
                        <a:lnSpc>
                          <a:spcPct val="150000"/>
                        </a:lnSpc>
                        <a:spcAft>
                          <a:spcPts val="0"/>
                        </a:spcAft>
                      </a:pPr>
                      <a:r>
                        <a:rPr lang="en-US" sz="2800" b="0" kern="100" dirty="0" err="1" smtClean="0">
                          <a:solidFill>
                            <a:schemeClr val="tx1"/>
                          </a:solidFill>
                          <a:effectLst/>
                          <a:latin typeface="+mn-lt"/>
                          <a:ea typeface="黑体" panose="02010609060101010101" pitchFamily="49" charset="-122"/>
                          <a:cs typeface="Arial Unicode MS" panose="020B0604020202020204" pitchFamily="34" charset="-122"/>
                        </a:rPr>
                        <a:t>mn</a:t>
                      </a: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(r-1)</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rPr>
                        <a:t>V</a:t>
                      </a:r>
                      <a:r>
                        <a:rPr lang="en-US" altLang="zh-CN" sz="28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28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sz="2400" b="0" kern="100">
                          <a:effectLst/>
                          <a:latin typeface="+mn-lt"/>
                          <a:ea typeface="黑体" panose="02010609060101010101" pitchFamily="49" charset="-122"/>
                          <a:cs typeface="Arial Unicode MS" panose="020B0604020202020204" pitchFamily="34" charset="-122"/>
                        </a:rPr>
                        <a:t>总和</a:t>
                      </a:r>
                    </a:p>
                  </a:txBody>
                  <a:tcPr marL="67888" marR="67888" marT="0" marB="0"/>
                </a:tc>
                <a:tc>
                  <a:txBody>
                    <a:bodyPr/>
                    <a:lstStyle/>
                    <a:p>
                      <a:pPr algn="l">
                        <a:lnSpc>
                          <a:spcPct val="150000"/>
                        </a:lnSpc>
                        <a:spcAft>
                          <a:spcPts val="0"/>
                        </a:spcAft>
                      </a:pPr>
                      <a:r>
                        <a:rPr lang="en-US" sz="2800" b="0" kern="100" dirty="0" smtClean="0">
                          <a:solidFill>
                            <a:schemeClr val="tx1"/>
                          </a:solidFill>
                          <a:effectLst/>
                          <a:latin typeface="+mn-lt"/>
                          <a:ea typeface="黑体" panose="02010609060101010101" pitchFamily="49" charset="-122"/>
                          <a:cs typeface="Arial Unicode MS" panose="020B0604020202020204" pitchFamily="34" charset="-122"/>
                        </a:rPr>
                        <a:t>mnr-1</a:t>
                      </a:r>
                      <a:endParaRPr lang="en-US"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altLang="zh-CN" sz="28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endParaRPr 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2800" b="0" kern="100" dirty="0">
                          <a:solidFill>
                            <a:schemeClr val="tx1"/>
                          </a:solidFill>
                          <a:effectLst/>
                          <a:latin typeface="+mn-lt"/>
                          <a:ea typeface="黑体" panose="02010609060101010101" pitchFamily="49" charset="-122"/>
                          <a:cs typeface="Arial Unicode MS" panose="020B0604020202020204" pitchFamily="34" charset="-122"/>
                        </a:rPr>
                        <a:t> </a:t>
                      </a:r>
                      <a:endParaRPr lang="zh-CN" sz="28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18808876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395536" y="980728"/>
            <a:ext cx="8363272" cy="2592288"/>
          </a:xfrm>
        </p:spPr>
        <p:txBody>
          <a:bodyPr>
            <a:norm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不考虑性别差异，亲本的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均等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于第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章的半同胞家系间</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协方差。</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父本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M</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母本</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和</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互作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baseline="-25000" dirty="0" smtClean="0">
                <a:latin typeface="Times New Roman" panose="02020603050405020304" pitchFamily="18" charset="0"/>
                <a:ea typeface="黑体" panose="02010609060101010101" pitchFamily="49" charset="-122"/>
                <a:cs typeface="Times New Roman" panose="02020603050405020304" pitchFamily="18" charset="0"/>
              </a:rPr>
              <a:t>MF</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之</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和，就是全同胞家系的方差</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的近交系数用</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表示，在不存在上位性方差的假定下</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，加性</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和显性方差</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2800"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en-US" sz="2800" dirty="0" smtClean="0">
                <a:latin typeface="Times New Roman" panose="02020603050405020304" pitchFamily="18" charset="0"/>
                <a:ea typeface="黑体" panose="02010609060101010101" pitchFamily="49" charset="-122"/>
                <a:cs typeface="Times New Roman" panose="02020603050405020304" pitchFamily="18" charset="0"/>
              </a:rPr>
              <a:t>如下：</a:t>
            </a:r>
            <a:endParaRPr lang="zh-CN" altLang="en-US" sz="2800"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10"/>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对象 3"/>
          <p:cNvGraphicFramePr>
            <a:graphicFrameLocks noChangeAspect="1"/>
          </p:cNvGraphicFramePr>
          <p:nvPr>
            <p:extLst>
              <p:ext uri="{D42A27DB-BD31-4B8C-83A1-F6EECF244321}">
                <p14:modId xmlns:p14="http://schemas.microsoft.com/office/powerpoint/2010/main" val="2484882230"/>
              </p:ext>
            </p:extLst>
          </p:nvPr>
        </p:nvGraphicFramePr>
        <p:xfrm>
          <a:off x="842578" y="3429000"/>
          <a:ext cx="3047256" cy="864096"/>
        </p:xfrm>
        <a:graphic>
          <a:graphicData uri="http://schemas.openxmlformats.org/presentationml/2006/ole">
            <mc:AlternateContent xmlns:mc="http://schemas.openxmlformats.org/markup-compatibility/2006">
              <mc:Choice xmlns:v="urn:schemas-microsoft-com:vml" Requires="v">
                <p:oleObj spid="_x0000_s96330" name="公式" r:id="rId3" imgW="1384300" imgH="393700" progId="Equation.3">
                  <p:embed/>
                </p:oleObj>
              </mc:Choice>
              <mc:Fallback>
                <p:oleObj name="公式" r:id="rId3" imgW="1384300" imgH="3937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2578" y="3429000"/>
                        <a:ext cx="3047256" cy="864096"/>
                      </a:xfrm>
                      <a:prstGeom prst="rect">
                        <a:avLst/>
                      </a:prstGeom>
                      <a:noFill/>
                    </p:spPr>
                  </p:pic>
                </p:oleObj>
              </mc:Fallback>
            </mc:AlternateContent>
          </a:graphicData>
        </a:graphic>
      </p:graphicFrame>
      <p:sp>
        <p:nvSpPr>
          <p:cNvPr id="5" name="Rectangle 1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对象 5"/>
          <p:cNvGraphicFramePr>
            <a:graphicFrameLocks noChangeAspect="1"/>
          </p:cNvGraphicFramePr>
          <p:nvPr>
            <p:extLst>
              <p:ext uri="{D42A27DB-BD31-4B8C-83A1-F6EECF244321}">
                <p14:modId xmlns:p14="http://schemas.microsoft.com/office/powerpoint/2010/main" val="2270655315"/>
              </p:ext>
            </p:extLst>
          </p:nvPr>
        </p:nvGraphicFramePr>
        <p:xfrm>
          <a:off x="4350496" y="3384376"/>
          <a:ext cx="3134154" cy="908720"/>
        </p:xfrm>
        <a:graphic>
          <a:graphicData uri="http://schemas.openxmlformats.org/presentationml/2006/ole">
            <mc:AlternateContent xmlns:mc="http://schemas.openxmlformats.org/markup-compatibility/2006">
              <mc:Choice xmlns:v="urn:schemas-microsoft-com:vml" Requires="v">
                <p:oleObj spid="_x0000_s96331" name="公式" r:id="rId5" imgW="1345616" imgH="393529" progId="Equation.3">
                  <p:embed/>
                </p:oleObj>
              </mc:Choice>
              <mc:Fallback>
                <p:oleObj name="公式" r:id="rId5" imgW="1345616" imgH="393529" progId="Equation.3">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50496" y="3384376"/>
                        <a:ext cx="3134154" cy="908720"/>
                      </a:xfrm>
                      <a:prstGeom prst="rect">
                        <a:avLst/>
                      </a:prstGeom>
                      <a:noFill/>
                    </p:spPr>
                  </p:pic>
                </p:oleObj>
              </mc:Fallback>
            </mc:AlternateContent>
          </a:graphicData>
        </a:graphic>
      </p:graphicFrame>
      <p:sp>
        <p:nvSpPr>
          <p:cNvPr id="7" name="Rectangle 1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733480655"/>
              </p:ext>
            </p:extLst>
          </p:nvPr>
        </p:nvGraphicFramePr>
        <p:xfrm>
          <a:off x="827584" y="4365104"/>
          <a:ext cx="6883314" cy="936104"/>
        </p:xfrm>
        <a:graphic>
          <a:graphicData uri="http://schemas.openxmlformats.org/presentationml/2006/ole">
            <mc:AlternateContent xmlns:mc="http://schemas.openxmlformats.org/markup-compatibility/2006">
              <mc:Choice xmlns:v="urn:schemas-microsoft-com:vml" Requires="v">
                <p:oleObj spid="_x0000_s96332" name="公式" r:id="rId7" imgW="3111500" imgH="419100" progId="Equation.3">
                  <p:embed/>
                </p:oleObj>
              </mc:Choice>
              <mc:Fallback>
                <p:oleObj name="公式" r:id="rId7" imgW="3111500" imgH="419100" progId="Equation.3">
                  <p:embed/>
                  <p:pic>
                    <p:nvPicPr>
                      <p:cNvPr id="0" name="Object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27584" y="4365104"/>
                        <a:ext cx="6883314" cy="936104"/>
                      </a:xfrm>
                      <a:prstGeom prst="rect">
                        <a:avLst/>
                      </a:prstGeom>
                      <a:noFill/>
                    </p:spPr>
                  </p:pic>
                </p:oleObj>
              </mc:Fallback>
            </mc:AlternateContent>
          </a:graphicData>
        </a:graphic>
      </p:graphicFrame>
      <p:sp>
        <p:nvSpPr>
          <p:cNvPr id="9" name="Rectangle 1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1850050959"/>
              </p:ext>
            </p:extLst>
          </p:nvPr>
        </p:nvGraphicFramePr>
        <p:xfrm>
          <a:off x="827583" y="5373216"/>
          <a:ext cx="2775685" cy="864096"/>
        </p:xfrm>
        <a:graphic>
          <a:graphicData uri="http://schemas.openxmlformats.org/presentationml/2006/ole">
            <mc:AlternateContent xmlns:mc="http://schemas.openxmlformats.org/markup-compatibility/2006">
              <mc:Choice xmlns:v="urn:schemas-microsoft-com:vml" Requires="v">
                <p:oleObj spid="_x0000_s96333" name="公式" r:id="rId9" imgW="1256755" imgH="393529" progId="Equation.3">
                  <p:embed/>
                </p:oleObj>
              </mc:Choice>
              <mc:Fallback>
                <p:oleObj name="公式" r:id="rId9" imgW="1256755" imgH="393529" progId="Equation.3">
                  <p:embed/>
                  <p:pic>
                    <p:nvPicPr>
                      <p:cNvPr id="0" name="Object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27583" y="5373216"/>
                        <a:ext cx="2775685" cy="864096"/>
                      </a:xfrm>
                      <a:prstGeom prst="rect">
                        <a:avLst/>
                      </a:prstGeom>
                      <a:noFill/>
                    </p:spPr>
                  </p:pic>
                </p:oleObj>
              </mc:Fallback>
            </mc:AlternateContent>
          </a:graphicData>
        </a:graphic>
      </p:graphicFrame>
      <p:sp>
        <p:nvSpPr>
          <p:cNvPr id="11" name="Rectangle 1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3857797261"/>
              </p:ext>
            </p:extLst>
          </p:nvPr>
        </p:nvGraphicFramePr>
        <p:xfrm>
          <a:off x="4345003" y="5373216"/>
          <a:ext cx="2387237" cy="936104"/>
        </p:xfrm>
        <a:graphic>
          <a:graphicData uri="http://schemas.openxmlformats.org/presentationml/2006/ole">
            <mc:AlternateContent xmlns:mc="http://schemas.openxmlformats.org/markup-compatibility/2006">
              <mc:Choice xmlns:v="urn:schemas-microsoft-com:vml" Requires="v">
                <p:oleObj spid="_x0000_s96334" name="公式" r:id="rId11" imgW="1079500" imgH="419100" progId="Equation.3">
                  <p:embed/>
                </p:oleObj>
              </mc:Choice>
              <mc:Fallback>
                <p:oleObj name="公式" r:id="rId11" imgW="1079500" imgH="419100" progId="Equation.3">
                  <p:embed/>
                  <p:pic>
                    <p:nvPicPr>
                      <p:cNvPr id="0" name="Object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45003" y="5373216"/>
                        <a:ext cx="2387237" cy="936104"/>
                      </a:xfrm>
                      <a:prstGeom prst="rect">
                        <a:avLst/>
                      </a:prstGeom>
                      <a:noFill/>
                    </p:spPr>
                  </p:pic>
                </p:oleObj>
              </mc:Fallback>
            </mc:AlternateContent>
          </a:graphicData>
        </a:graphic>
      </p:graphicFrame>
    </p:spTree>
    <p:extLst>
      <p:ext uri="{BB962C8B-B14F-4D97-AF65-F5344CB8AC3E}">
        <p14:creationId xmlns:p14="http://schemas.microsoft.com/office/powerpoint/2010/main" val="19073153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344816" cy="1080120"/>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一个包含</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4</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个父本</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与</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7</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母本</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的</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中，</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个后代的表型数据</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3653427688"/>
              </p:ext>
            </p:extLst>
          </p:nvPr>
        </p:nvGraphicFramePr>
        <p:xfrm>
          <a:off x="129627" y="1412776"/>
          <a:ext cx="8834861" cy="2499360"/>
        </p:xfrm>
        <a:graphic>
          <a:graphicData uri="http://schemas.openxmlformats.org/drawingml/2006/table">
            <a:tbl>
              <a:tblPr firstRow="1" firstCol="1" bandRow="1">
                <a:tableStyleId>{5C22544A-7EE6-4342-B048-85BDC9FD1C3A}</a:tableStyleId>
              </a:tblPr>
              <a:tblGrid>
                <a:gridCol w="818198"/>
                <a:gridCol w="916354"/>
                <a:gridCol w="1140001"/>
                <a:gridCol w="994123"/>
                <a:gridCol w="994123"/>
                <a:gridCol w="989693"/>
                <a:gridCol w="994123"/>
                <a:gridCol w="994123"/>
                <a:gridCol w="994123"/>
              </a:tblGrid>
              <a:tr h="175629">
                <a:tc rowSpan="3">
                  <a:txBody>
                    <a:bodyPr/>
                    <a:lstStyle/>
                    <a:p>
                      <a:pPr algn="just">
                        <a:spcAft>
                          <a:spcPts val="0"/>
                        </a:spcAft>
                      </a:pPr>
                      <a:r>
                        <a:rPr lang="zh-CN" sz="2400" kern="0" dirty="0">
                          <a:effectLst/>
                        </a:rPr>
                        <a:t>父本</a:t>
                      </a:r>
                      <a:endParaRPr lang="zh-CN" sz="2400" kern="100" dirty="0">
                        <a:effectLst/>
                        <a:latin typeface="Calibri"/>
                        <a:ea typeface="宋体"/>
                        <a:cs typeface="Times New Roman"/>
                      </a:endParaRPr>
                    </a:p>
                  </a:txBody>
                  <a:tcPr marL="68580" marR="68580" marT="0" marB="0"/>
                </a:tc>
                <a:tc gridSpan="8">
                  <a:txBody>
                    <a:bodyPr/>
                    <a:lstStyle/>
                    <a:p>
                      <a:pPr algn="just">
                        <a:spcAft>
                          <a:spcPts val="0"/>
                        </a:spcAft>
                      </a:pPr>
                      <a:r>
                        <a:rPr lang="zh-CN" sz="2000" kern="0" dirty="0" smtClean="0">
                          <a:effectLst/>
                        </a:rPr>
                        <a:t>母本（与每个父本交配的</a:t>
                      </a:r>
                      <a:r>
                        <a:rPr lang="zh-CN" altLang="en-US" sz="2000" kern="0" dirty="0" smtClean="0">
                          <a:effectLst/>
                        </a:rPr>
                        <a:t>是同样的</a:t>
                      </a:r>
                      <a:r>
                        <a:rPr lang="en-US" sz="2000" kern="0" dirty="0" smtClean="0">
                          <a:effectLst/>
                        </a:rPr>
                        <a:t>7</a:t>
                      </a:r>
                      <a:r>
                        <a:rPr lang="zh-CN" sz="2000" kern="0" dirty="0" smtClean="0">
                          <a:effectLst/>
                        </a:rPr>
                        <a:t>个母本）</a:t>
                      </a:r>
                      <a:r>
                        <a:rPr lang="zh-CN" altLang="en-US" sz="2000" kern="0" dirty="0" smtClean="0">
                          <a:effectLst/>
                        </a:rPr>
                        <a:t>，</a:t>
                      </a:r>
                      <a:r>
                        <a:rPr lang="en-US" sz="2000" kern="0" dirty="0" smtClean="0">
                          <a:effectLst/>
                        </a:rPr>
                        <a:t>2</a:t>
                      </a:r>
                      <a:r>
                        <a:rPr lang="zh-CN" sz="2000" kern="0" dirty="0" smtClean="0">
                          <a:effectLst/>
                        </a:rPr>
                        <a:t>个后代用</a:t>
                      </a:r>
                      <a:r>
                        <a:rPr lang="en-US" sz="2000" kern="0" dirty="0" smtClean="0">
                          <a:effectLst/>
                        </a:rPr>
                        <a:t>I</a:t>
                      </a:r>
                      <a:r>
                        <a:rPr lang="zh-CN" sz="2000" kern="0" dirty="0" smtClean="0">
                          <a:effectLst/>
                        </a:rPr>
                        <a:t>和</a:t>
                      </a:r>
                      <a:r>
                        <a:rPr lang="en-US" sz="2000" kern="0" dirty="0" smtClean="0">
                          <a:effectLst/>
                        </a:rPr>
                        <a:t>II</a:t>
                      </a:r>
                      <a:r>
                        <a:rPr lang="zh-CN" sz="2000" kern="0" dirty="0" smtClean="0">
                          <a:effectLst/>
                        </a:rPr>
                        <a:t>表示</a:t>
                      </a:r>
                      <a:endParaRPr lang="zh-CN" sz="20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0755">
                <a:tc vMerge="1">
                  <a:txBody>
                    <a:bodyPr/>
                    <a:lstStyle/>
                    <a:p>
                      <a:endParaRPr lang="zh-CN" altLang="en-US"/>
                    </a:p>
                  </a:txBody>
                  <a:tcPr/>
                </a:tc>
                <a:tc gridSpan="2">
                  <a:txBody>
                    <a:bodyPr/>
                    <a:lstStyle/>
                    <a:p>
                      <a:pPr algn="just">
                        <a:spcAft>
                          <a:spcPts val="0"/>
                        </a:spcAft>
                      </a:pPr>
                      <a:r>
                        <a:rPr lang="en-US" sz="2400" kern="0">
                          <a:effectLst/>
                        </a:rPr>
                        <a:t>1</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a:effectLst/>
                        </a:rPr>
                        <a:t>2</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dirty="0">
                          <a:effectLst/>
                        </a:rPr>
                        <a:t>3</a:t>
                      </a:r>
                      <a:endParaRPr lang="zh-CN" sz="2400" kern="100" dirty="0">
                        <a:effectLst/>
                        <a:latin typeface="Calibri"/>
                        <a:ea typeface="宋体"/>
                        <a:cs typeface="Times New Roman"/>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a:effectLst/>
                        </a:rPr>
                        <a:t>4</a:t>
                      </a:r>
                      <a:endParaRPr lang="zh-CN" sz="2400" kern="100">
                        <a:effectLst/>
                        <a:latin typeface="Calibri"/>
                        <a:ea typeface="宋体"/>
                        <a:cs typeface="Times New Roman"/>
                      </a:endParaRPr>
                    </a:p>
                  </a:txBody>
                  <a:tcPr marL="68580" marR="68580" marT="0" marB="0"/>
                </a:tc>
                <a:tc hMerge="1">
                  <a:txBody>
                    <a:bodyPr/>
                    <a:lstStyle/>
                    <a:p>
                      <a:endParaRPr lang="zh-CN" altLang="en-US"/>
                    </a:p>
                  </a:txBody>
                  <a:tcPr/>
                </a:tc>
              </a:tr>
              <a:tr h="49520">
                <a:tc vMerge="1">
                  <a:txBody>
                    <a:bodyPr/>
                    <a:lstStyle/>
                    <a:p>
                      <a:endParaRPr lang="zh-CN" altLang="en-US"/>
                    </a:p>
                  </a:txBody>
                  <a:tcPr/>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II</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II</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21.6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24.4</a:t>
                      </a: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33.0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35.6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28.0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31.4</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18.4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32.7</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28.4</a:t>
                      </a: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33.6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36.0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32.0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31.0</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31.4</a:t>
                      </a:r>
                      <a:endParaRPr lang="zh-CN" sz="2400" kern="100" dirty="0">
                        <a:effectLst/>
                        <a:latin typeface="Calibri"/>
                        <a:ea typeface="宋体"/>
                        <a:cs typeface="Times New Roman"/>
                      </a:endParaRPr>
                    </a:p>
                  </a:txBody>
                  <a:tcPr marL="68580" marR="68580" marT="0" marB="0" anchor="b"/>
                </a:tc>
              </a:tr>
            </a:tbl>
          </a:graphicData>
        </a:graphic>
      </p:graphicFrame>
      <p:graphicFrame>
        <p:nvGraphicFramePr>
          <p:cNvPr id="11" name="表格 10"/>
          <p:cNvGraphicFramePr>
            <a:graphicFrameLocks noGrp="1"/>
          </p:cNvGraphicFramePr>
          <p:nvPr>
            <p:extLst>
              <p:ext uri="{D42A27DB-BD31-4B8C-83A1-F6EECF244321}">
                <p14:modId xmlns:p14="http://schemas.microsoft.com/office/powerpoint/2010/main" val="1507218807"/>
              </p:ext>
            </p:extLst>
          </p:nvPr>
        </p:nvGraphicFramePr>
        <p:xfrm>
          <a:off x="179512" y="4077072"/>
          <a:ext cx="8834861" cy="2499360"/>
        </p:xfrm>
        <a:graphic>
          <a:graphicData uri="http://schemas.openxmlformats.org/drawingml/2006/table">
            <a:tbl>
              <a:tblPr firstRow="1" firstCol="1" bandRow="1">
                <a:tableStyleId>{5C22544A-7EE6-4342-B048-85BDC9FD1C3A}</a:tableStyleId>
              </a:tblPr>
              <a:tblGrid>
                <a:gridCol w="818198"/>
                <a:gridCol w="916354"/>
                <a:gridCol w="1140001"/>
                <a:gridCol w="994123"/>
                <a:gridCol w="994123"/>
                <a:gridCol w="989693"/>
                <a:gridCol w="994123"/>
                <a:gridCol w="994123"/>
                <a:gridCol w="994123"/>
              </a:tblGrid>
              <a:tr h="175629">
                <a:tc rowSpan="3">
                  <a:txBody>
                    <a:bodyPr/>
                    <a:lstStyle/>
                    <a:p>
                      <a:pPr algn="just">
                        <a:spcAft>
                          <a:spcPts val="0"/>
                        </a:spcAft>
                      </a:pPr>
                      <a:r>
                        <a:rPr lang="zh-CN" sz="2400" kern="0" dirty="0">
                          <a:effectLst/>
                        </a:rPr>
                        <a:t>父本</a:t>
                      </a:r>
                      <a:endParaRPr lang="zh-CN" sz="2400" kern="100" dirty="0">
                        <a:effectLst/>
                        <a:latin typeface="Calibri"/>
                        <a:ea typeface="宋体"/>
                        <a:cs typeface="Times New Roman"/>
                      </a:endParaRPr>
                    </a:p>
                  </a:txBody>
                  <a:tcPr marL="68580" marR="68580" marT="0" marB="0"/>
                </a:tc>
                <a:tc gridSpan="8">
                  <a:txBody>
                    <a:bodyPr/>
                    <a:lstStyle/>
                    <a:p>
                      <a:pPr algn="just">
                        <a:spcAft>
                          <a:spcPts val="0"/>
                        </a:spcAft>
                      </a:pPr>
                      <a:r>
                        <a:rPr lang="zh-CN" altLang="zh-CN" sz="2000" kern="0" dirty="0" smtClean="0">
                          <a:effectLst/>
                        </a:rPr>
                        <a:t>母本（与每个父本交配的</a:t>
                      </a:r>
                      <a:r>
                        <a:rPr lang="zh-CN" altLang="en-US" sz="2000" kern="0" dirty="0" smtClean="0">
                          <a:effectLst/>
                        </a:rPr>
                        <a:t>是同样的</a:t>
                      </a:r>
                      <a:r>
                        <a:rPr lang="en-US" altLang="zh-CN" sz="2000" kern="0" dirty="0" smtClean="0">
                          <a:effectLst/>
                        </a:rPr>
                        <a:t>7</a:t>
                      </a:r>
                      <a:r>
                        <a:rPr lang="zh-CN" altLang="zh-CN" sz="2000" kern="0" dirty="0" smtClean="0">
                          <a:effectLst/>
                        </a:rPr>
                        <a:t>个母本）</a:t>
                      </a:r>
                      <a:r>
                        <a:rPr lang="zh-CN" altLang="en-US" sz="2000" kern="0" dirty="0" smtClean="0">
                          <a:effectLst/>
                        </a:rPr>
                        <a:t>，</a:t>
                      </a:r>
                      <a:r>
                        <a:rPr lang="en-US" altLang="zh-CN" sz="2000" kern="0" dirty="0" smtClean="0">
                          <a:effectLst/>
                        </a:rPr>
                        <a:t>2</a:t>
                      </a:r>
                      <a:r>
                        <a:rPr lang="zh-CN" altLang="zh-CN" sz="2000" kern="0" dirty="0" smtClean="0">
                          <a:effectLst/>
                        </a:rPr>
                        <a:t>个后代用</a:t>
                      </a:r>
                      <a:r>
                        <a:rPr lang="en-US" altLang="zh-CN" sz="2000" kern="0" dirty="0" smtClean="0">
                          <a:effectLst/>
                        </a:rPr>
                        <a:t>I</a:t>
                      </a:r>
                      <a:r>
                        <a:rPr lang="zh-CN" altLang="zh-CN" sz="2000" kern="0" dirty="0" smtClean="0">
                          <a:effectLst/>
                        </a:rPr>
                        <a:t>和</a:t>
                      </a:r>
                      <a:r>
                        <a:rPr lang="en-US" altLang="zh-CN" sz="2000" kern="0" dirty="0" smtClean="0">
                          <a:effectLst/>
                        </a:rPr>
                        <a:t>II</a:t>
                      </a:r>
                      <a:r>
                        <a:rPr lang="zh-CN" altLang="zh-CN" sz="2000" kern="0" dirty="0" smtClean="0">
                          <a:effectLst/>
                        </a:rPr>
                        <a:t>表示</a:t>
                      </a:r>
                      <a:endParaRPr lang="zh-CN" altLang="zh-CN" sz="2000" kern="100" dirty="0">
                        <a:effectLst/>
                        <a:latin typeface="+mn-lt"/>
                        <a:ea typeface="+mn-ea"/>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r>
              <a:tr h="210755">
                <a:tc vMerge="1">
                  <a:txBody>
                    <a:bodyPr/>
                    <a:lstStyle/>
                    <a:p>
                      <a:endParaRPr lang="zh-CN" altLang="en-US"/>
                    </a:p>
                  </a:txBody>
                  <a:tcPr/>
                </a:tc>
                <a:tc gridSpan="2">
                  <a:txBody>
                    <a:bodyPr/>
                    <a:lstStyle/>
                    <a:p>
                      <a:pPr algn="just">
                        <a:spcAft>
                          <a:spcPts val="0"/>
                        </a:spcAft>
                      </a:pPr>
                      <a:r>
                        <a:rPr lang="en-US" sz="2400" kern="0" dirty="0">
                          <a:solidFill>
                            <a:schemeClr val="dk1"/>
                          </a:solidFill>
                          <a:effectLst/>
                          <a:latin typeface="+mn-lt"/>
                          <a:ea typeface="+mn-ea"/>
                          <a:cs typeface="+mn-cs"/>
                        </a:rPr>
                        <a:t>5</a:t>
                      </a:r>
                      <a:endParaRPr lang="zh-CN" sz="2400" kern="0" dirty="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dirty="0">
                          <a:solidFill>
                            <a:schemeClr val="dk1"/>
                          </a:solidFill>
                          <a:effectLst/>
                          <a:latin typeface="+mn-lt"/>
                          <a:ea typeface="+mn-ea"/>
                          <a:cs typeface="+mn-cs"/>
                        </a:rPr>
                        <a:t>6</a:t>
                      </a:r>
                      <a:endParaRPr lang="zh-CN" sz="2400" kern="0" dirty="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r>
                        <a:rPr lang="en-US" sz="2400" kern="0" dirty="0">
                          <a:solidFill>
                            <a:schemeClr val="dk1"/>
                          </a:solidFill>
                          <a:effectLst/>
                          <a:latin typeface="+mn-lt"/>
                          <a:ea typeface="+mn-ea"/>
                          <a:cs typeface="+mn-cs"/>
                        </a:rPr>
                        <a:t>7</a:t>
                      </a:r>
                      <a:endParaRPr lang="zh-CN" sz="2400" kern="0" dirty="0">
                        <a:solidFill>
                          <a:schemeClr val="dk1"/>
                        </a:solidFill>
                        <a:effectLst/>
                        <a:latin typeface="+mn-lt"/>
                        <a:ea typeface="+mn-ea"/>
                        <a:cs typeface="+mn-cs"/>
                      </a:endParaRPr>
                    </a:p>
                  </a:txBody>
                  <a:tcPr marL="68580" marR="68580" marT="0" marB="0"/>
                </a:tc>
                <a:tc hMerge="1">
                  <a:txBody>
                    <a:bodyPr/>
                    <a:lstStyle/>
                    <a:p>
                      <a:endParaRPr lang="zh-CN" altLang="en-US"/>
                    </a:p>
                  </a:txBody>
                  <a:tcPr/>
                </a:tc>
                <a:tc gridSpan="2">
                  <a:txBody>
                    <a:bodyPr/>
                    <a:lstStyle/>
                    <a:p>
                      <a:pPr algn="just">
                        <a:spcAft>
                          <a:spcPts val="0"/>
                        </a:spcAft>
                      </a:pPr>
                      <a:endParaRPr lang="zh-CN" sz="2400" kern="100" dirty="0">
                        <a:effectLst/>
                        <a:latin typeface="Calibri"/>
                        <a:ea typeface="宋体"/>
                        <a:cs typeface="Times New Roman"/>
                      </a:endParaRPr>
                    </a:p>
                  </a:txBody>
                  <a:tcPr marL="68580" marR="68580" marT="0" marB="0"/>
                </a:tc>
                <a:tc hMerge="1">
                  <a:txBody>
                    <a:bodyPr/>
                    <a:lstStyle/>
                    <a:p>
                      <a:endParaRPr lang="zh-CN" altLang="en-US"/>
                    </a:p>
                  </a:txBody>
                  <a:tcPr/>
                </a:tc>
              </a:tr>
              <a:tr h="49520">
                <a:tc vMerge="1">
                  <a:txBody>
                    <a:bodyPr/>
                    <a:lstStyle/>
                    <a:p>
                      <a:endParaRPr lang="zh-CN" altLang="en-US"/>
                    </a:p>
                  </a:txBody>
                  <a:tcPr/>
                </a:tc>
                <a:tc>
                  <a:txBody>
                    <a:bodyPr/>
                    <a:lstStyle/>
                    <a:p>
                      <a:pPr algn="l">
                        <a:spcAft>
                          <a:spcPts val="0"/>
                        </a:spcAft>
                      </a:pPr>
                      <a:r>
                        <a:rPr lang="en-US" sz="2400" kern="0">
                          <a:solidFill>
                            <a:schemeClr val="dk1"/>
                          </a:solidFill>
                          <a:effectLst/>
                          <a:latin typeface="+mn-lt"/>
                          <a:ea typeface="+mn-ea"/>
                          <a:cs typeface="+mn-cs"/>
                        </a:rPr>
                        <a:t>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I</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II</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II</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27.8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30.4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23.6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25.4</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30.2</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31.8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29.8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30.4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26.4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31.0</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31.0</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24.8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26.8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28.8</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15.2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18.6</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r h="210755">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solidFill>
                            <a:schemeClr val="dk1"/>
                          </a:solidFill>
                          <a:effectLst/>
                          <a:latin typeface="+mn-lt"/>
                          <a:ea typeface="+mn-ea"/>
                          <a:cs typeface="+mn-cs"/>
                        </a:rPr>
                        <a:t>28.4</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29.2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33.7</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28.6</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a:solidFill>
                            <a:schemeClr val="dk1"/>
                          </a:solidFill>
                          <a:effectLst/>
                          <a:latin typeface="+mn-lt"/>
                          <a:ea typeface="+mn-ea"/>
                          <a:cs typeface="+mn-cs"/>
                        </a:rPr>
                        <a:t>23.2</a:t>
                      </a:r>
                      <a:endParaRPr lang="zh-CN" sz="2400" kern="0">
                        <a:solidFill>
                          <a:schemeClr val="dk1"/>
                        </a:solidFill>
                        <a:effectLst/>
                        <a:latin typeface="+mn-lt"/>
                        <a:ea typeface="+mn-ea"/>
                        <a:cs typeface="+mn-cs"/>
                      </a:endParaRPr>
                    </a:p>
                  </a:txBody>
                  <a:tcPr marL="68580" marR="68580" marT="0" marB="0" anchor="b"/>
                </a:tc>
                <a:tc>
                  <a:txBody>
                    <a:bodyPr/>
                    <a:lstStyle/>
                    <a:p>
                      <a:pPr algn="l">
                        <a:spcAft>
                          <a:spcPts val="0"/>
                        </a:spcAft>
                      </a:pPr>
                      <a:r>
                        <a:rPr lang="en-US" sz="2400" kern="0" dirty="0">
                          <a:solidFill>
                            <a:schemeClr val="dk1"/>
                          </a:solidFill>
                          <a:effectLst/>
                          <a:latin typeface="+mn-lt"/>
                          <a:ea typeface="+mn-ea"/>
                          <a:cs typeface="+mn-cs"/>
                        </a:rPr>
                        <a:t>25.2</a:t>
                      </a:r>
                      <a:endParaRPr lang="zh-CN" sz="2400" kern="0" dirty="0">
                        <a:solidFill>
                          <a:schemeClr val="dk1"/>
                        </a:solidFill>
                        <a:effectLst/>
                        <a:latin typeface="+mn-lt"/>
                        <a:ea typeface="+mn-ea"/>
                        <a:cs typeface="+mn-cs"/>
                      </a:endParaRPr>
                    </a:p>
                  </a:txBody>
                  <a:tcPr marL="68580" marR="68580" marT="0" marB="0" anchor="b"/>
                </a:tc>
                <a:tc>
                  <a:txBody>
                    <a:bodyPr/>
                    <a:lstStyle/>
                    <a:p>
                      <a:pPr algn="l">
                        <a:spcAft>
                          <a:spcPts val="0"/>
                        </a:spcAft>
                      </a:pPr>
                      <a:endParaRPr lang="zh-CN" sz="2400" kern="100">
                        <a:effectLst/>
                        <a:latin typeface="Calibri"/>
                        <a:ea typeface="宋体"/>
                        <a:cs typeface="Times New Roman"/>
                      </a:endParaRPr>
                    </a:p>
                  </a:txBody>
                  <a:tcPr marL="68580" marR="68580" marT="0" marB="0" anchor="b"/>
                </a:tc>
                <a:tc>
                  <a:txBody>
                    <a:bodyPr/>
                    <a:lstStyle/>
                    <a:p>
                      <a:pPr algn="l">
                        <a:spcAft>
                          <a:spcPts val="0"/>
                        </a:spcAft>
                      </a:pPr>
                      <a:endParaRPr lang="zh-CN" sz="24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235203763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3528" y="260648"/>
            <a:ext cx="8496944" cy="136815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全同胞家系平均数（表上）</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
            </a:r>
            <a:b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b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父本效应</a:t>
            </a:r>
            <a:r>
              <a:rPr lang="zh-CN" altLang="en-US" sz="3600" b="1"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母本效应</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和互作效应</a:t>
            </a:r>
            <a:r>
              <a:rPr lang="zh-CN" altLang="en-US" sz="3600" b="1" dirty="0">
                <a:latin typeface="Times New Roman" panose="02020603050405020304" pitchFamily="18" charset="0"/>
                <a:ea typeface="黑体" panose="02010609060101010101" pitchFamily="49" charset="-122"/>
                <a:cs typeface="Times New Roman" panose="02020603050405020304" pitchFamily="18" charset="0"/>
              </a:rPr>
              <a:t>（</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表下）</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2970666669"/>
              </p:ext>
            </p:extLst>
          </p:nvPr>
        </p:nvGraphicFramePr>
        <p:xfrm>
          <a:off x="123041" y="1628800"/>
          <a:ext cx="8913455" cy="4389120"/>
        </p:xfrm>
        <a:graphic>
          <a:graphicData uri="http://schemas.openxmlformats.org/drawingml/2006/table">
            <a:tbl>
              <a:tblPr firstRow="1" firstCol="1" bandRow="1">
                <a:tableStyleId>{5C22544A-7EE6-4342-B048-85BDC9FD1C3A}</a:tableStyleId>
              </a:tblPr>
              <a:tblGrid>
                <a:gridCol w="1430973"/>
                <a:gridCol w="873283"/>
                <a:gridCol w="864096"/>
                <a:gridCol w="864096"/>
                <a:gridCol w="864096"/>
                <a:gridCol w="864096"/>
                <a:gridCol w="864096"/>
                <a:gridCol w="864096"/>
                <a:gridCol w="1424623"/>
              </a:tblGrid>
              <a:tr h="182880">
                <a:tc>
                  <a:txBody>
                    <a:bodyPr/>
                    <a:lstStyle/>
                    <a:p>
                      <a:pPr algn="l">
                        <a:spcAft>
                          <a:spcPts val="0"/>
                        </a:spcAft>
                      </a:pPr>
                      <a:r>
                        <a:rPr lang="zh-CN" sz="2400" kern="0" dirty="0">
                          <a:effectLst/>
                        </a:rPr>
                        <a:t>家系平均</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行平均</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22.40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24.90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26.60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29.10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26.84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34.30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32.40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30.10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30.09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22.40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21.80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30.85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27.60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16.90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24.94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33.70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33.50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31.50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28.80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31.15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30.58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列平均</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28.20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27.28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29.41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29.45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28.45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28.21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25.78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28.11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互作</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4</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7</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父本效应</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1</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-4.53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-1.11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1.26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-1.58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6.49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-1.27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4.13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-0.35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-5.49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0.98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-0.32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-2.19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3.25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1.98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-2.63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-2.30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4.61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1.33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0.52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4.16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-5.70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-3.18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en-US" sz="2400" kern="0">
                          <a:effectLst/>
                        </a:rPr>
                        <a:t>4</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3.03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3.76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-0.38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-0.72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-2.12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0.47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-4.04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2.47 </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母本效应</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0.09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-0.84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1.30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1.34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0.34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0.10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dirty="0">
                          <a:effectLst/>
                        </a:rPr>
                        <a:t>-2.34 </a:t>
                      </a:r>
                      <a:endParaRPr lang="zh-CN" sz="2400" kern="100" dirty="0">
                        <a:effectLst/>
                        <a:latin typeface="Calibri"/>
                        <a:ea typeface="宋体"/>
                        <a:cs typeface="Times New Roman"/>
                      </a:endParaRPr>
                    </a:p>
                  </a:txBody>
                  <a:tcPr marL="68580" marR="68580" marT="0" marB="0" anchor="b"/>
                </a:tc>
                <a:tc>
                  <a:txBody>
                    <a:bodyPr/>
                    <a:lstStyle/>
                    <a:p>
                      <a:endParaRPr lang="zh-CN" sz="2400" kern="100" dirty="0">
                        <a:effectLst/>
                        <a:latin typeface="Calibri"/>
                      </a:endParaRPr>
                    </a:p>
                  </a:txBody>
                  <a:tcPr marL="68580" marR="68580" marT="0" marB="0" anchor="b"/>
                </a:tc>
              </a:tr>
            </a:tbl>
          </a:graphicData>
        </a:graphic>
      </p:graphicFrame>
    </p:spTree>
    <p:extLst>
      <p:ext uri="{BB962C8B-B14F-4D97-AF65-F5344CB8AC3E}">
        <p14:creationId xmlns:p14="http://schemas.microsoft.com/office/powerpoint/2010/main" val="300807227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和遗传参数估计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4"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5" name="表格 4"/>
          <p:cNvGraphicFramePr>
            <a:graphicFrameLocks noGrp="1"/>
          </p:cNvGraphicFramePr>
          <p:nvPr>
            <p:extLst>
              <p:ext uri="{D42A27DB-BD31-4B8C-83A1-F6EECF244321}">
                <p14:modId xmlns:p14="http://schemas.microsoft.com/office/powerpoint/2010/main" val="2074178078"/>
              </p:ext>
            </p:extLst>
          </p:nvPr>
        </p:nvGraphicFramePr>
        <p:xfrm>
          <a:off x="35496" y="1124744"/>
          <a:ext cx="9051372" cy="3657600"/>
        </p:xfrm>
        <a:graphic>
          <a:graphicData uri="http://schemas.openxmlformats.org/drawingml/2006/table">
            <a:tbl>
              <a:tblPr firstRow="1" firstCol="1" bandRow="1">
                <a:tableStyleId>{5C22544A-7EE6-4342-B048-85BDC9FD1C3A}</a:tableStyleId>
              </a:tblPr>
              <a:tblGrid>
                <a:gridCol w="1430973"/>
                <a:gridCol w="1141925"/>
                <a:gridCol w="1141925"/>
                <a:gridCol w="1048557"/>
                <a:gridCol w="936104"/>
                <a:gridCol w="864096"/>
                <a:gridCol w="864096"/>
                <a:gridCol w="811848"/>
                <a:gridCol w="811848"/>
              </a:tblGrid>
              <a:tr h="182880">
                <a:tc>
                  <a:txBody>
                    <a:bodyPr/>
                    <a:lstStyle/>
                    <a:p>
                      <a:pPr algn="just">
                        <a:spcAft>
                          <a:spcPts val="0"/>
                        </a:spcAft>
                      </a:pPr>
                      <a:r>
                        <a:rPr lang="zh-CN" sz="2400" kern="0" dirty="0">
                          <a:effectLst/>
                        </a:rPr>
                        <a:t>变异来源</a:t>
                      </a:r>
                      <a:endParaRPr lang="zh-CN" sz="2400" kern="100" dirty="0">
                        <a:effectLst/>
                        <a:latin typeface="Calibri"/>
                        <a:ea typeface="宋体"/>
                        <a:cs typeface="Times New Roman"/>
                      </a:endParaRPr>
                    </a:p>
                  </a:txBody>
                  <a:tcPr marL="68580" marR="68580" marT="0" marB="0" anchor="b"/>
                </a:tc>
                <a:tc>
                  <a:txBody>
                    <a:bodyPr/>
                    <a:lstStyle/>
                    <a:p>
                      <a:pPr algn="just">
                        <a:spcAft>
                          <a:spcPts val="0"/>
                        </a:spcAft>
                      </a:pPr>
                      <a:r>
                        <a:rPr lang="zh-CN" sz="2400" kern="0">
                          <a:effectLst/>
                        </a:rPr>
                        <a:t>自由度</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zh-CN" sz="2400" kern="0">
                          <a:effectLst/>
                        </a:rPr>
                        <a:t>平方和</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zh-CN" sz="2400" kern="0">
                          <a:effectLst/>
                        </a:rPr>
                        <a:t>均方</a:t>
                      </a:r>
                      <a:endParaRPr lang="zh-CN" sz="2400" kern="100">
                        <a:effectLst/>
                        <a:latin typeface="Calibri"/>
                        <a:ea typeface="宋体"/>
                        <a:cs typeface="Times New Roman"/>
                      </a:endParaRPr>
                    </a:p>
                  </a:txBody>
                  <a:tcPr marL="68580" marR="68580" marT="0" marB="0" anchor="b"/>
                </a:tc>
                <a:tc>
                  <a:txBody>
                    <a:bodyPr/>
                    <a:lstStyle/>
                    <a:p>
                      <a:pPr algn="just">
                        <a:spcAft>
                          <a:spcPts val="0"/>
                        </a:spcAft>
                      </a:pPr>
                      <a:r>
                        <a:rPr lang="en-US" sz="2400" kern="0">
                          <a:effectLst/>
                        </a:rPr>
                        <a:t>F</a:t>
                      </a:r>
                      <a:r>
                        <a:rPr lang="zh-CN" sz="2400" kern="0">
                          <a:effectLst/>
                        </a:rPr>
                        <a:t>值</a:t>
                      </a:r>
                      <a:endParaRPr lang="zh-CN" sz="2400" kern="100">
                        <a:effectLst/>
                        <a:latin typeface="Calibri"/>
                        <a:ea typeface="宋体"/>
                        <a:cs typeface="Times New Roman"/>
                      </a:endParaRPr>
                    </a:p>
                  </a:txBody>
                  <a:tcPr marL="68580" marR="68580" marT="0" marB="0" anchor="b"/>
                </a:tc>
                <a:tc gridSpan="2">
                  <a:txBody>
                    <a:bodyPr/>
                    <a:lstStyle/>
                    <a:p>
                      <a:pPr algn="just">
                        <a:spcAft>
                          <a:spcPts val="0"/>
                        </a:spcAft>
                      </a:pPr>
                      <a:r>
                        <a:rPr lang="en-US" sz="2400" kern="0">
                          <a:effectLst/>
                        </a:rPr>
                        <a:t>P</a:t>
                      </a:r>
                      <a:r>
                        <a:rPr lang="zh-CN" sz="2400" kern="0">
                          <a:effectLst/>
                        </a:rPr>
                        <a:t>值</a:t>
                      </a:r>
                      <a:endParaRPr lang="zh-CN" sz="2400" kern="100">
                        <a:effectLst/>
                        <a:latin typeface="Calibri"/>
                        <a:ea typeface="宋体"/>
                        <a:cs typeface="Times New Roman"/>
                      </a:endParaRPr>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100">
                          <a:effectLst/>
                        </a:rPr>
                        <a:t>父本间</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3</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303.51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101.17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14.80 </a:t>
                      </a:r>
                      <a:endParaRPr lang="zh-CN" sz="2400" kern="100">
                        <a:effectLst/>
                        <a:latin typeface="Calibri"/>
                        <a:ea typeface="宋体"/>
                        <a:cs typeface="Times New Roman"/>
                      </a:endParaRPr>
                    </a:p>
                  </a:txBody>
                  <a:tcPr marL="68580" marR="68580" marT="0" marB="0" anchor="b"/>
                </a:tc>
                <a:tc gridSpan="2">
                  <a:txBody>
                    <a:bodyPr/>
                    <a:lstStyle/>
                    <a:p>
                      <a:pPr algn="l">
                        <a:spcAft>
                          <a:spcPts val="0"/>
                        </a:spcAft>
                      </a:pPr>
                      <a:r>
                        <a:rPr lang="en-US" sz="2400" kern="100">
                          <a:effectLst/>
                        </a:rPr>
                        <a:t>&lt;0.0001</a:t>
                      </a:r>
                      <a:endParaRPr lang="zh-CN" sz="2400" kern="100">
                        <a:effectLst/>
                        <a:latin typeface="Calibri"/>
                        <a:ea typeface="宋体"/>
                        <a:cs typeface="Times New Roman"/>
                      </a:endParaRPr>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100">
                          <a:effectLst/>
                        </a:rPr>
                        <a:t>母本间</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6</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78.21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13.03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1.91 </a:t>
                      </a:r>
                      <a:endParaRPr lang="zh-CN" sz="2400" kern="100">
                        <a:effectLst/>
                        <a:latin typeface="Calibri"/>
                        <a:ea typeface="宋体"/>
                        <a:cs typeface="Times New Roman"/>
                      </a:endParaRPr>
                    </a:p>
                  </a:txBody>
                  <a:tcPr marL="68580" marR="68580" marT="0" marB="0" anchor="b"/>
                </a:tc>
                <a:tc gridSpan="2">
                  <a:txBody>
                    <a:bodyPr/>
                    <a:lstStyle/>
                    <a:p>
                      <a:pPr algn="l">
                        <a:spcAft>
                          <a:spcPts val="0"/>
                        </a:spcAft>
                      </a:pPr>
                      <a:r>
                        <a:rPr lang="en-US" sz="2400" kern="100">
                          <a:effectLst/>
                        </a:rPr>
                        <a:t>0.1147</a:t>
                      </a:r>
                      <a:endParaRPr lang="zh-CN" sz="2400" kern="100">
                        <a:effectLst/>
                        <a:latin typeface="Calibri"/>
                        <a:ea typeface="宋体"/>
                        <a:cs typeface="Times New Roman"/>
                      </a:endParaRPr>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100">
                          <a:effectLst/>
                        </a:rPr>
                        <a:t>互作</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543.27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30.18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4.42 </a:t>
                      </a:r>
                      <a:endParaRPr lang="zh-CN" sz="2400" kern="100">
                        <a:effectLst/>
                        <a:latin typeface="Calibri"/>
                        <a:ea typeface="宋体"/>
                        <a:cs typeface="Times New Roman"/>
                      </a:endParaRPr>
                    </a:p>
                  </a:txBody>
                  <a:tcPr marL="68580" marR="68580" marT="0" marB="0" anchor="b"/>
                </a:tc>
                <a:tc gridSpan="2">
                  <a:txBody>
                    <a:bodyPr/>
                    <a:lstStyle/>
                    <a:p>
                      <a:pPr algn="l">
                        <a:spcAft>
                          <a:spcPts val="0"/>
                        </a:spcAft>
                      </a:pPr>
                      <a:r>
                        <a:rPr lang="en-US" sz="2400" kern="100">
                          <a:effectLst/>
                        </a:rPr>
                        <a:t>0.0002</a:t>
                      </a:r>
                      <a:endParaRPr lang="zh-CN" sz="2400" kern="100">
                        <a:effectLst/>
                        <a:latin typeface="Calibri"/>
                        <a:ea typeface="宋体"/>
                        <a:cs typeface="Times New Roman"/>
                      </a:endParaRPr>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100">
                          <a:effectLst/>
                        </a:rPr>
                        <a:t>剩余</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28</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191.35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6.83 </a:t>
                      </a:r>
                      <a:endParaRPr lang="zh-CN" sz="2400" kern="100">
                        <a:effectLst/>
                        <a:latin typeface="Calibri"/>
                        <a:ea typeface="宋体"/>
                        <a:cs typeface="Times New Roman"/>
                      </a:endParaRPr>
                    </a:p>
                  </a:txBody>
                  <a:tcPr marL="68580" marR="68580" marT="0" marB="0" anchor="b"/>
                </a:tc>
                <a:tc>
                  <a:txBody>
                    <a:bodyPr/>
                    <a:lstStyle/>
                    <a:p>
                      <a:endParaRPr lang="zh-CN" altLang="en-US"/>
                    </a:p>
                  </a:txBody>
                  <a:tcPr marL="68580" marR="68580" marT="0" marB="0" anchor="b"/>
                </a:tc>
                <a:tc gridSpan="2">
                  <a:txBody>
                    <a:bodyPr/>
                    <a:lstStyle/>
                    <a:p>
                      <a:endParaRPr lang="zh-CN" altLang="en-US"/>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182880">
                <a:tc>
                  <a:txBody>
                    <a:bodyPr/>
                    <a:lstStyle/>
                    <a:p>
                      <a:pPr algn="l">
                        <a:spcAft>
                          <a:spcPts val="0"/>
                        </a:spcAft>
                      </a:pPr>
                      <a:r>
                        <a:rPr lang="zh-CN" sz="2400" kern="100">
                          <a:effectLst/>
                        </a:rPr>
                        <a:t>总和</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55</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1116.33 </a:t>
                      </a:r>
                      <a:endParaRPr lang="zh-CN" sz="2400" kern="100">
                        <a:effectLst/>
                        <a:latin typeface="Calibri"/>
                        <a:ea typeface="宋体"/>
                        <a:cs typeface="Times New Roman"/>
                      </a:endParaRPr>
                    </a:p>
                  </a:txBody>
                  <a:tcPr marL="68580" marR="68580" marT="0" marB="0" anchor="b"/>
                </a:tc>
                <a:tc gridSpan="2">
                  <a:txBody>
                    <a:bodyPr/>
                    <a:lstStyle/>
                    <a:p>
                      <a:endParaRPr lang="zh-CN" sz="2400" kern="100">
                        <a:effectLst/>
                        <a:latin typeface="Calibri"/>
                      </a:endParaRPr>
                    </a:p>
                  </a:txBody>
                  <a:tcPr marL="68580" marR="68580" marT="0" marB="0" anchor="b"/>
                </a:tc>
                <a:tc hMerge="1">
                  <a:txBody>
                    <a:bodyPr/>
                    <a:lstStyle/>
                    <a:p>
                      <a:endParaRPr lang="zh-CN" altLang="en-US"/>
                    </a:p>
                  </a:txBody>
                  <a:tcPr/>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c>
                  <a:txBody>
                    <a:bodyPr/>
                    <a:lstStyle/>
                    <a:p>
                      <a:endParaRPr lang="zh-CN" sz="2400" kern="100">
                        <a:effectLst/>
                        <a:latin typeface="Calibri"/>
                      </a:endParaRPr>
                    </a:p>
                  </a:txBody>
                  <a:tcPr marL="68580" marR="68580" marT="0" marB="0" anchor="b"/>
                </a:tc>
              </a:tr>
              <a:tr h="213360">
                <a:tc>
                  <a:txBody>
                    <a:bodyPr/>
                    <a:lstStyle/>
                    <a:p>
                      <a:pPr algn="l">
                        <a:spcAft>
                          <a:spcPts val="0"/>
                        </a:spcAft>
                      </a:pPr>
                      <a:r>
                        <a:rPr lang="zh-CN" sz="2400" kern="0">
                          <a:effectLst/>
                        </a:rPr>
                        <a:t>效应模型</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剩余方差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父本方差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母本方差</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zh-CN" sz="2400" kern="0">
                          <a:effectLst/>
                        </a:rPr>
                        <a:t>互作方差</a:t>
                      </a:r>
                      <a:endParaRPr lang="zh-CN" sz="2400" kern="100">
                        <a:effectLst/>
                        <a:latin typeface="Calibri"/>
                        <a:ea typeface="宋体"/>
                        <a:cs typeface="Times New Roman"/>
                      </a:endParaRPr>
                    </a:p>
                  </a:txBody>
                  <a:tcPr marL="68580" marR="68580" marT="0" marB="0"/>
                </a:tc>
                <a:tc>
                  <a:txBody>
                    <a:bodyPr/>
                    <a:lstStyle/>
                    <a:p>
                      <a:pPr algn="l">
                        <a:spcAft>
                          <a:spcPts val="0"/>
                        </a:spcAft>
                      </a:pPr>
                      <a:r>
                        <a:rPr lang="en-US" sz="2400" kern="0">
                          <a:effectLst/>
                        </a:rPr>
                        <a:t>V</a:t>
                      </a:r>
                      <a:r>
                        <a:rPr lang="en-US" sz="2400" kern="0" baseline="-25000">
                          <a:effectLst/>
                        </a:rPr>
                        <a:t>A</a:t>
                      </a:r>
                      <a:r>
                        <a:rPr lang="en-US" sz="2400" kern="0">
                          <a:effectLst/>
                        </a:rPr>
                        <a:t>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V</a:t>
                      </a:r>
                      <a:r>
                        <a:rPr lang="en-US" sz="2400" kern="0" baseline="-25000">
                          <a:effectLst/>
                        </a:rPr>
                        <a:t>D</a:t>
                      </a:r>
                      <a:r>
                        <a:rPr lang="en-US" sz="2400" kern="0">
                          <a:effectLst/>
                        </a:rPr>
                        <a:t>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h</a:t>
                      </a:r>
                      <a:r>
                        <a:rPr lang="en-US" sz="2400" kern="0" baseline="30000">
                          <a:effectLst/>
                        </a:rPr>
                        <a:t>2</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0">
                          <a:effectLst/>
                        </a:rPr>
                        <a:t>H</a:t>
                      </a:r>
                      <a:r>
                        <a:rPr lang="en-US" sz="2400" kern="0" baseline="30000">
                          <a:effectLst/>
                        </a:rPr>
                        <a:t>2</a:t>
                      </a:r>
                      <a:endParaRPr lang="zh-CN" sz="2400"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固定模型</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6.83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6.74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0.78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11.67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b="1" kern="100" dirty="0">
                          <a:effectLst/>
                        </a:rPr>
                        <a:t>15.03 </a:t>
                      </a:r>
                      <a:endParaRPr lang="zh-CN" sz="2400" b="1" kern="100" dirty="0">
                        <a:effectLst/>
                        <a:latin typeface="Calibri"/>
                        <a:ea typeface="宋体"/>
                        <a:cs typeface="Times New Roman"/>
                      </a:endParaRPr>
                    </a:p>
                  </a:txBody>
                  <a:tcPr marL="68580" marR="68580" marT="0" marB="0" anchor="b"/>
                </a:tc>
                <a:tc>
                  <a:txBody>
                    <a:bodyPr/>
                    <a:lstStyle/>
                    <a:p>
                      <a:pPr algn="l">
                        <a:spcAft>
                          <a:spcPts val="0"/>
                        </a:spcAft>
                      </a:pPr>
                      <a:r>
                        <a:rPr lang="en-US" sz="2400" b="1" kern="100" dirty="0">
                          <a:effectLst/>
                        </a:rPr>
                        <a:t>46.70 </a:t>
                      </a:r>
                      <a:endParaRPr lang="zh-CN" sz="2400" b="1" kern="100" dirty="0">
                        <a:effectLst/>
                        <a:latin typeface="Calibri"/>
                        <a:ea typeface="宋体"/>
                        <a:cs typeface="Times New Roman"/>
                      </a:endParaRPr>
                    </a:p>
                  </a:txBody>
                  <a:tcPr marL="68580" marR="68580" marT="0" marB="0" anchor="b"/>
                </a:tc>
                <a:tc>
                  <a:txBody>
                    <a:bodyPr/>
                    <a:lstStyle/>
                    <a:p>
                      <a:pPr algn="l">
                        <a:spcAft>
                          <a:spcPts val="0"/>
                        </a:spcAft>
                      </a:pPr>
                      <a:r>
                        <a:rPr lang="en-US" sz="2400" b="1" kern="100" dirty="0">
                          <a:effectLst/>
                        </a:rPr>
                        <a:t>0.22 </a:t>
                      </a:r>
                      <a:endParaRPr lang="zh-CN" sz="2400" b="1" kern="100" dirty="0">
                        <a:effectLst/>
                        <a:latin typeface="Calibri"/>
                        <a:ea typeface="宋体"/>
                        <a:cs typeface="Times New Roman"/>
                      </a:endParaRPr>
                    </a:p>
                  </a:txBody>
                  <a:tcPr marL="68580" marR="68580" marT="0" marB="0" anchor="b"/>
                </a:tc>
                <a:tc>
                  <a:txBody>
                    <a:bodyPr/>
                    <a:lstStyle/>
                    <a:p>
                      <a:pPr algn="l">
                        <a:spcAft>
                          <a:spcPts val="0"/>
                        </a:spcAft>
                      </a:pPr>
                      <a:r>
                        <a:rPr lang="en-US" sz="2400" b="1" kern="100">
                          <a:effectLst/>
                        </a:rPr>
                        <a:t>0.90 </a:t>
                      </a:r>
                      <a:endParaRPr lang="zh-CN" sz="2400" b="1" kern="100">
                        <a:effectLst/>
                        <a:latin typeface="Calibri"/>
                        <a:ea typeface="宋体"/>
                        <a:cs typeface="Times New Roman"/>
                      </a:endParaRPr>
                    </a:p>
                  </a:txBody>
                  <a:tcPr marL="68580" marR="68580" marT="0" marB="0" anchor="b"/>
                </a:tc>
              </a:tr>
              <a:tr h="182880">
                <a:tc>
                  <a:txBody>
                    <a:bodyPr/>
                    <a:lstStyle/>
                    <a:p>
                      <a:pPr algn="l">
                        <a:spcAft>
                          <a:spcPts val="0"/>
                        </a:spcAft>
                      </a:pPr>
                      <a:r>
                        <a:rPr lang="zh-CN" sz="2400" kern="0">
                          <a:effectLst/>
                        </a:rPr>
                        <a:t>随机模型</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6.83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dirty="0">
                          <a:effectLst/>
                        </a:rPr>
                        <a:t>5.07 </a:t>
                      </a:r>
                      <a:endParaRPr lang="zh-CN" sz="2400" kern="100" dirty="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0.00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kern="100">
                          <a:effectLst/>
                        </a:rPr>
                        <a:t>11.67 </a:t>
                      </a:r>
                      <a:endParaRPr lang="zh-CN" sz="2400" kern="100">
                        <a:effectLst/>
                        <a:latin typeface="Calibri"/>
                        <a:ea typeface="宋体"/>
                        <a:cs typeface="Times New Roman"/>
                      </a:endParaRPr>
                    </a:p>
                  </a:txBody>
                  <a:tcPr marL="68580" marR="68580" marT="0" marB="0" anchor="b"/>
                </a:tc>
                <a:tc>
                  <a:txBody>
                    <a:bodyPr/>
                    <a:lstStyle/>
                    <a:p>
                      <a:pPr algn="l">
                        <a:spcAft>
                          <a:spcPts val="0"/>
                        </a:spcAft>
                      </a:pPr>
                      <a:r>
                        <a:rPr lang="en-US" sz="2400" b="1" kern="100">
                          <a:effectLst/>
                        </a:rPr>
                        <a:t>10.14 </a:t>
                      </a:r>
                      <a:endParaRPr lang="zh-CN" sz="2400" b="1" kern="100">
                        <a:effectLst/>
                        <a:latin typeface="Calibri"/>
                        <a:ea typeface="宋体"/>
                        <a:cs typeface="Times New Roman"/>
                      </a:endParaRPr>
                    </a:p>
                  </a:txBody>
                  <a:tcPr marL="68580" marR="68580" marT="0" marB="0" anchor="b"/>
                </a:tc>
                <a:tc>
                  <a:txBody>
                    <a:bodyPr/>
                    <a:lstStyle/>
                    <a:p>
                      <a:pPr algn="l">
                        <a:spcAft>
                          <a:spcPts val="0"/>
                        </a:spcAft>
                      </a:pPr>
                      <a:r>
                        <a:rPr lang="en-US" sz="2400" b="1" kern="100">
                          <a:effectLst/>
                        </a:rPr>
                        <a:t>46.70 </a:t>
                      </a:r>
                      <a:endParaRPr lang="zh-CN" sz="2400" b="1" kern="100">
                        <a:effectLst/>
                        <a:latin typeface="Calibri"/>
                        <a:ea typeface="宋体"/>
                        <a:cs typeface="Times New Roman"/>
                      </a:endParaRPr>
                    </a:p>
                  </a:txBody>
                  <a:tcPr marL="68580" marR="68580" marT="0" marB="0" anchor="b"/>
                </a:tc>
                <a:tc>
                  <a:txBody>
                    <a:bodyPr/>
                    <a:lstStyle/>
                    <a:p>
                      <a:pPr algn="l">
                        <a:spcAft>
                          <a:spcPts val="0"/>
                        </a:spcAft>
                      </a:pPr>
                      <a:r>
                        <a:rPr lang="en-US" sz="2400" b="1" kern="100" dirty="0">
                          <a:effectLst/>
                        </a:rPr>
                        <a:t>0.16 </a:t>
                      </a:r>
                      <a:endParaRPr lang="zh-CN" sz="2400" b="1" kern="100" dirty="0">
                        <a:effectLst/>
                        <a:latin typeface="Calibri"/>
                        <a:ea typeface="宋体"/>
                        <a:cs typeface="Times New Roman"/>
                      </a:endParaRPr>
                    </a:p>
                  </a:txBody>
                  <a:tcPr marL="68580" marR="68580" marT="0" marB="0" anchor="b"/>
                </a:tc>
                <a:tc>
                  <a:txBody>
                    <a:bodyPr/>
                    <a:lstStyle/>
                    <a:p>
                      <a:pPr algn="l">
                        <a:spcAft>
                          <a:spcPts val="0"/>
                        </a:spcAft>
                      </a:pPr>
                      <a:r>
                        <a:rPr lang="en-US" sz="2400" b="1" kern="100" dirty="0">
                          <a:effectLst/>
                        </a:rPr>
                        <a:t>0.89 </a:t>
                      </a:r>
                      <a:endParaRPr lang="zh-CN" sz="2400" b="1"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27472344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06090"/>
          </a:xfrm>
        </p:spPr>
        <p:txBody>
          <a:bodyPr>
            <a:noAutofit/>
          </a:bodyPr>
          <a:lstStyle/>
          <a:p>
            <a:r>
              <a:rPr lang="zh-CN" altLang="zh-CN" sz="4000" b="1" dirty="0">
                <a:latin typeface="黑体" panose="02010609060101010101" pitchFamily="49" charset="-122"/>
                <a:ea typeface="黑体" panose="02010609060101010101" pitchFamily="49" charset="-122"/>
              </a:rPr>
              <a:t>随机配对交配设计 </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5" name="内容占位符 4"/>
          <p:cNvSpPr>
            <a:spLocks noGrp="1"/>
          </p:cNvSpPr>
          <p:nvPr>
            <p:ph idx="1"/>
          </p:nvPr>
        </p:nvSpPr>
        <p:spPr>
          <a:xfrm>
            <a:off x="467544" y="1052736"/>
            <a:ext cx="8280920" cy="424847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随机配对交配设计（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randomly paired mating design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），最早在双亲</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群体中提出，因此又称双亲杂交设计（</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biparental</a:t>
            </a:r>
            <a:r>
              <a:rPr lang="en-US" altLang="zh-CN" dirty="0">
                <a:latin typeface="Times New Roman" panose="02020603050405020304" pitchFamily="18" charset="0"/>
                <a:ea typeface="黑体" panose="02010609060101010101" pitchFamily="49" charset="-122"/>
                <a:cs typeface="Times New Roman" panose="02020603050405020304" pitchFamily="18" charset="0"/>
              </a:rPr>
              <a:t> cross design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设计首先在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个纯合亲本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间杂交产生</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杂种，</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杂种自交（这里的自交与随机交配等价）产生</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分离世代，在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群体中随机挑选成对个体交配，产生全同胞家系。</a:t>
            </a:r>
          </a:p>
        </p:txBody>
      </p:sp>
    </p:spTree>
    <p:extLst>
      <p:ext uri="{BB962C8B-B14F-4D97-AF65-F5344CB8AC3E}">
        <p14:creationId xmlns:p14="http://schemas.microsoft.com/office/powerpoint/2010/main" val="3614762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2492896"/>
            <a:ext cx="8229600" cy="1143000"/>
          </a:xfrm>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§10.1 </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遗传交配设计的作用</a:t>
            </a:r>
            <a:endParaRPr lang="zh-CN"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191637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双亲杂交</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群体的随机配对交配</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02402" name="Picture 2"/>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b="3663"/>
          <a:stretch/>
        </p:blipFill>
        <p:spPr bwMode="auto">
          <a:xfrm>
            <a:off x="683568" y="898559"/>
            <a:ext cx="7704856" cy="5842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3528520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家系间和家系内遗传方差的构成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23528" y="1052736"/>
            <a:ext cx="8568952" cy="5472608"/>
          </a:xfrm>
        </p:spPr>
        <p:txBody>
          <a:bodyPr>
            <a:no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根据</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种家系平均数计算家系间</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遗传方差，</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根据</a:t>
            </a:r>
            <a:r>
              <a:rPr lang="en-US" altLang="zh-CN" dirty="0">
                <a:latin typeface="Times New Roman" panose="02020603050405020304" pitchFamily="18" charset="0"/>
                <a:ea typeface="黑体" panose="02010609060101010101" pitchFamily="49" charset="-122"/>
                <a:cs typeface="Times New Roman" panose="02020603050405020304" pitchFamily="18" charset="0"/>
              </a:rPr>
              <a:t>6</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种家系内的方差计算家系内</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遗传方差。</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推广</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到多基因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时</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及其随机交配后代，可以看作等位基因</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频率均为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0.5</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的随机交配群体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章有关随机交配群体的很多结论，在这里也同样适用</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7" name="对象 6"/>
          <p:cNvGraphicFramePr>
            <a:graphicFrameLocks noChangeAspect="1"/>
          </p:cNvGraphicFramePr>
          <p:nvPr>
            <p:extLst>
              <p:ext uri="{D42A27DB-BD31-4B8C-83A1-F6EECF244321}">
                <p14:modId xmlns:p14="http://schemas.microsoft.com/office/powerpoint/2010/main" val="3231010088"/>
              </p:ext>
            </p:extLst>
          </p:nvPr>
        </p:nvGraphicFramePr>
        <p:xfrm>
          <a:off x="755576" y="2204864"/>
          <a:ext cx="2368754" cy="864096"/>
        </p:xfrm>
        <a:graphic>
          <a:graphicData uri="http://schemas.openxmlformats.org/presentationml/2006/ole">
            <mc:AlternateContent xmlns:mc="http://schemas.openxmlformats.org/markup-compatibility/2006">
              <mc:Choice xmlns:v="urn:schemas-microsoft-com:vml" Requires="v">
                <p:oleObj spid="_x0000_s103475" name="公式" r:id="rId3" imgW="1129810" imgH="393529" progId="Equation.3">
                  <p:embed/>
                </p:oleObj>
              </mc:Choice>
              <mc:Fallback>
                <p:oleObj name="公式" r:id="rId3" imgW="1129810"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5576" y="2204864"/>
                        <a:ext cx="2368754" cy="864096"/>
                      </a:xfrm>
                      <a:prstGeom prst="rect">
                        <a:avLst/>
                      </a:prstGeom>
                      <a:noFill/>
                    </p:spPr>
                  </p:pic>
                </p:oleObj>
              </mc:Fallback>
            </mc:AlternateContent>
          </a:graphicData>
        </a:graphic>
      </p:graphicFrame>
      <p:graphicFrame>
        <p:nvGraphicFramePr>
          <p:cNvPr id="9" name="对象 8"/>
          <p:cNvGraphicFramePr>
            <a:graphicFrameLocks noChangeAspect="1"/>
          </p:cNvGraphicFramePr>
          <p:nvPr>
            <p:extLst>
              <p:ext uri="{D42A27DB-BD31-4B8C-83A1-F6EECF244321}">
                <p14:modId xmlns:p14="http://schemas.microsoft.com/office/powerpoint/2010/main" val="3852582746"/>
              </p:ext>
            </p:extLst>
          </p:nvPr>
        </p:nvGraphicFramePr>
        <p:xfrm>
          <a:off x="3712803" y="2204864"/>
          <a:ext cx="2443373" cy="866896"/>
        </p:xfrm>
        <a:graphic>
          <a:graphicData uri="http://schemas.openxmlformats.org/presentationml/2006/ole">
            <mc:AlternateContent xmlns:mc="http://schemas.openxmlformats.org/markup-compatibility/2006">
              <mc:Choice xmlns:v="urn:schemas-microsoft-com:vml" Requires="v">
                <p:oleObj spid="_x0000_s103476" name="公式" r:id="rId5" imgW="1155700" imgH="393700" progId="Equation.3">
                  <p:embed/>
                </p:oleObj>
              </mc:Choice>
              <mc:Fallback>
                <p:oleObj name="公式" r:id="rId5" imgW="11557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12803" y="2204864"/>
                        <a:ext cx="2443373" cy="866896"/>
                      </a:xfrm>
                      <a:prstGeom prst="rect">
                        <a:avLst/>
                      </a:prstGeom>
                      <a:noFill/>
                    </p:spPr>
                  </p:pic>
                </p:oleObj>
              </mc:Fallback>
            </mc:AlternateContent>
          </a:graphicData>
        </a:graphic>
      </p:graphicFrame>
      <p:graphicFrame>
        <p:nvGraphicFramePr>
          <p:cNvPr id="11" name="对象 10"/>
          <p:cNvGraphicFramePr>
            <a:graphicFrameLocks noChangeAspect="1"/>
          </p:cNvGraphicFramePr>
          <p:nvPr>
            <p:extLst>
              <p:ext uri="{D42A27DB-BD31-4B8C-83A1-F6EECF244321}">
                <p14:modId xmlns:p14="http://schemas.microsoft.com/office/powerpoint/2010/main" val="718382884"/>
              </p:ext>
            </p:extLst>
          </p:nvPr>
        </p:nvGraphicFramePr>
        <p:xfrm>
          <a:off x="755575" y="3573016"/>
          <a:ext cx="2085727" cy="792088"/>
        </p:xfrm>
        <a:graphic>
          <a:graphicData uri="http://schemas.openxmlformats.org/presentationml/2006/ole">
            <mc:AlternateContent xmlns:mc="http://schemas.openxmlformats.org/markup-compatibility/2006">
              <mc:Choice xmlns:v="urn:schemas-microsoft-com:vml" Requires="v">
                <p:oleObj spid="_x0000_s103477" name="公式" r:id="rId7" imgW="1079032" imgH="393529" progId="Equation.3">
                  <p:embed/>
                </p:oleObj>
              </mc:Choice>
              <mc:Fallback>
                <p:oleObj name="公式" r:id="rId7" imgW="1079032" imgH="393529"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5575" y="3573016"/>
                        <a:ext cx="2085727" cy="792088"/>
                      </a:xfrm>
                      <a:prstGeom prst="rect">
                        <a:avLst/>
                      </a:prstGeom>
                      <a:noFill/>
                    </p:spPr>
                  </p:pic>
                </p:oleObj>
              </mc:Fallback>
            </mc:AlternateContent>
          </a:graphicData>
        </a:graphic>
      </p:graphicFrame>
      <p:graphicFrame>
        <p:nvGraphicFramePr>
          <p:cNvPr id="13" name="对象 12"/>
          <p:cNvGraphicFramePr>
            <a:graphicFrameLocks noChangeAspect="1"/>
          </p:cNvGraphicFramePr>
          <p:nvPr>
            <p:extLst>
              <p:ext uri="{D42A27DB-BD31-4B8C-83A1-F6EECF244321}">
                <p14:modId xmlns:p14="http://schemas.microsoft.com/office/powerpoint/2010/main" val="1092390390"/>
              </p:ext>
            </p:extLst>
          </p:nvPr>
        </p:nvGraphicFramePr>
        <p:xfrm>
          <a:off x="3635896" y="3528392"/>
          <a:ext cx="2376264" cy="890670"/>
        </p:xfrm>
        <a:graphic>
          <a:graphicData uri="http://schemas.openxmlformats.org/presentationml/2006/ole">
            <mc:AlternateContent xmlns:mc="http://schemas.openxmlformats.org/markup-compatibility/2006">
              <mc:Choice xmlns:v="urn:schemas-microsoft-com:vml" Requires="v">
                <p:oleObj spid="_x0000_s103478" name="公式" r:id="rId9" imgW="1091726" imgH="393529" progId="Equation.3">
                  <p:embed/>
                </p:oleObj>
              </mc:Choice>
              <mc:Fallback>
                <p:oleObj name="公式" r:id="rId9" imgW="1091726" imgH="393529"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35896" y="3528392"/>
                        <a:ext cx="2376264" cy="890670"/>
                      </a:xfrm>
                      <a:prstGeom prst="rect">
                        <a:avLst/>
                      </a:prstGeom>
                      <a:noFill/>
                    </p:spPr>
                  </p:pic>
                </p:oleObj>
              </mc:Fallback>
            </mc:AlternateContent>
          </a:graphicData>
        </a:graphic>
      </p:graphicFrame>
    </p:spTree>
    <p:extLst>
      <p:ext uri="{BB962C8B-B14F-4D97-AF65-F5344CB8AC3E}">
        <p14:creationId xmlns:p14="http://schemas.microsoft.com/office/powerpoint/2010/main" val="195729102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家系间和家系内表型方差的构成</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980728"/>
            <a:ext cx="7992888" cy="4608512"/>
          </a:xfrm>
        </p:spPr>
        <p:txBody>
          <a:bodyPr>
            <a:noAutofit/>
          </a:bodyPr>
          <a:lstStyle/>
          <a:p>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考虑到家系内和家系间可能有着不同的环境方差，分别用</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Ew</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Ec</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表示。因此，家系间和家系内的表型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无</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家系结构的表型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上面</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公式考虑</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的是家系很大的情形，这时忽略了家系内的抽样方差。对于较小的家系，计算家系间方差时，还需考虑抽样方差，</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即</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对象 4"/>
          <p:cNvGraphicFramePr>
            <a:graphicFrameLocks noChangeAspect="1"/>
          </p:cNvGraphicFramePr>
          <p:nvPr>
            <p:extLst>
              <p:ext uri="{D42A27DB-BD31-4B8C-83A1-F6EECF244321}">
                <p14:modId xmlns:p14="http://schemas.microsoft.com/office/powerpoint/2010/main" val="3022746073"/>
              </p:ext>
            </p:extLst>
          </p:nvPr>
        </p:nvGraphicFramePr>
        <p:xfrm>
          <a:off x="1115617" y="2348880"/>
          <a:ext cx="2520280" cy="729101"/>
        </p:xfrm>
        <a:graphic>
          <a:graphicData uri="http://schemas.openxmlformats.org/presentationml/2006/ole">
            <mc:AlternateContent xmlns:mc="http://schemas.openxmlformats.org/markup-compatibility/2006">
              <mc:Choice xmlns:v="urn:schemas-microsoft-com:vml" Requires="v">
                <p:oleObj spid="_x0000_s111677" name="公式" r:id="rId3" imgW="1396394" imgH="393529" progId="Equation.3">
                  <p:embed/>
                </p:oleObj>
              </mc:Choice>
              <mc:Fallback>
                <p:oleObj name="公式" r:id="rId3" imgW="1396394"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5617" y="2348880"/>
                        <a:ext cx="2520280" cy="729101"/>
                      </a:xfrm>
                      <a:prstGeom prst="rect">
                        <a:avLst/>
                      </a:prstGeom>
                      <a:noFill/>
                    </p:spPr>
                  </p:pic>
                </p:oleObj>
              </mc:Fallback>
            </mc:AlternateContent>
          </a:graphicData>
        </a:graphic>
      </p:graphicFrame>
      <p:graphicFrame>
        <p:nvGraphicFramePr>
          <p:cNvPr id="8" name="对象 7"/>
          <p:cNvGraphicFramePr>
            <a:graphicFrameLocks noChangeAspect="1"/>
          </p:cNvGraphicFramePr>
          <p:nvPr>
            <p:extLst>
              <p:ext uri="{D42A27DB-BD31-4B8C-83A1-F6EECF244321}">
                <p14:modId xmlns:p14="http://schemas.microsoft.com/office/powerpoint/2010/main" val="1076368262"/>
              </p:ext>
            </p:extLst>
          </p:nvPr>
        </p:nvGraphicFramePr>
        <p:xfrm>
          <a:off x="3923928" y="2348880"/>
          <a:ext cx="2448980" cy="692696"/>
        </p:xfrm>
        <a:graphic>
          <a:graphicData uri="http://schemas.openxmlformats.org/presentationml/2006/ole">
            <mc:AlternateContent xmlns:mc="http://schemas.openxmlformats.org/markup-compatibility/2006">
              <mc:Choice xmlns:v="urn:schemas-microsoft-com:vml" Requires="v">
                <p:oleObj spid="_x0000_s111678" name="公式" r:id="rId5" imgW="1422400" imgH="393700" progId="Equation.3">
                  <p:embed/>
                </p:oleObj>
              </mc:Choice>
              <mc:Fallback>
                <p:oleObj name="公式" r:id="rId5" imgW="14224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23928" y="2348880"/>
                        <a:ext cx="2448980" cy="692696"/>
                      </a:xfrm>
                      <a:prstGeom prst="rect">
                        <a:avLst/>
                      </a:prstGeom>
                      <a:noFill/>
                    </p:spPr>
                  </p:pic>
                </p:oleObj>
              </mc:Fallback>
            </mc:AlternateContent>
          </a:graphicData>
        </a:graphic>
      </p:graphicFrame>
      <p:graphicFrame>
        <p:nvGraphicFramePr>
          <p:cNvPr id="12" name="对象 11"/>
          <p:cNvGraphicFramePr>
            <a:graphicFrameLocks noChangeAspect="1"/>
          </p:cNvGraphicFramePr>
          <p:nvPr>
            <p:extLst>
              <p:ext uri="{D42A27DB-BD31-4B8C-83A1-F6EECF244321}">
                <p14:modId xmlns:p14="http://schemas.microsoft.com/office/powerpoint/2010/main" val="3796763263"/>
              </p:ext>
            </p:extLst>
          </p:nvPr>
        </p:nvGraphicFramePr>
        <p:xfrm>
          <a:off x="1115616" y="3600400"/>
          <a:ext cx="3528317" cy="548680"/>
        </p:xfrm>
        <a:graphic>
          <a:graphicData uri="http://schemas.openxmlformats.org/presentationml/2006/ole">
            <mc:AlternateContent xmlns:mc="http://schemas.openxmlformats.org/markup-compatibility/2006">
              <mc:Choice xmlns:v="urn:schemas-microsoft-com:vml" Requires="v">
                <p:oleObj spid="_x0000_s111679" name="公式" r:id="rId7" imgW="1460500" imgH="228600" progId="Equation.3">
                  <p:embed/>
                </p:oleObj>
              </mc:Choice>
              <mc:Fallback>
                <p:oleObj name="公式" r:id="rId7" imgW="1460500" imgH="228600"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15616" y="3600400"/>
                        <a:ext cx="3528317" cy="548680"/>
                      </a:xfrm>
                      <a:prstGeom prst="rect">
                        <a:avLst/>
                      </a:prstGeom>
                      <a:noFill/>
                    </p:spPr>
                  </p:pic>
                </p:oleObj>
              </mc:Fallback>
            </mc:AlternateContent>
          </a:graphicData>
        </a:graphic>
      </p:graphicFrame>
      <p:graphicFrame>
        <p:nvGraphicFramePr>
          <p:cNvPr id="15" name="对象 14"/>
          <p:cNvGraphicFramePr>
            <a:graphicFrameLocks noChangeAspect="1"/>
          </p:cNvGraphicFramePr>
          <p:nvPr>
            <p:extLst>
              <p:ext uri="{D42A27DB-BD31-4B8C-83A1-F6EECF244321}">
                <p14:modId xmlns:p14="http://schemas.microsoft.com/office/powerpoint/2010/main" val="281688056"/>
              </p:ext>
            </p:extLst>
          </p:nvPr>
        </p:nvGraphicFramePr>
        <p:xfrm>
          <a:off x="1115616" y="5589240"/>
          <a:ext cx="3698489" cy="792088"/>
        </p:xfrm>
        <a:graphic>
          <a:graphicData uri="http://schemas.openxmlformats.org/presentationml/2006/ole">
            <mc:AlternateContent xmlns:mc="http://schemas.openxmlformats.org/markup-compatibility/2006">
              <mc:Choice xmlns:v="urn:schemas-microsoft-com:vml" Requires="v">
                <p:oleObj spid="_x0000_s111680" name="公式" r:id="rId9" imgW="1879600" imgH="393700" progId="Equation.3">
                  <p:embed/>
                </p:oleObj>
              </mc:Choice>
              <mc:Fallback>
                <p:oleObj name="公式" r:id="rId9" imgW="1879600" imgH="3937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15616" y="5589240"/>
                        <a:ext cx="3698489" cy="792088"/>
                      </a:xfrm>
                      <a:prstGeom prst="rect">
                        <a:avLst/>
                      </a:prstGeom>
                      <a:noFill/>
                    </p:spPr>
                  </p:pic>
                </p:oleObj>
              </mc:Fallback>
            </mc:AlternateContent>
          </a:graphicData>
        </a:graphic>
      </p:graphicFrame>
      <p:graphicFrame>
        <p:nvGraphicFramePr>
          <p:cNvPr id="17" name="对象 16"/>
          <p:cNvGraphicFramePr>
            <a:graphicFrameLocks noChangeAspect="1"/>
          </p:cNvGraphicFramePr>
          <p:nvPr>
            <p:extLst>
              <p:ext uri="{D42A27DB-BD31-4B8C-83A1-F6EECF244321}">
                <p14:modId xmlns:p14="http://schemas.microsoft.com/office/powerpoint/2010/main" val="2093187521"/>
              </p:ext>
            </p:extLst>
          </p:nvPr>
        </p:nvGraphicFramePr>
        <p:xfrm>
          <a:off x="5076056" y="5661248"/>
          <a:ext cx="3220765" cy="692696"/>
        </p:xfrm>
        <a:graphic>
          <a:graphicData uri="http://schemas.openxmlformats.org/presentationml/2006/ole">
            <mc:AlternateContent xmlns:mc="http://schemas.openxmlformats.org/markup-compatibility/2006">
              <mc:Choice xmlns:v="urn:schemas-microsoft-com:vml" Requires="v">
                <p:oleObj spid="_x0000_s111681" name="公式" r:id="rId11" imgW="1866090" imgH="393529" progId="Equation.3">
                  <p:embed/>
                </p:oleObj>
              </mc:Choice>
              <mc:Fallback>
                <p:oleObj name="公式" r:id="rId11" imgW="1866090" imgH="393529"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76056" y="5661248"/>
                        <a:ext cx="3220765" cy="692696"/>
                      </a:xfrm>
                      <a:prstGeom prst="rect">
                        <a:avLst/>
                      </a:prstGeom>
                      <a:noFill/>
                    </p:spPr>
                  </p:pic>
                </p:oleObj>
              </mc:Fallback>
            </mc:AlternateContent>
          </a:graphicData>
        </a:graphic>
      </p:graphicFrame>
    </p:spTree>
    <p:extLst>
      <p:ext uri="{BB962C8B-B14F-4D97-AF65-F5344CB8AC3E}">
        <p14:creationId xmlns:p14="http://schemas.microsoft.com/office/powerpoint/2010/main" val="70111704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48072"/>
          </a:xfrm>
        </p:spPr>
        <p:txBody>
          <a:bodyPr>
            <a:noAutofit/>
          </a:bodyPr>
          <a:lstStyle/>
          <a:p>
            <a:r>
              <a:rPr lang="zh-CN" altLang="zh-CN" sz="4000" b="1" dirty="0" smtClean="0">
                <a:latin typeface="黑体" panose="02010609060101010101" pitchFamily="49" charset="-122"/>
                <a:ea typeface="黑体" panose="02010609060101010101" pitchFamily="49" charset="-122"/>
              </a:rPr>
              <a:t>配对</a:t>
            </a:r>
            <a:r>
              <a:rPr lang="zh-CN" altLang="en-US" sz="4000" b="1" dirty="0" smtClean="0">
                <a:latin typeface="黑体" panose="02010609060101010101" pitchFamily="49" charset="-122"/>
                <a:ea typeface="黑体" panose="02010609060101010101" pitchFamily="49" charset="-122"/>
              </a:rPr>
              <a:t>设计方差分析的线性模型</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980728"/>
            <a:ext cx="7848872" cy="5184576"/>
          </a:xfrm>
        </p:spPr>
        <p:txBody>
          <a:bodyPr>
            <a:normAutofit/>
          </a:bodyPr>
          <a:lstStyle/>
          <a:p>
            <a:pPr>
              <a:lnSpc>
                <a:spcPct val="120000"/>
              </a:lnSpc>
            </a:pP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用</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i</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表示配对杂交产生的全同胞家系，</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k</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=1, 2, </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 </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表示后代，</a:t>
            </a:r>
            <a:r>
              <a:rPr lang="en-US" altLang="zh-CN" sz="3000" i="1" dirty="0" err="1">
                <a:latin typeface="Times New Roman" panose="02020603050405020304" pitchFamily="18" charset="0"/>
                <a:ea typeface="黑体" panose="02010609060101010101" pitchFamily="49" charset="-122"/>
                <a:cs typeface="Times New Roman" panose="02020603050405020304" pitchFamily="18" charset="0"/>
              </a:rPr>
              <a:t>X</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ik</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表示后代个体的表型</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。父本</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和母本都有</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个，共</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m</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个亲本个体</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线性模型</a:t>
            </a: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en-US" sz="3000" dirty="0" smtClean="0">
                <a:latin typeface="Times New Roman" panose="02020603050405020304" pitchFamily="18" charset="0"/>
                <a:ea typeface="黑体" panose="02010609060101010101" pitchFamily="49" charset="-122"/>
                <a:cs typeface="Times New Roman" panose="02020603050405020304" pitchFamily="18" charset="0"/>
              </a:rPr>
              <a:t>其中</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群体均值</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a:latin typeface="Times New Roman" panose="02020603050405020304" pitchFamily="18" charset="0"/>
                <a:ea typeface="黑体" panose="02010609060101010101" pitchFamily="49" charset="-122"/>
                <a:cs typeface="Times New Roman" panose="02020603050405020304" pitchFamily="18" charset="0"/>
              </a:rPr>
              <a:t>α</a:t>
            </a:r>
            <a:r>
              <a:rPr lang="en-US" altLang="zh-CN" sz="3000" i="1" baseline="-25000" dirty="0" err="1">
                <a:latin typeface="Times New Roman" panose="02020603050405020304" pitchFamily="18" charset="0"/>
                <a:ea typeface="黑体" panose="02010609060101010101" pitchFamily="49" charset="-122"/>
                <a:cs typeface="Times New Roman" panose="02020603050405020304" pitchFamily="18" charset="0"/>
              </a:rPr>
              <a:t>i</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家系效应</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000" dirty="0" err="1" smtClean="0">
                <a:latin typeface="Times New Roman" panose="02020603050405020304" pitchFamily="18" charset="0"/>
                <a:ea typeface="黑体" panose="02010609060101010101" pitchFamily="49" charset="-122"/>
                <a:cs typeface="Times New Roman" panose="02020603050405020304" pitchFamily="18" charset="0"/>
              </a:rPr>
              <a:t>ε</a:t>
            </a:r>
            <a:r>
              <a:rPr lang="en-US" altLang="zh-CN" sz="3000" i="1" baseline="-25000" dirty="0" err="1" smtClean="0">
                <a:latin typeface="Times New Roman" panose="02020603050405020304" pitchFamily="18" charset="0"/>
                <a:ea typeface="黑体" panose="02010609060101010101" pitchFamily="49" charset="-122"/>
                <a:cs typeface="Times New Roman" panose="02020603050405020304" pitchFamily="18" charset="0"/>
              </a:rPr>
              <a:t>ik</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剩余</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效应。</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8" name="对象 7"/>
          <p:cNvGraphicFramePr>
            <a:graphicFrameLocks noChangeAspect="1"/>
          </p:cNvGraphicFramePr>
          <p:nvPr>
            <p:extLst>
              <p:ext uri="{D42A27DB-BD31-4B8C-83A1-F6EECF244321}">
                <p14:modId xmlns:p14="http://schemas.microsoft.com/office/powerpoint/2010/main" val="773810086"/>
              </p:ext>
            </p:extLst>
          </p:nvPr>
        </p:nvGraphicFramePr>
        <p:xfrm>
          <a:off x="1043608" y="3424773"/>
          <a:ext cx="3916187" cy="868323"/>
        </p:xfrm>
        <a:graphic>
          <a:graphicData uri="http://schemas.openxmlformats.org/presentationml/2006/ole">
            <mc:AlternateContent xmlns:mc="http://schemas.openxmlformats.org/markup-compatibility/2006">
              <mc:Choice xmlns:v="urn:schemas-microsoft-com:vml" Requires="v">
                <p:oleObj spid="_x0000_s104464" name="公式" r:id="rId3" imgW="1066800" imgH="228600" progId="Equation.3">
                  <p:embed/>
                </p:oleObj>
              </mc:Choice>
              <mc:Fallback>
                <p:oleObj name="公式" r:id="rId3" imgW="1066800" imgH="228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3424773"/>
                        <a:ext cx="3916187" cy="868323"/>
                      </a:xfrm>
                      <a:prstGeom prst="rect">
                        <a:avLst/>
                      </a:prstGeom>
                      <a:noFill/>
                    </p:spPr>
                  </p:pic>
                </p:oleObj>
              </mc:Fallback>
            </mc:AlternateContent>
          </a:graphicData>
        </a:graphic>
      </p:graphicFrame>
    </p:spTree>
    <p:extLst>
      <p:ext uri="{BB962C8B-B14F-4D97-AF65-F5344CB8AC3E}">
        <p14:creationId xmlns:p14="http://schemas.microsoft.com/office/powerpoint/2010/main" val="391565886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7809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配对</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的</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方差分析</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表</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6" name="表格 5"/>
          <p:cNvGraphicFramePr>
            <a:graphicFrameLocks noGrp="1"/>
          </p:cNvGraphicFramePr>
          <p:nvPr>
            <p:extLst>
              <p:ext uri="{D42A27DB-BD31-4B8C-83A1-F6EECF244321}">
                <p14:modId xmlns:p14="http://schemas.microsoft.com/office/powerpoint/2010/main" val="3554328063"/>
              </p:ext>
            </p:extLst>
          </p:nvPr>
        </p:nvGraphicFramePr>
        <p:xfrm>
          <a:off x="683568" y="1412776"/>
          <a:ext cx="7704855" cy="3003712"/>
        </p:xfrm>
        <a:graphic>
          <a:graphicData uri="http://schemas.openxmlformats.org/drawingml/2006/table">
            <a:tbl>
              <a:tblPr firstRow="1" firstCol="1" lastRow="1" lastCol="1" bandRow="1" bandCol="1">
                <a:tableStyleId>{5C22544A-7EE6-4342-B048-85BDC9FD1C3A}</a:tableStyleId>
              </a:tblPr>
              <a:tblGrid>
                <a:gridCol w="2291232"/>
                <a:gridCol w="1788841"/>
                <a:gridCol w="1333550"/>
                <a:gridCol w="2291232"/>
              </a:tblGrid>
              <a:tr h="720080">
                <a:tc>
                  <a:txBody>
                    <a:bodyPr/>
                    <a:lstStyle/>
                    <a:p>
                      <a:pPr algn="l">
                        <a:lnSpc>
                          <a:spcPct val="150000"/>
                        </a:lnSpc>
                        <a:spcAft>
                          <a:spcPts val="0"/>
                        </a:spcAft>
                      </a:pPr>
                      <a:r>
                        <a:rPr lang="zh-CN" sz="3200" b="0" kern="100" dirty="0">
                          <a:effectLst/>
                          <a:latin typeface="+mn-lt"/>
                          <a:ea typeface="黑体" panose="02010609060101010101" pitchFamily="49" charset="-122"/>
                          <a:cs typeface="Arial Unicode MS" panose="020B0604020202020204" pitchFamily="34" charset="-122"/>
                        </a:rPr>
                        <a:t>变异来源</a:t>
                      </a:r>
                    </a:p>
                  </a:txBody>
                  <a:tcPr marL="67888" marR="67888" marT="0" marB="0"/>
                </a:tc>
                <a:tc>
                  <a:txBody>
                    <a:bodyPr/>
                    <a:lstStyle/>
                    <a:p>
                      <a:pPr algn="l">
                        <a:lnSpc>
                          <a:spcPct val="150000"/>
                        </a:lnSpc>
                        <a:spcAft>
                          <a:spcPts val="0"/>
                        </a:spcAft>
                      </a:pPr>
                      <a:r>
                        <a:rPr lang="zh-CN" sz="3200" b="0" kern="100">
                          <a:effectLst/>
                          <a:latin typeface="+mn-lt"/>
                          <a:ea typeface="黑体" panose="02010609060101010101" pitchFamily="49" charset="-122"/>
                          <a:cs typeface="Arial Unicode MS" panose="020B0604020202020204" pitchFamily="34" charset="-122"/>
                        </a:rPr>
                        <a:t>自由度</a:t>
                      </a:r>
                    </a:p>
                  </a:txBody>
                  <a:tcPr marL="67888" marR="67888" marT="0" marB="0"/>
                </a:tc>
                <a:tc>
                  <a:txBody>
                    <a:bodyPr/>
                    <a:lstStyle/>
                    <a:p>
                      <a:pPr algn="l">
                        <a:lnSpc>
                          <a:spcPct val="150000"/>
                        </a:lnSpc>
                        <a:spcAft>
                          <a:spcPts val="0"/>
                        </a:spcAft>
                      </a:pPr>
                      <a:r>
                        <a:rPr lang="zh-CN" sz="3200" b="0" kern="100">
                          <a:effectLst/>
                          <a:latin typeface="+mn-lt"/>
                          <a:ea typeface="黑体" panose="02010609060101010101" pitchFamily="49" charset="-122"/>
                          <a:cs typeface="Arial Unicode MS" panose="020B0604020202020204" pitchFamily="34" charset="-122"/>
                        </a:rPr>
                        <a:t>均方</a:t>
                      </a:r>
                    </a:p>
                  </a:txBody>
                  <a:tcPr marL="67888" marR="67888" marT="0" marB="0"/>
                </a:tc>
                <a:tc>
                  <a:txBody>
                    <a:bodyPr/>
                    <a:lstStyle/>
                    <a:p>
                      <a:pPr algn="l">
                        <a:lnSpc>
                          <a:spcPct val="150000"/>
                        </a:lnSpc>
                        <a:spcAft>
                          <a:spcPts val="0"/>
                        </a:spcAft>
                      </a:pPr>
                      <a:r>
                        <a:rPr lang="zh-CN" sz="3200" b="0" kern="100" dirty="0" smtClean="0">
                          <a:effectLst/>
                          <a:latin typeface="+mn-lt"/>
                          <a:ea typeface="黑体" panose="02010609060101010101" pitchFamily="49" charset="-122"/>
                          <a:cs typeface="Arial Unicode MS" panose="020B0604020202020204" pitchFamily="34" charset="-122"/>
                        </a:rPr>
                        <a:t>期望均方</a:t>
                      </a:r>
                      <a:endParaRPr lang="zh-CN" sz="3200" b="0" kern="100" dirty="0">
                        <a:effectLst/>
                        <a:latin typeface="+mn-lt"/>
                        <a:ea typeface="黑体" panose="02010609060101010101" pitchFamily="49" charset="-122"/>
                        <a:cs typeface="Arial Unicode MS" panose="020B0604020202020204" pitchFamily="34" charset="-122"/>
                      </a:endParaRPr>
                    </a:p>
                  </a:txBody>
                  <a:tcPr marL="67888" marR="67888" marT="0" marB="0"/>
                </a:tc>
              </a:tr>
              <a:tr h="809152">
                <a:tc>
                  <a:txBody>
                    <a:bodyPr/>
                    <a:lstStyle/>
                    <a:p>
                      <a:pPr algn="l">
                        <a:lnSpc>
                          <a:spcPct val="150000"/>
                        </a:lnSpc>
                        <a:spcAft>
                          <a:spcPts val="0"/>
                        </a:spcAft>
                      </a:pPr>
                      <a:r>
                        <a:rPr lang="zh-CN" altLang="en-US" sz="3200" b="0" kern="100" dirty="0" smtClean="0">
                          <a:effectLst/>
                          <a:latin typeface="+mn-lt"/>
                          <a:ea typeface="黑体" panose="02010609060101010101" pitchFamily="49" charset="-122"/>
                          <a:cs typeface="Arial Unicode MS" panose="020B0604020202020204" pitchFamily="34" charset="-122"/>
                        </a:rPr>
                        <a:t>家系</a:t>
                      </a:r>
                      <a:r>
                        <a:rPr lang="zh-CN" sz="3200" b="0" kern="100" dirty="0" smtClean="0">
                          <a:effectLst/>
                          <a:latin typeface="+mn-lt"/>
                          <a:ea typeface="黑体" panose="02010609060101010101" pitchFamily="49" charset="-122"/>
                          <a:cs typeface="Arial Unicode MS" panose="020B0604020202020204" pitchFamily="34" charset="-122"/>
                        </a:rPr>
                        <a:t>间</a:t>
                      </a:r>
                      <a:endParaRPr lang="zh-CN" sz="32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algn="l">
                        <a:lnSpc>
                          <a:spcPct val="150000"/>
                        </a:lnSpc>
                        <a:spcAft>
                          <a:spcPts val="0"/>
                        </a:spcAft>
                      </a:pPr>
                      <a:r>
                        <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rPr>
                        <a:t>m-1 </a:t>
                      </a:r>
                      <a:endParaRPr lang="en-US"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32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sz="3200" b="0" kern="100" baseline="-25000" dirty="0" smtClean="0">
                          <a:solidFill>
                            <a:schemeClr val="tx1"/>
                          </a:solidFill>
                          <a:effectLst/>
                          <a:latin typeface="+mn-lt"/>
                          <a:ea typeface="黑体" panose="02010609060101010101" pitchFamily="49" charset="-122"/>
                          <a:cs typeface="Arial Unicode MS" panose="020B0604020202020204" pitchFamily="34" charset="-122"/>
                        </a:rPr>
                        <a:t>M</a:t>
                      </a:r>
                      <a:r>
                        <a:rPr lang="en-US" altLang="zh-CN" sz="3200" b="0" kern="100" baseline="-25000" dirty="0" smtClean="0">
                          <a:solidFill>
                            <a:schemeClr val="tx1"/>
                          </a:solidFill>
                          <a:effectLst/>
                          <a:latin typeface="+mn-lt"/>
                          <a:ea typeface="黑体" panose="02010609060101010101" pitchFamily="49" charset="-122"/>
                          <a:cs typeface="Arial Unicode MS" panose="020B0604020202020204" pitchFamily="34" charset="-122"/>
                        </a:rPr>
                        <a:t>F</a:t>
                      </a:r>
                      <a:r>
                        <a:rPr lang="en-US" sz="3200" b="0" kern="100" dirty="0" smtClean="0">
                          <a:solidFill>
                            <a:schemeClr val="tx1"/>
                          </a:solidFill>
                          <a:effectLst/>
                          <a:latin typeface="+mn-lt"/>
                          <a:ea typeface="黑体" panose="02010609060101010101" pitchFamily="49" charset="-122"/>
                          <a:cs typeface="Arial Unicode MS" panose="020B0604020202020204" pitchFamily="34" charset="-122"/>
                        </a:rPr>
                        <a:t> </a:t>
                      </a:r>
                      <a:endParaRPr lang="en-US"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r>
                        <a:rPr lang="en-US" sz="3200" b="0" kern="100" dirty="0" err="1" smtClean="0">
                          <a:solidFill>
                            <a:schemeClr val="tx1"/>
                          </a:solidFill>
                          <a:effectLst/>
                          <a:latin typeface="+mn-lt"/>
                          <a:ea typeface="黑体" panose="02010609060101010101" pitchFamily="49" charset="-122"/>
                          <a:cs typeface="Arial Unicode MS" panose="020B0604020202020204" pitchFamily="34" charset="-122"/>
                        </a:rPr>
                        <a:t>V</a:t>
                      </a:r>
                      <a:r>
                        <a:rPr lang="en-US" sz="32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R</a:t>
                      </a:r>
                      <a:r>
                        <a:rPr lang="en-US" sz="3200" b="0" kern="100" dirty="0" err="1" smtClean="0">
                          <a:solidFill>
                            <a:schemeClr val="tx1"/>
                          </a:solidFill>
                          <a:effectLst/>
                          <a:latin typeface="+mn-lt"/>
                          <a:ea typeface="黑体" panose="02010609060101010101" pitchFamily="49" charset="-122"/>
                          <a:cs typeface="Arial Unicode MS" panose="020B0604020202020204" pitchFamily="34" charset="-122"/>
                        </a:rPr>
                        <a:t>+rV</a:t>
                      </a:r>
                      <a:r>
                        <a:rPr lang="en-US" altLang="zh-CN" sz="3200" b="0" kern="100" baseline="-25000" dirty="0" err="1" smtClean="0">
                          <a:solidFill>
                            <a:schemeClr val="tx1"/>
                          </a:solidFill>
                          <a:effectLst/>
                          <a:latin typeface="+mn-lt"/>
                          <a:ea typeface="黑体" panose="02010609060101010101" pitchFamily="49" charset="-122"/>
                          <a:cs typeface="Arial Unicode MS" panose="020B0604020202020204" pitchFamily="34" charset="-122"/>
                        </a:rPr>
                        <a:t>M</a:t>
                      </a:r>
                      <a:r>
                        <a:rPr lang="en-US" sz="32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338144">
                <a:tc>
                  <a:txBody>
                    <a:bodyPr/>
                    <a:lstStyle/>
                    <a:p>
                      <a:pPr algn="l">
                        <a:lnSpc>
                          <a:spcPct val="150000"/>
                        </a:lnSpc>
                        <a:spcAft>
                          <a:spcPts val="0"/>
                        </a:spcAft>
                      </a:pPr>
                      <a:r>
                        <a:rPr lang="zh-CN" sz="3200" b="0" kern="100" dirty="0">
                          <a:effectLst/>
                          <a:latin typeface="+mn-lt"/>
                          <a:ea typeface="黑体" panose="02010609060101010101" pitchFamily="49" charset="-122"/>
                          <a:cs typeface="Arial Unicode MS" panose="020B0604020202020204" pitchFamily="34" charset="-122"/>
                        </a:rPr>
                        <a:t>剩余</a:t>
                      </a:r>
                      <a:r>
                        <a:rPr lang="zh-CN" sz="3200" b="0" kern="100" dirty="0" smtClean="0">
                          <a:effectLst/>
                          <a:latin typeface="+mn-lt"/>
                          <a:ea typeface="黑体" panose="02010609060101010101" pitchFamily="49" charset="-122"/>
                          <a:cs typeface="Arial Unicode MS" panose="020B0604020202020204" pitchFamily="34" charset="-122"/>
                        </a:rPr>
                        <a:t>效应</a:t>
                      </a:r>
                      <a:endParaRPr lang="zh-CN" sz="3200" b="0" kern="100" dirty="0">
                        <a:effectLst/>
                        <a:latin typeface="+mn-lt"/>
                        <a:ea typeface="黑体" panose="02010609060101010101" pitchFamily="49" charset="-122"/>
                        <a:cs typeface="Arial Unicode MS" panose="020B0604020202020204" pitchFamily="34" charset="-122"/>
                      </a:endParaRPr>
                    </a:p>
                  </a:txBody>
                  <a:tcPr marL="67888" marR="67888" marT="0" marB="0"/>
                </a:tc>
                <a:tc>
                  <a:txBody>
                    <a:bodyPr/>
                    <a:lstStyle/>
                    <a:p>
                      <a:pPr algn="l">
                        <a:lnSpc>
                          <a:spcPct val="150000"/>
                        </a:lnSpc>
                        <a:spcAft>
                          <a:spcPts val="0"/>
                        </a:spcAft>
                      </a:pPr>
                      <a:r>
                        <a:rPr lang="en-US" sz="3200" b="0" kern="100" dirty="0" smtClean="0">
                          <a:solidFill>
                            <a:schemeClr val="tx1"/>
                          </a:solidFill>
                          <a:effectLst/>
                          <a:latin typeface="+mn-lt"/>
                          <a:ea typeface="黑体" panose="02010609060101010101" pitchFamily="49" charset="-122"/>
                          <a:cs typeface="Arial Unicode MS" panose="020B0604020202020204" pitchFamily="34" charset="-122"/>
                        </a:rPr>
                        <a:t>m(r-1)</a:t>
                      </a:r>
                      <a:endParaRPr lang="en-US"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rPr>
                        <a:t>MS</a:t>
                      </a:r>
                      <a:r>
                        <a:rPr lang="en-US" altLang="zh-CN" sz="32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rPr>
                        <a:t> </a:t>
                      </a: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rPr>
                        <a:t>V</a:t>
                      </a:r>
                      <a:r>
                        <a:rPr lang="en-US" altLang="zh-CN" sz="3200" b="0" kern="100" baseline="-25000" dirty="0" smtClean="0">
                          <a:solidFill>
                            <a:schemeClr val="tx1"/>
                          </a:solidFill>
                          <a:effectLst/>
                          <a:latin typeface="+mn-lt"/>
                          <a:ea typeface="黑体" panose="02010609060101010101" pitchFamily="49" charset="-122"/>
                          <a:cs typeface="Arial Unicode MS" panose="020B0604020202020204" pitchFamily="34" charset="-122"/>
                        </a:rPr>
                        <a:t>R</a:t>
                      </a:r>
                      <a:r>
                        <a:rPr lang="en-US" altLang="zh-CN" sz="3200" b="0" kern="100" baseline="0" dirty="0" smtClean="0">
                          <a:solidFill>
                            <a:schemeClr val="tx1"/>
                          </a:solidFill>
                          <a:effectLst/>
                          <a:latin typeface="+mn-lt"/>
                          <a:ea typeface="黑体" panose="02010609060101010101" pitchFamily="49" charset="-122"/>
                          <a:cs typeface="Arial Unicode MS" panose="020B0604020202020204" pitchFamily="34" charset="-122"/>
                        </a:rPr>
                        <a:t> </a:t>
                      </a:r>
                      <a:endPar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r h="237606">
                <a:tc>
                  <a:txBody>
                    <a:bodyPr/>
                    <a:lstStyle/>
                    <a:p>
                      <a:pPr algn="l">
                        <a:lnSpc>
                          <a:spcPct val="150000"/>
                        </a:lnSpc>
                        <a:spcAft>
                          <a:spcPts val="0"/>
                        </a:spcAft>
                      </a:pPr>
                      <a:r>
                        <a:rPr lang="zh-CN" sz="3200" b="0" kern="100">
                          <a:effectLst/>
                          <a:latin typeface="+mn-lt"/>
                          <a:ea typeface="黑体" panose="02010609060101010101" pitchFamily="49" charset="-122"/>
                          <a:cs typeface="Arial Unicode MS" panose="020B0604020202020204" pitchFamily="34" charset="-122"/>
                        </a:rPr>
                        <a:t>总和</a:t>
                      </a:r>
                    </a:p>
                  </a:txBody>
                  <a:tcPr marL="67888" marR="67888" marT="0" marB="0"/>
                </a:tc>
                <a:tc>
                  <a:txBody>
                    <a:bodyPr/>
                    <a:lstStyle/>
                    <a:p>
                      <a:pPr algn="l">
                        <a:lnSpc>
                          <a:spcPct val="150000"/>
                        </a:lnSpc>
                        <a:spcAft>
                          <a:spcPts val="0"/>
                        </a:spcAft>
                      </a:pPr>
                      <a:r>
                        <a:rPr lang="en-US" sz="3200" b="0" kern="100" dirty="0" smtClean="0">
                          <a:solidFill>
                            <a:schemeClr val="tx1"/>
                          </a:solidFill>
                          <a:effectLst/>
                          <a:latin typeface="+mn-lt"/>
                          <a:ea typeface="黑体" panose="02010609060101010101" pitchFamily="49" charset="-122"/>
                          <a:cs typeface="Arial Unicode MS" panose="020B0604020202020204" pitchFamily="34" charset="-122"/>
                        </a:rPr>
                        <a:t>mr-1</a:t>
                      </a:r>
                      <a:endParaRPr lang="en-US"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marL="0" marR="0" indent="0" algn="l" defTabSz="914400" rtl="0" eaLnBrk="1" fontAlgn="auto" latinLnBrk="0" hangingPunct="1">
                        <a:lnSpc>
                          <a:spcPct val="150000"/>
                        </a:lnSpc>
                        <a:spcBef>
                          <a:spcPts val="0"/>
                        </a:spcBef>
                        <a:spcAft>
                          <a:spcPts val="0"/>
                        </a:spcAft>
                        <a:buClrTx/>
                        <a:buSzTx/>
                        <a:buFontTx/>
                        <a:buNone/>
                        <a:tabLst/>
                        <a:defRPr/>
                      </a:pPr>
                      <a:endParaRPr lang="en-US" altLang="zh-CN" sz="3200" b="0" kern="100" dirty="0" smtClean="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c>
                  <a:txBody>
                    <a:bodyPr/>
                    <a:lstStyle/>
                    <a:p>
                      <a:pPr algn="l">
                        <a:lnSpc>
                          <a:spcPct val="150000"/>
                        </a:lnSpc>
                        <a:spcAft>
                          <a:spcPts val="0"/>
                        </a:spcAft>
                      </a:pPr>
                      <a:endParaRPr lang="zh-CN" sz="3200" b="0" kern="100" dirty="0">
                        <a:solidFill>
                          <a:schemeClr val="tx1"/>
                        </a:solidFill>
                        <a:effectLst/>
                        <a:latin typeface="+mn-lt"/>
                        <a:ea typeface="黑体" panose="02010609060101010101" pitchFamily="49" charset="-122"/>
                        <a:cs typeface="Arial Unicode MS" panose="020B0604020202020204" pitchFamily="34" charset="-122"/>
                      </a:endParaRPr>
                    </a:p>
                  </a:txBody>
                  <a:tcPr marL="67888" marR="67888" marT="0" marB="0">
                    <a:solidFill>
                      <a:schemeClr val="accent6">
                        <a:lumMod val="20000"/>
                        <a:lumOff val="80000"/>
                      </a:schemeClr>
                    </a:solidFill>
                  </a:tcPr>
                </a:tc>
              </a:tr>
            </a:tbl>
          </a:graphicData>
        </a:graphic>
      </p:graphicFrame>
    </p:spTree>
    <p:extLst>
      <p:ext uri="{BB962C8B-B14F-4D97-AF65-F5344CB8AC3E}">
        <p14:creationId xmlns:p14="http://schemas.microsoft.com/office/powerpoint/2010/main" val="48563867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611560" y="908720"/>
            <a:ext cx="7920880" cy="5184576"/>
          </a:xfrm>
        </p:spPr>
        <p:txBody>
          <a:bodyPr>
            <a:noAutofit/>
          </a:bodyPr>
          <a:lstStyle/>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间方差就是全同胞家系的协方差，剩余方差就是家系内</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方差。</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pPr marL="0" indent="0">
              <a:buNone/>
            </a:pPr>
            <a:endParaRPr lang="en-US" altLang="zh-CN" sz="3000"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随机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配对设计只产生全同胞一种家系结构，如果没有环境方差的估计，还是无法将加性和显性方差分开</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忽略显性方差，这时可以</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把</a:t>
            </a:r>
            <a:r>
              <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3000" i="1" dirty="0" smtClean="0">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baseline="-25000" dirty="0" smtClean="0">
                <a:latin typeface="Times New Roman" panose="02020603050405020304" pitchFamily="18" charset="0"/>
                <a:ea typeface="黑体" panose="02010609060101010101" pitchFamily="49" charset="-122"/>
                <a:cs typeface="Times New Roman" panose="02020603050405020304" pitchFamily="18" charset="0"/>
              </a:rPr>
              <a:t>MF</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作为</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加性方差</a:t>
            </a:r>
            <a:r>
              <a:rPr lang="en-US" altLang="zh-CN" sz="3000"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sz="3000"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的估计</a:t>
            </a:r>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30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30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3000" dirty="0">
                <a:latin typeface="Times New Roman" panose="02020603050405020304" pitchFamily="18" charset="0"/>
                <a:ea typeface="黑体" panose="02010609060101010101" pitchFamily="49" charset="-122"/>
                <a:cs typeface="Times New Roman" panose="02020603050405020304" pitchFamily="18" charset="0"/>
              </a:rPr>
              <a:t>同时具有亲本的表型数据，也可以用后代与中亲值的协方差来估计加性方差。</a:t>
            </a:r>
            <a:endParaRPr lang="zh-CN" altLang="en-US" sz="30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14" name="对象 13"/>
          <p:cNvGraphicFramePr>
            <a:graphicFrameLocks noChangeAspect="1"/>
          </p:cNvGraphicFramePr>
          <p:nvPr>
            <p:extLst>
              <p:ext uri="{D42A27DB-BD31-4B8C-83A1-F6EECF244321}">
                <p14:modId xmlns:p14="http://schemas.microsoft.com/office/powerpoint/2010/main" val="3002475779"/>
              </p:ext>
            </p:extLst>
          </p:nvPr>
        </p:nvGraphicFramePr>
        <p:xfrm>
          <a:off x="1043608" y="1988840"/>
          <a:ext cx="2454260" cy="908720"/>
        </p:xfrm>
        <a:graphic>
          <a:graphicData uri="http://schemas.openxmlformats.org/presentationml/2006/ole">
            <mc:AlternateContent xmlns:mc="http://schemas.openxmlformats.org/markup-compatibility/2006">
              <mc:Choice xmlns:v="urn:schemas-microsoft-com:vml" Requires="v">
                <p:oleObj spid="_x0000_s108576" name="公式" r:id="rId3" imgW="1091726" imgH="393529" progId="Equation.3">
                  <p:embed/>
                </p:oleObj>
              </mc:Choice>
              <mc:Fallback>
                <p:oleObj name="公式" r:id="rId3" imgW="1091726" imgH="393529" progId="Equation.3">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43608" y="1988840"/>
                        <a:ext cx="2454260" cy="908720"/>
                      </a:xfrm>
                      <a:prstGeom prst="rect">
                        <a:avLst/>
                      </a:prstGeom>
                      <a:noFill/>
                    </p:spPr>
                  </p:pic>
                </p:oleObj>
              </mc:Fallback>
            </mc:AlternateContent>
          </a:graphicData>
        </a:graphic>
      </p:graphicFrame>
      <p:graphicFrame>
        <p:nvGraphicFramePr>
          <p:cNvPr id="16" name="对象 15"/>
          <p:cNvGraphicFramePr>
            <a:graphicFrameLocks noChangeAspect="1"/>
          </p:cNvGraphicFramePr>
          <p:nvPr>
            <p:extLst>
              <p:ext uri="{D42A27DB-BD31-4B8C-83A1-F6EECF244321}">
                <p14:modId xmlns:p14="http://schemas.microsoft.com/office/powerpoint/2010/main" val="2980890981"/>
              </p:ext>
            </p:extLst>
          </p:nvPr>
        </p:nvGraphicFramePr>
        <p:xfrm>
          <a:off x="3851920" y="1988840"/>
          <a:ext cx="3108968" cy="908720"/>
        </p:xfrm>
        <a:graphic>
          <a:graphicData uri="http://schemas.openxmlformats.org/presentationml/2006/ole">
            <mc:AlternateContent xmlns:mc="http://schemas.openxmlformats.org/markup-compatibility/2006">
              <mc:Choice xmlns:v="urn:schemas-microsoft-com:vml" Requires="v">
                <p:oleObj spid="_x0000_s108577" name="公式" r:id="rId5" imgW="1371600" imgH="393700" progId="Equation.3">
                  <p:embed/>
                </p:oleObj>
              </mc:Choice>
              <mc:Fallback>
                <p:oleObj name="公式" r:id="rId5" imgW="1371600" imgH="3937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1920" y="1988840"/>
                        <a:ext cx="3108968" cy="908720"/>
                      </a:xfrm>
                      <a:prstGeom prst="rect">
                        <a:avLst/>
                      </a:prstGeom>
                      <a:noFill/>
                    </p:spPr>
                  </p:pic>
                </p:oleObj>
              </mc:Fallback>
            </mc:AlternateContent>
          </a:graphicData>
        </a:graphic>
      </p:graphicFrame>
    </p:spTree>
    <p:extLst>
      <p:ext uri="{BB962C8B-B14F-4D97-AF65-F5344CB8AC3E}">
        <p14:creationId xmlns:p14="http://schemas.microsoft.com/office/powerpoint/2010/main" val="103162473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a:latin typeface="黑体" panose="02010609060101010101" pitchFamily="49" charset="-122"/>
                <a:ea typeface="黑体" panose="02010609060101010101" pitchFamily="49" charset="-122"/>
              </a:rPr>
              <a:t>遗传交配设计中的一些问题</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611560" y="1052736"/>
            <a:ext cx="7920880" cy="4032448"/>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遗传交配设计的目是为了估计数量性状在一个参照群体中的各种遗传参数，如环境方差、遗传方差、加性方差、显性方差和遗传力等等</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准确估计这些参数，首先要求交配设计的亲本数量要尽可能大，作为参照群体的一组样本，亲本要具有代表性</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28440646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20080"/>
          </a:xfrm>
        </p:spPr>
        <p:txBody>
          <a:bodyPr>
            <a:noAutofit/>
          </a:bodyPr>
          <a:lstStyle/>
          <a:p>
            <a:r>
              <a:rPr lang="zh-CN" altLang="zh-CN" sz="4000" b="1" dirty="0">
                <a:latin typeface="黑体" panose="02010609060101010101" pitchFamily="49" charset="-122"/>
                <a:ea typeface="黑体" panose="02010609060101010101" pitchFamily="49" charset="-122"/>
              </a:rPr>
              <a:t>遗传交配设计中的一些问题</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467544" y="908720"/>
            <a:ext cx="8208912" cy="5328592"/>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此外</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，每个杂交组合的后代也是一个群体，还可能存在遗传分离，后代个体也要求有一定的数量和代表性。因此遗传设计中，既要考虑亲本个体的抽样问题，又要同时考虑后代个体的抽样问题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比较来看，亲本的抽样问题要比后代的抽样问题重要得多</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亲本</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越多、杂交组合越多，群体遗传参数的估计就会越准确，但试验花费也就越大。后代家系大小也同样决定试验规模和花费。因此，开展遗传设计时，需要在一定试验规模和费用的限制条件下，考虑亲本个数、组合个数、后代个数如何合理配置，以获得最佳的遗传研究结果。</a:t>
            </a:r>
          </a:p>
        </p:txBody>
      </p:sp>
    </p:spTree>
    <p:extLst>
      <p:ext uri="{BB962C8B-B14F-4D97-AF65-F5344CB8AC3E}">
        <p14:creationId xmlns:p14="http://schemas.microsoft.com/office/powerpoint/2010/main" val="148639452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en-US" sz="4000" b="1" dirty="0" smtClean="0">
                <a:latin typeface="黑体" panose="02010609060101010101" pitchFamily="49" charset="-122"/>
                <a:ea typeface="黑体" panose="02010609060101010101" pitchFamily="49" charset="-122"/>
              </a:rPr>
              <a:t>不同</a:t>
            </a:r>
            <a:r>
              <a:rPr lang="zh-CN" altLang="zh-CN" sz="4000" b="1" dirty="0" smtClean="0">
                <a:latin typeface="黑体" panose="02010609060101010101" pitchFamily="49" charset="-122"/>
                <a:ea typeface="黑体" panose="02010609060101010101" pitchFamily="49" charset="-122"/>
              </a:rPr>
              <a:t>交配设计的</a:t>
            </a:r>
            <a:r>
              <a:rPr lang="zh-CN" altLang="en-US" sz="4000" b="1" dirty="0" smtClean="0">
                <a:latin typeface="黑体" panose="02010609060101010101" pitchFamily="49" charset="-122"/>
                <a:ea typeface="黑体" panose="02010609060101010101" pitchFamily="49" charset="-122"/>
              </a:rPr>
              <a:t>比较</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467544" y="980728"/>
            <a:ext cx="8280920" cy="504056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全面系统地评价不同设计的优劣，还是相当困难的，这需要开展大量的遗传试验或模拟研究，才能了解不同设计对遗传参数估计的精确度。这里我们不考虑参照群体在性别上的差异，只是从亲本数量、组合个数、后代群体大小、整体花费等方面，对不同设计进行一个粗略的评价</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例如</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，用</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表示杂交组合的个数，前面已经说过，</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设计要用到</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个亲本个体，</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设计要用到</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m</a:t>
            </a:r>
            <a:r>
              <a:rPr lang="en-US" altLang="zh-CN" sz="2600" dirty="0" err="1">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i="1" dirty="0" err="1">
                <a:latin typeface="Times New Roman" panose="02020603050405020304" pitchFamily="18" charset="0"/>
                <a:ea typeface="黑体" panose="02010609060101010101" pitchFamily="49" charset="-122"/>
                <a:cs typeface="Times New Roman" panose="02020603050405020304" pitchFamily="18" charset="0"/>
              </a:rPr>
              <a:t>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个亲本个体，随机配对设计要用到</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sz="2600" i="1" dirty="0">
                <a:latin typeface="Times New Roman" panose="02020603050405020304" pitchFamily="18" charset="0"/>
                <a:ea typeface="黑体" panose="02010609060101010101" pitchFamily="49" charset="-122"/>
                <a:cs typeface="Times New Roman" panose="02020603050405020304" pitchFamily="18" charset="0"/>
              </a:rPr>
              <a:t>mn</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个亲本个体。显然，随机配对的亲本数高于</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的亲本数最低。从这一点讲，配置相同个数的杂交，随机配对设计的亲本样本量最大，对参照群体的代表性最强。</a:t>
            </a:r>
          </a:p>
        </p:txBody>
      </p:sp>
    </p:spTree>
    <p:extLst>
      <p:ext uri="{BB962C8B-B14F-4D97-AF65-F5344CB8AC3E}">
        <p14:creationId xmlns:p14="http://schemas.microsoft.com/office/powerpoint/2010/main" val="15003315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en-US" sz="4000" b="1" dirty="0" smtClean="0">
                <a:latin typeface="黑体" panose="02010609060101010101" pitchFamily="49" charset="-122"/>
                <a:ea typeface="黑体" panose="02010609060101010101" pitchFamily="49" charset="-122"/>
              </a:rPr>
              <a:t>不同</a:t>
            </a:r>
            <a:r>
              <a:rPr lang="zh-CN" altLang="zh-CN" sz="4000" b="1" dirty="0" smtClean="0">
                <a:latin typeface="黑体" panose="02010609060101010101" pitchFamily="49" charset="-122"/>
                <a:ea typeface="黑体" panose="02010609060101010101" pitchFamily="49" charset="-122"/>
              </a:rPr>
              <a:t>交配设计的</a:t>
            </a:r>
            <a:r>
              <a:rPr lang="zh-CN" altLang="en-US" sz="4000" b="1" dirty="0" smtClean="0">
                <a:latin typeface="黑体" panose="02010609060101010101" pitchFamily="49" charset="-122"/>
                <a:ea typeface="黑体" panose="02010609060101010101" pitchFamily="49" charset="-122"/>
              </a:rPr>
              <a:t>比较</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611560" y="980728"/>
            <a:ext cx="7920880" cy="5040560"/>
          </a:xfrm>
        </p:spPr>
        <p:txBody>
          <a:bodyPr>
            <a:noAutofit/>
          </a:bodyPr>
          <a:lstStyle/>
          <a:p>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但是，亲本数量并不是衡量交配设计优劣的唯一标准。在前面的分析方法中，我们看到随机配对设计只产生全同胞一种家系结构，无法区分家系内的遗传方差和环境方差，需要借助其它信息，才能把加性和显性方差分开</a:t>
            </a:r>
            <a:r>
              <a:rPr lang="zh-CN" altLang="zh-CN" sz="26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600" dirty="0" smtClean="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设计同时产生一组全同胞家系、两组半同胞家系，能够估计出加性、显性和剩余三种方差成分。</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设计也能估计出加性、显性和剩余三种方差成分，但只有一组全同胞家系和一组半同胞家系。从交配设计提供的遗传信息来看，</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反而是最好的设计。但是，如果同时考虑亲本数量和提供遗传信息两方面的内容，</a:t>
            </a:r>
            <a:r>
              <a:rPr lang="en-US" altLang="zh-CN" sz="2600"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sz="2600" dirty="0">
                <a:latin typeface="Times New Roman" panose="02020603050405020304" pitchFamily="18" charset="0"/>
                <a:ea typeface="黑体" panose="02010609060101010101" pitchFamily="49" charset="-122"/>
                <a:cs typeface="Times New Roman" panose="02020603050405020304" pitchFamily="18" charset="0"/>
              </a:rPr>
              <a:t>显然成为最好的交配设计。</a:t>
            </a:r>
          </a:p>
        </p:txBody>
      </p:sp>
    </p:spTree>
    <p:extLst>
      <p:ext uri="{BB962C8B-B14F-4D97-AF65-F5344CB8AC3E}">
        <p14:creationId xmlns:p14="http://schemas.microsoft.com/office/powerpoint/2010/main" val="27692362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64807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环境设计及其作用</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457200" y="1124744"/>
            <a:ext cx="8229600" cy="4176464"/>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在进行多环境试验或者品种比较试验时，需要采用一定的田间试验设计，以估计试验误差、提高试验精确度，鉴别出较小的基因型间或品种间的差异。</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环境设计</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environmental design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）的主要目的，在于控制随机环境因素的干扰，常见的环境设计包括完全随机、随机区组、拉丁方和格子方等等</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24689055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altLang="zh-CN" b="1" dirty="0" smtClean="0">
                <a:latin typeface="Times New Roman" panose="02020603050405020304" pitchFamily="18" charset="0"/>
                <a:ea typeface="黑体" panose="02010609060101010101" pitchFamily="49" charset="-122"/>
                <a:cs typeface="Times New Roman" panose="02020603050405020304" pitchFamily="18" charset="0"/>
              </a:rPr>
              <a:t>§10.3 </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双亲</a:t>
            </a:r>
            <a:r>
              <a:rPr lang="zh-CN" altLang="en-US" b="1" dirty="0">
                <a:latin typeface="Times New Roman" panose="02020603050405020304" pitchFamily="18" charset="0"/>
                <a:ea typeface="黑体" panose="02010609060101010101" pitchFamily="49" charset="-122"/>
                <a:cs typeface="Times New Roman" panose="02020603050405020304" pitchFamily="18" charset="0"/>
              </a:rPr>
              <a:t>后代群体的遗传设计</a:t>
            </a:r>
          </a:p>
        </p:txBody>
      </p:sp>
      <p:sp>
        <p:nvSpPr>
          <p:cNvPr id="6" name="内容占位符 5"/>
          <p:cNvSpPr>
            <a:spLocks noGrp="1"/>
          </p:cNvSpPr>
          <p:nvPr>
            <p:ph idx="1"/>
          </p:nvPr>
        </p:nvSpPr>
        <p:spPr/>
        <p:txBody>
          <a:bodyPr>
            <a:normAutofit/>
          </a:bodyPr>
          <a:lstStyle/>
          <a:p>
            <a:r>
              <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10.3.1 NCIII</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回交交配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§10.3.2 TTC</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三重测交交配</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§10.3.3 NCIII</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TTC</a:t>
            </a:r>
            <a:r>
              <a:rPr lang="zh-CN" altLang="en-US" sz="3600" dirty="0">
                <a:latin typeface="Times New Roman" panose="02020603050405020304" pitchFamily="18" charset="0"/>
                <a:ea typeface="黑体" panose="02010609060101010101" pitchFamily="49" charset="-122"/>
                <a:cs typeface="Times New Roman" panose="02020603050405020304" pitchFamily="18" charset="0"/>
              </a:rPr>
              <a:t>模拟数据</a:t>
            </a:r>
            <a:r>
              <a:rPr lang="zh-CN" altLang="en-US" sz="3600" dirty="0" smtClean="0">
                <a:latin typeface="Times New Roman" panose="02020603050405020304" pitchFamily="18" charset="0"/>
                <a:ea typeface="黑体" panose="02010609060101010101" pitchFamily="49" charset="-122"/>
                <a:cs typeface="Times New Roman" panose="02020603050405020304" pitchFamily="18" charset="0"/>
              </a:rPr>
              <a:t>分析</a:t>
            </a:r>
            <a:endParaRPr lang="en-US" altLang="zh-CN" sz="36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§10.3.4 </a:t>
            </a:r>
            <a:r>
              <a:rPr lang="zh-CN" altLang="zh-CN" sz="3600" dirty="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36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dirty="0">
                <a:latin typeface="Times New Roman" panose="02020603050405020304" pitchFamily="18" charset="0"/>
                <a:ea typeface="黑体" panose="02010609060101010101" pitchFamily="49" charset="-122"/>
                <a:cs typeface="Times New Roman" panose="02020603050405020304" pitchFamily="18" charset="0"/>
              </a:rPr>
              <a:t>群体的设计</a:t>
            </a:r>
            <a:endParaRPr lang="en-US" altLang="zh-CN" sz="36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1804865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4664"/>
            <a:ext cx="8229600" cy="720080"/>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回交交配设计</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1196752"/>
            <a:ext cx="7920880" cy="3384376"/>
          </a:xfrm>
        </p:spPr>
        <p:txBody>
          <a:bodyPr>
            <a:normAutofit/>
          </a:bodyPr>
          <a:lstStyle/>
          <a:p>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属于回交类型的遗传交配设计，它从两个纯系</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的杂交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群体中，随机抽取</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个个体，分别与原来的两个亲本回交，共产生</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个杂交组合，每个组合观测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个后代个体。用于回交的两个亲本有时也称测交亲本。</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8186788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332656"/>
            <a:ext cx="7272808" cy="72008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NCIII</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交配</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设计示意图</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4" name="图片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2048" y="1124744"/>
            <a:ext cx="8244408" cy="4536504"/>
          </a:xfrm>
          <a:prstGeom prst="rect">
            <a:avLst/>
          </a:prstGeom>
          <a:noFill/>
          <a:ln>
            <a:noFill/>
          </a:ln>
        </p:spPr>
      </p:pic>
    </p:spTree>
    <p:extLst>
      <p:ext uri="{BB962C8B-B14F-4D97-AF65-F5344CB8AC3E}">
        <p14:creationId xmlns:p14="http://schemas.microsoft.com/office/powerpoint/2010/main" val="386213008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332656"/>
            <a:ext cx="8136904" cy="1008112"/>
          </a:xfrm>
        </p:spPr>
        <p:txBody>
          <a:bodyPr>
            <a:noAutofit/>
          </a:bodyPr>
          <a:lstStyle/>
          <a:p>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类型、家系均值（分别用</a:t>
            </a:r>
            <a:r>
              <a:rPr lang="en-US" altLang="zh-CN" sz="3200" b="1" i="1" dirty="0">
                <a:latin typeface="Times New Roman" panose="02020603050405020304" pitchFamily="18" charset="0"/>
                <a:ea typeface="黑体" panose="02010609060101010101" pitchFamily="49" charset="-122"/>
                <a:cs typeface="Times New Roman" panose="02020603050405020304" pitchFamily="18" charset="0"/>
              </a:rPr>
              <a:t>L</a:t>
            </a:r>
            <a:r>
              <a:rPr lang="en-US" altLang="zh-CN" sz="3200" b="1"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200" b="1" i="1" dirty="0">
                <a:latin typeface="Times New Roman" panose="02020603050405020304" pitchFamily="18" charset="0"/>
                <a:ea typeface="黑体" panose="02010609060101010101" pitchFamily="49" charset="-122"/>
                <a:cs typeface="Times New Roman" panose="02020603050405020304" pitchFamily="18" charset="0"/>
              </a:rPr>
              <a:t>L</a:t>
            </a:r>
            <a:r>
              <a:rPr lang="en-US" altLang="zh-CN" sz="32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表示）、以及两种家系之和、之差的均值和方差</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11264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7960" y="1412776"/>
            <a:ext cx="8938536" cy="4392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0506866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88640"/>
            <a:ext cx="8229600" cy="79208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457200" y="1052736"/>
            <a:ext cx="8229600" cy="2376264"/>
          </a:xfrm>
        </p:spPr>
        <p:txBody>
          <a:bodyPr>
            <a:normAutofit lnSpcReduction="10000"/>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如果考虑来自同一个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个体的两个回交家系的和与差，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和的方差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只与加性方差有关</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，差的方差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只与显性方差有关</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当家系足够大时，可以忽略家系均值中的误差方差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于是得到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参照群体</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加显性方差的</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估计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en-US"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4" name="对象 3"/>
          <p:cNvGraphicFramePr>
            <a:graphicFrameLocks noChangeAspect="1"/>
          </p:cNvGraphicFramePr>
          <p:nvPr>
            <p:extLst>
              <p:ext uri="{D42A27DB-BD31-4B8C-83A1-F6EECF244321}">
                <p14:modId xmlns:p14="http://schemas.microsoft.com/office/powerpoint/2010/main" val="300595548"/>
              </p:ext>
            </p:extLst>
          </p:nvPr>
        </p:nvGraphicFramePr>
        <p:xfrm>
          <a:off x="683568" y="3356992"/>
          <a:ext cx="3740766" cy="1080120"/>
        </p:xfrm>
        <a:graphic>
          <a:graphicData uri="http://schemas.openxmlformats.org/presentationml/2006/ole">
            <mc:AlternateContent xmlns:mc="http://schemas.openxmlformats.org/markup-compatibility/2006">
              <mc:Choice xmlns:v="urn:schemas-microsoft-com:vml" Requires="v">
                <p:oleObj spid="_x0000_s116777" name="公式" r:id="rId3" imgW="1384200" imgH="393480" progId="Equation.3">
                  <p:embed/>
                </p:oleObj>
              </mc:Choice>
              <mc:Fallback>
                <p:oleObj name="公式" r:id="rId3" imgW="1384200" imgH="393480" progId="Equation.3">
                  <p:embed/>
                  <p:pic>
                    <p:nvPicPr>
                      <p:cNvPr id="0" name="Object 1"/>
                      <p:cNvPicPr>
                        <a:picLocks noChangeAspect="1" noChangeArrowheads="1"/>
                      </p:cNvPicPr>
                      <p:nvPr/>
                    </p:nvPicPr>
                    <p:blipFill>
                      <a:blip r:embed="rId4"/>
                      <a:srcRect/>
                      <a:stretch>
                        <a:fillRect/>
                      </a:stretch>
                    </p:blipFill>
                    <p:spPr bwMode="auto">
                      <a:xfrm>
                        <a:off x="683568" y="3356992"/>
                        <a:ext cx="3740766" cy="1080120"/>
                      </a:xfrm>
                      <a:prstGeom prst="rect">
                        <a:avLst/>
                      </a:prstGeom>
                      <a:noFill/>
                    </p:spPr>
                  </p:pic>
                </p:oleObj>
              </mc:Fallback>
            </mc:AlternateContent>
          </a:graphicData>
        </a:graphic>
      </p:graphicFrame>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6" name="对象 5"/>
          <p:cNvGraphicFramePr>
            <a:graphicFrameLocks noChangeAspect="1"/>
          </p:cNvGraphicFramePr>
          <p:nvPr>
            <p:extLst>
              <p:ext uri="{D42A27DB-BD31-4B8C-83A1-F6EECF244321}">
                <p14:modId xmlns:p14="http://schemas.microsoft.com/office/powerpoint/2010/main" val="4088371145"/>
              </p:ext>
            </p:extLst>
          </p:nvPr>
        </p:nvGraphicFramePr>
        <p:xfrm>
          <a:off x="4860032" y="3356992"/>
          <a:ext cx="3963854" cy="1080120"/>
        </p:xfrm>
        <a:graphic>
          <a:graphicData uri="http://schemas.openxmlformats.org/presentationml/2006/ole">
            <mc:AlternateContent xmlns:mc="http://schemas.openxmlformats.org/markup-compatibility/2006">
              <mc:Choice xmlns:v="urn:schemas-microsoft-com:vml" Requires="v">
                <p:oleObj spid="_x0000_s116778" name="公式" r:id="rId5" imgW="1473120" imgH="393480" progId="Equation.3">
                  <p:embed/>
                </p:oleObj>
              </mc:Choice>
              <mc:Fallback>
                <p:oleObj name="公式" r:id="rId5" imgW="1473120" imgH="393480" progId="Equation.3">
                  <p:embed/>
                  <p:pic>
                    <p:nvPicPr>
                      <p:cNvPr id="0" name="Object 3"/>
                      <p:cNvPicPr>
                        <a:picLocks noChangeAspect="1" noChangeArrowheads="1"/>
                      </p:cNvPicPr>
                      <p:nvPr/>
                    </p:nvPicPr>
                    <p:blipFill>
                      <a:blip r:embed="rId6"/>
                      <a:srcRect/>
                      <a:stretch>
                        <a:fillRect/>
                      </a:stretch>
                    </p:blipFill>
                    <p:spPr bwMode="auto">
                      <a:xfrm>
                        <a:off x="4860032" y="3356992"/>
                        <a:ext cx="3963854" cy="1080120"/>
                      </a:xfrm>
                      <a:prstGeom prst="rect">
                        <a:avLst/>
                      </a:prstGeom>
                      <a:noFill/>
                    </p:spPr>
                  </p:pic>
                </p:oleObj>
              </mc:Fallback>
            </mc:AlternateContent>
          </a:graphicData>
        </a:graphic>
      </p:graphicFrame>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8" name="对象 7"/>
          <p:cNvGraphicFramePr>
            <a:graphicFrameLocks noChangeAspect="1"/>
          </p:cNvGraphicFramePr>
          <p:nvPr>
            <p:extLst>
              <p:ext uri="{D42A27DB-BD31-4B8C-83A1-F6EECF244321}">
                <p14:modId xmlns:p14="http://schemas.microsoft.com/office/powerpoint/2010/main" val="3463624644"/>
              </p:ext>
            </p:extLst>
          </p:nvPr>
        </p:nvGraphicFramePr>
        <p:xfrm>
          <a:off x="683568" y="4581128"/>
          <a:ext cx="2736304" cy="623520"/>
        </p:xfrm>
        <a:graphic>
          <a:graphicData uri="http://schemas.openxmlformats.org/presentationml/2006/ole">
            <mc:AlternateContent xmlns:mc="http://schemas.openxmlformats.org/markup-compatibility/2006">
              <mc:Choice xmlns:v="urn:schemas-microsoft-com:vml" Requires="v">
                <p:oleObj spid="_x0000_s116779" name="公式" r:id="rId7" imgW="964781" imgH="215806" progId="Equation.3">
                  <p:embed/>
                </p:oleObj>
              </mc:Choice>
              <mc:Fallback>
                <p:oleObj name="公式" r:id="rId7" imgW="964781" imgH="21580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3568" y="4581128"/>
                        <a:ext cx="2736304" cy="623520"/>
                      </a:xfrm>
                      <a:prstGeom prst="rect">
                        <a:avLst/>
                      </a:prstGeom>
                      <a:noFill/>
                    </p:spPr>
                  </p:pic>
                </p:oleObj>
              </mc:Fallback>
            </mc:AlternateContent>
          </a:graphicData>
        </a:graphic>
      </p:graphicFrame>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0" name="对象 9"/>
          <p:cNvGraphicFramePr>
            <a:graphicFrameLocks noChangeAspect="1"/>
          </p:cNvGraphicFramePr>
          <p:nvPr>
            <p:extLst>
              <p:ext uri="{D42A27DB-BD31-4B8C-83A1-F6EECF244321}">
                <p14:modId xmlns:p14="http://schemas.microsoft.com/office/powerpoint/2010/main" val="86676828"/>
              </p:ext>
            </p:extLst>
          </p:nvPr>
        </p:nvGraphicFramePr>
        <p:xfrm>
          <a:off x="4860032" y="4365104"/>
          <a:ext cx="2917175" cy="1080120"/>
        </p:xfrm>
        <a:graphic>
          <a:graphicData uri="http://schemas.openxmlformats.org/presentationml/2006/ole">
            <mc:AlternateContent xmlns:mc="http://schemas.openxmlformats.org/markup-compatibility/2006">
              <mc:Choice xmlns:v="urn:schemas-microsoft-com:vml" Requires="v">
                <p:oleObj spid="_x0000_s116780" name="公式" r:id="rId9" imgW="1091726" imgH="393529" progId="Equation.3">
                  <p:embed/>
                </p:oleObj>
              </mc:Choice>
              <mc:Fallback>
                <p:oleObj name="公式" r:id="rId9" imgW="1091726"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860032" y="4365104"/>
                        <a:ext cx="2917175" cy="1080120"/>
                      </a:xfrm>
                      <a:prstGeom prst="rect">
                        <a:avLst/>
                      </a:prstGeom>
                      <a:noFill/>
                    </p:spPr>
                  </p:pic>
                </p:oleObj>
              </mc:Fallback>
            </mc:AlternateContent>
          </a:graphicData>
        </a:graphic>
      </p:graphicFrame>
    </p:spTree>
    <p:extLst>
      <p:ext uri="{BB962C8B-B14F-4D97-AF65-F5344CB8AC3E}">
        <p14:creationId xmlns:p14="http://schemas.microsoft.com/office/powerpoint/2010/main" val="2088368705"/>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720080"/>
          </a:xfrm>
        </p:spPr>
        <p:txBody>
          <a:bodyPr>
            <a:normAutofit fontScale="90000"/>
          </a:bodyPr>
          <a:lstStyle/>
          <a:p>
            <a:r>
              <a:rPr lang="en-US" altLang="zh-CN" b="1" dirty="0">
                <a:latin typeface="Times New Roman" panose="02020603050405020304" pitchFamily="18" charset="0"/>
                <a:ea typeface="黑体" panose="02010609060101010101" pitchFamily="49" charset="-122"/>
                <a:cs typeface="Times New Roman" panose="02020603050405020304" pitchFamily="18" charset="0"/>
              </a:rPr>
              <a:t>TTC</a:t>
            </a:r>
            <a:r>
              <a:rPr lang="zh-CN" altLang="zh-CN" b="1" dirty="0">
                <a:latin typeface="Times New Roman" panose="02020603050405020304" pitchFamily="18" charset="0"/>
                <a:ea typeface="黑体" panose="02010609060101010101" pitchFamily="49" charset="-122"/>
                <a:cs typeface="Times New Roman" panose="02020603050405020304" pitchFamily="18" charset="0"/>
              </a:rPr>
              <a:t>三重测交交配设计</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611560" y="980728"/>
            <a:ext cx="7992888" cy="5256584"/>
          </a:xfrm>
        </p:spPr>
        <p:txBody>
          <a:bodyPr>
            <a:normAutofit fontScale="92500" lnSpcReduction="10000"/>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在不存在互作的情况下，</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能无偏地估计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群体的加性方差</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和显性方差</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。但是，并非所有遗传群体中的性状都可以用加显性模型来解释</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en-US" altLang="zh-CN" dirty="0" err="1" smtClean="0">
                <a:latin typeface="Times New Roman" panose="02020603050405020304" pitchFamily="18" charset="0"/>
                <a:ea typeface="黑体" panose="02010609060101010101" pitchFamily="49" charset="-122"/>
                <a:cs typeface="Times New Roman" panose="02020603050405020304" pitchFamily="18" charset="0"/>
              </a:rPr>
              <a:t>Kearsey</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err="1">
                <a:latin typeface="Times New Roman" panose="02020603050405020304" pitchFamily="18" charset="0"/>
                <a:ea typeface="黑体" panose="02010609060101010101" pitchFamily="49" charset="-122"/>
                <a:cs typeface="Times New Roman" panose="02020603050405020304" pitchFamily="18" charset="0"/>
              </a:rPr>
              <a:t>Jinks</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1968</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）对</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设计加以改进，提出了三重测交法（</a:t>
            </a:r>
            <a:r>
              <a:rPr lang="en-US" altLang="zh-CN" dirty="0">
                <a:latin typeface="Times New Roman" panose="02020603050405020304" pitchFamily="18" charset="0"/>
                <a:ea typeface="黑体" panose="02010609060101010101" pitchFamily="49" charset="-122"/>
                <a:cs typeface="Times New Roman" panose="02020603050405020304" pitchFamily="18" charset="0"/>
              </a:rPr>
              <a:t>Triple Test Cross design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dirty="0">
                <a:latin typeface="Times New Roman" panose="02020603050405020304" pitchFamily="18" charset="0"/>
                <a:ea typeface="黑体" panose="02010609060101010101" pitchFamily="49" charset="-122"/>
                <a:cs typeface="Times New Roman" panose="02020603050405020304" pitchFamily="18" charset="0"/>
              </a:rPr>
              <a:t>TTC</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设计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。该</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交配设计用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a:latin typeface="Times New Roman" panose="02020603050405020304" pitchFamily="18" charset="0"/>
                <a:ea typeface="黑体" panose="02010609060101010101" pitchFamily="49" charset="-122"/>
                <a:cs typeface="Times New Roman" panose="02020603050405020304" pitchFamily="18" charset="0"/>
              </a:rPr>
              <a:t>P</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同时作为测交亲本，与随机抽取的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个体杂交。每个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个体都得到三套后代家系，故称三重测交。</a:t>
            </a:r>
            <a:endParaRPr lang="en-US"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94622490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71600" y="332656"/>
            <a:ext cx="7272808" cy="720080"/>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TTC</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交配</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设计示意图</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pic>
        <p:nvPicPr>
          <p:cNvPr id="5" name="图片 4"/>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1268760"/>
            <a:ext cx="9071992" cy="3672407"/>
          </a:xfrm>
          <a:prstGeom prst="rect">
            <a:avLst/>
          </a:prstGeom>
          <a:noFill/>
          <a:ln>
            <a:noFill/>
          </a:ln>
        </p:spPr>
      </p:pic>
    </p:spTree>
    <p:extLst>
      <p:ext uri="{BB962C8B-B14F-4D97-AF65-F5344CB8AC3E}">
        <p14:creationId xmlns:p14="http://schemas.microsoft.com/office/powerpoint/2010/main" val="3528971050"/>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98776" y="260648"/>
            <a:ext cx="8136904" cy="1345413"/>
          </a:xfrm>
        </p:spPr>
        <p:txBody>
          <a:bodyPr>
            <a:noAutofit/>
          </a:bodyPr>
          <a:lstStyle/>
          <a:p>
            <a:r>
              <a:rPr lang="zh-CN" altLang="zh-CN" sz="4000" b="1" dirty="0">
                <a:latin typeface="黑体" panose="02010609060101010101" pitchFamily="49" charset="-122"/>
                <a:ea typeface="黑体" panose="02010609060101010101" pitchFamily="49" charset="-122"/>
              </a:rPr>
              <a:t>三类家系的均值和方差，以及三个线性组合的均值和方差</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pic>
        <p:nvPicPr>
          <p:cNvPr id="12185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67" y="1772816"/>
            <a:ext cx="9144867" cy="4392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541266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上位性互作的检验</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683568" y="1412776"/>
            <a:ext cx="8003232" cy="4713387"/>
          </a:xfrm>
        </p:spPr>
        <p:txBody>
          <a:bodyPr>
            <a:norm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加显性模型基础之上，</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线性组合</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31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3100" baseline="-25000"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不同的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基因型均为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，期望方差也应该为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，实际数据中，可以</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从</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这个</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线性组合的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方差显著性，来大致判断是否存在显著的上位性，或者说，对采用的加显性模型进行适合性检验</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Tree>
    <p:extLst>
      <p:ext uri="{BB962C8B-B14F-4D97-AF65-F5344CB8AC3E}">
        <p14:creationId xmlns:p14="http://schemas.microsoft.com/office/powerpoint/2010/main" val="110738311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86409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遗传</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方差的估计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20" name="内容占位符 19"/>
          <p:cNvSpPr>
            <a:spLocks noGrp="1"/>
          </p:cNvSpPr>
          <p:nvPr>
            <p:ph idx="1"/>
          </p:nvPr>
        </p:nvSpPr>
        <p:spPr>
          <a:xfrm>
            <a:off x="457200" y="1196752"/>
            <a:ext cx="8229600" cy="2448272"/>
          </a:xfrm>
        </p:spPr>
        <p:txBody>
          <a:bodyPr>
            <a:normAutofit/>
          </a:bodyPr>
          <a:lstStyle/>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线性组合</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31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3100" baseline="-25000" dirty="0" smtClean="0">
                <a:latin typeface="Times New Roman" panose="02020603050405020304" pitchFamily="18" charset="0"/>
                <a:ea typeface="黑体" panose="02010609060101010101" pitchFamily="49" charset="-122"/>
                <a:cs typeface="Times New Roman" panose="02020603050405020304" pitchFamily="18" charset="0"/>
              </a:rPr>
              <a:t>3</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的方差</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只</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含加性方差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，组合</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baseline="-25000" dirty="0" smtClean="0">
                <a:latin typeface="Times New Roman" panose="02020603050405020304" pitchFamily="18" charset="0"/>
                <a:ea typeface="黑体" panose="02010609060101010101" pitchFamily="49" charset="-122"/>
                <a:cs typeface="Times New Roman" panose="02020603050405020304" pitchFamily="18" charset="0"/>
              </a:rPr>
              <a:t>1</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smtClean="0">
                <a:latin typeface="Times New Roman" panose="02020603050405020304" pitchFamily="18" charset="0"/>
                <a:ea typeface="黑体" panose="02010609060101010101" pitchFamily="49" charset="-122"/>
                <a:cs typeface="Times New Roman" panose="02020603050405020304" pitchFamily="18" charset="0"/>
              </a:rPr>
              <a:t>L</a:t>
            </a:r>
            <a:r>
              <a:rPr lang="en-US" altLang="zh-CN" sz="3100"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的</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en-US" dirty="0">
                <a:latin typeface="Times New Roman" panose="02020603050405020304" pitchFamily="18" charset="0"/>
                <a:ea typeface="黑体" panose="02010609060101010101" pitchFamily="49" charset="-122"/>
                <a:cs typeface="Times New Roman" panose="02020603050405020304" pitchFamily="18" charset="0"/>
              </a:rPr>
              <a:t>只</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含显性方差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当家系足够大时，忽略这些线性组合中的误差方差</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得到</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参照群体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的加</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显性方差</a:t>
            </a:r>
            <a:r>
              <a:rPr lang="zh-CN" altLang="en-US" dirty="0" smtClean="0">
                <a:latin typeface="Times New Roman" panose="02020603050405020304" pitchFamily="18" charset="0"/>
                <a:ea typeface="黑体" panose="02010609060101010101" pitchFamily="49" charset="-122"/>
                <a:cs typeface="Times New Roman" panose="02020603050405020304" pitchFamily="18" charset="0"/>
              </a:rPr>
              <a:t>为：</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5"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7" name="Rectangle 6"/>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9"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sp>
        <p:nvSpPr>
          <p:cNvPr id="11" name="Rectangle 2"/>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2" name="对象 11"/>
          <p:cNvGraphicFramePr>
            <a:graphicFrameLocks noChangeAspect="1"/>
          </p:cNvGraphicFramePr>
          <p:nvPr>
            <p:extLst>
              <p:ext uri="{D42A27DB-BD31-4B8C-83A1-F6EECF244321}">
                <p14:modId xmlns:p14="http://schemas.microsoft.com/office/powerpoint/2010/main" val="3277708714"/>
              </p:ext>
            </p:extLst>
          </p:nvPr>
        </p:nvGraphicFramePr>
        <p:xfrm>
          <a:off x="971600" y="3933056"/>
          <a:ext cx="3429168" cy="1008112"/>
        </p:xfrm>
        <a:graphic>
          <a:graphicData uri="http://schemas.openxmlformats.org/presentationml/2006/ole">
            <mc:AlternateContent xmlns:mc="http://schemas.openxmlformats.org/markup-compatibility/2006">
              <mc:Choice xmlns:v="urn:schemas-microsoft-com:vml" Requires="v">
                <p:oleObj spid="_x0000_s123924" name="公式" r:id="rId3" imgW="1371600" imgH="393700" progId="Equation.3">
                  <p:embed/>
                </p:oleObj>
              </mc:Choice>
              <mc:Fallback>
                <p:oleObj name="公式" r:id="rId3" imgW="1371600" imgH="3937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600" y="3933056"/>
                        <a:ext cx="3429168" cy="1008112"/>
                      </a:xfrm>
                      <a:prstGeom prst="rect">
                        <a:avLst/>
                      </a:prstGeom>
                      <a:noFill/>
                    </p:spPr>
                  </p:pic>
                </p:oleObj>
              </mc:Fallback>
            </mc:AlternateContent>
          </a:graphicData>
        </a:graphic>
      </p:graphicFrame>
      <p:sp>
        <p:nvSpPr>
          <p:cNvPr id="13" name="Rectangle 4"/>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zh-CN" altLang="en-US"/>
          </a:p>
        </p:txBody>
      </p:sp>
      <p:graphicFrame>
        <p:nvGraphicFramePr>
          <p:cNvPr id="14" name="对象 13"/>
          <p:cNvGraphicFramePr>
            <a:graphicFrameLocks noChangeAspect="1"/>
          </p:cNvGraphicFramePr>
          <p:nvPr>
            <p:extLst>
              <p:ext uri="{D42A27DB-BD31-4B8C-83A1-F6EECF244321}">
                <p14:modId xmlns:p14="http://schemas.microsoft.com/office/powerpoint/2010/main" val="4137237657"/>
              </p:ext>
            </p:extLst>
          </p:nvPr>
        </p:nvGraphicFramePr>
        <p:xfrm>
          <a:off x="4875590" y="3933056"/>
          <a:ext cx="2648738" cy="980728"/>
        </p:xfrm>
        <a:graphic>
          <a:graphicData uri="http://schemas.openxmlformats.org/presentationml/2006/ole">
            <mc:AlternateContent xmlns:mc="http://schemas.openxmlformats.org/markup-compatibility/2006">
              <mc:Choice xmlns:v="urn:schemas-microsoft-com:vml" Requires="v">
                <p:oleObj spid="_x0000_s123925" name="公式" r:id="rId5" imgW="1091726" imgH="393529" progId="Equation.3">
                  <p:embed/>
                </p:oleObj>
              </mc:Choice>
              <mc:Fallback>
                <p:oleObj name="公式" r:id="rId5" imgW="1091726" imgH="39352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75590" y="3933056"/>
                        <a:ext cx="2648738" cy="980728"/>
                      </a:xfrm>
                      <a:prstGeom prst="rect">
                        <a:avLst/>
                      </a:prstGeom>
                      <a:noFill/>
                    </p:spPr>
                  </p:pic>
                </p:oleObj>
              </mc:Fallback>
            </mc:AlternateContent>
          </a:graphicData>
        </a:graphic>
      </p:graphicFrame>
    </p:spTree>
    <p:extLst>
      <p:ext uri="{BB962C8B-B14F-4D97-AF65-F5344CB8AC3E}">
        <p14:creationId xmlns:p14="http://schemas.microsoft.com/office/powerpoint/2010/main" val="37246280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346646"/>
            <a:ext cx="7416824" cy="63408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遗传设计及其作用</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457200" y="1124744"/>
            <a:ext cx="8229600" cy="4597971"/>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数量遗传</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研究中，除了需要估计非遗传效应的变异外，主要关心群体的遗传变异或遗传方差。估计遗传方差的目的有以下三个方面：了解参照群体中数量性状的基因作用；对选择响应作出预测；对不同的选择和育种方案进行比较和优化</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为</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达到这一目的，需要开展另外一种设计，即遗传设计，以产生第</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7</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8</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章介绍的各种亲属关系，进而估计遗传方差中的加性成分。因此，这种遗传设计又称为遗传交配设计（</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genetic mating design</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），简称遗传设计或交配设计。</a:t>
            </a:r>
          </a:p>
        </p:txBody>
      </p:sp>
    </p:spTree>
    <p:extLst>
      <p:ext uri="{BB962C8B-B14F-4D97-AF65-F5344CB8AC3E}">
        <p14:creationId xmlns:p14="http://schemas.microsoft.com/office/powerpoint/2010/main" val="1649443996"/>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39552" y="116632"/>
            <a:ext cx="8136904" cy="576064"/>
          </a:xfrm>
        </p:spPr>
        <p:txBody>
          <a:bodyPr>
            <a:noAutofit/>
          </a:bodyPr>
          <a:lstStyle/>
          <a:p>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600" b="1" dirty="0" smtClean="0">
                <a:latin typeface="Times New Roman" panose="02020603050405020304" pitchFamily="18" charset="0"/>
                <a:ea typeface="黑体" panose="02010609060101010101" pitchFamily="49" charset="-122"/>
                <a:cs typeface="Times New Roman" panose="02020603050405020304" pitchFamily="18" charset="0"/>
              </a:rPr>
              <a:t>TTC</a:t>
            </a:r>
            <a:r>
              <a:rPr lang="zh-CN" altLang="en-US" sz="3600" b="1" dirty="0" smtClean="0">
                <a:latin typeface="Times New Roman" panose="02020603050405020304" pitchFamily="18" charset="0"/>
                <a:ea typeface="黑体" panose="02010609060101010101" pitchFamily="49" charset="-122"/>
                <a:cs typeface="Times New Roman" panose="02020603050405020304" pitchFamily="18" charset="0"/>
              </a:rPr>
              <a:t>的一组</a:t>
            </a:r>
            <a:r>
              <a:rPr lang="zh-CN" altLang="zh-CN" sz="3600" b="1" dirty="0" smtClean="0">
                <a:latin typeface="Times New Roman" panose="02020603050405020304" pitchFamily="18" charset="0"/>
                <a:ea typeface="黑体" panose="02010609060101010101" pitchFamily="49" charset="-122"/>
                <a:cs typeface="Times New Roman" panose="02020603050405020304" pitchFamily="18" charset="0"/>
              </a:rPr>
              <a:t>模拟数据</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3252904876"/>
              </p:ext>
            </p:extLst>
          </p:nvPr>
        </p:nvGraphicFramePr>
        <p:xfrm>
          <a:off x="395536" y="778336"/>
          <a:ext cx="8280921" cy="6035040"/>
        </p:xfrm>
        <a:graphic>
          <a:graphicData uri="http://schemas.openxmlformats.org/drawingml/2006/table">
            <a:tbl>
              <a:tblPr firstRow="1" firstCol="1" bandRow="1">
                <a:tableStyleId>{5C22544A-7EE6-4342-B048-85BDC9FD1C3A}</a:tableStyleId>
              </a:tblPr>
              <a:tblGrid>
                <a:gridCol w="1204720"/>
                <a:gridCol w="1014310"/>
                <a:gridCol w="1169111"/>
                <a:gridCol w="310733"/>
                <a:gridCol w="1014310"/>
                <a:gridCol w="1169111"/>
                <a:gridCol w="310733"/>
                <a:gridCol w="989514"/>
                <a:gridCol w="1098379"/>
              </a:tblGrid>
              <a:tr h="292032">
                <a:tc rowSpan="2">
                  <a:txBody>
                    <a:bodyPr/>
                    <a:lstStyle/>
                    <a:p>
                      <a:pPr algn="l">
                        <a:spcAft>
                          <a:spcPts val="0"/>
                        </a:spcAft>
                      </a:pPr>
                      <a:r>
                        <a:rPr lang="en-US" sz="2200" kern="0" dirty="0">
                          <a:effectLst/>
                        </a:rPr>
                        <a:t>F</a:t>
                      </a:r>
                      <a:r>
                        <a:rPr lang="en-US" sz="2200" kern="0" baseline="-25000" dirty="0">
                          <a:effectLst/>
                        </a:rPr>
                        <a:t>2</a:t>
                      </a:r>
                      <a:r>
                        <a:rPr lang="zh-CN" sz="2200" kern="0" dirty="0">
                          <a:effectLst/>
                        </a:rPr>
                        <a:t>个体</a:t>
                      </a:r>
                      <a:endParaRPr lang="zh-CN" sz="2200" kern="100" dirty="0">
                        <a:effectLst/>
                        <a:latin typeface="Calibri"/>
                        <a:ea typeface="宋体"/>
                        <a:cs typeface="Times New Roman"/>
                      </a:endParaRPr>
                    </a:p>
                  </a:txBody>
                  <a:tcPr marL="68580" marR="68580" marT="0" marB="0"/>
                </a:tc>
                <a:tc gridSpan="2">
                  <a:txBody>
                    <a:bodyPr/>
                    <a:lstStyle/>
                    <a:p>
                      <a:pPr algn="l">
                        <a:spcAft>
                          <a:spcPts val="0"/>
                        </a:spcAft>
                      </a:pPr>
                      <a:r>
                        <a:rPr lang="en-US" sz="2200" kern="0" dirty="0">
                          <a:effectLst/>
                        </a:rPr>
                        <a:t>L</a:t>
                      </a:r>
                      <a:r>
                        <a:rPr lang="en-US" sz="2200" kern="0" baseline="-25000" dirty="0">
                          <a:effectLst/>
                        </a:rPr>
                        <a:t>1</a:t>
                      </a:r>
                      <a:r>
                        <a:rPr lang="zh-CN" sz="2200" kern="0" dirty="0">
                          <a:effectLst/>
                        </a:rPr>
                        <a:t>家系：</a:t>
                      </a:r>
                      <a:r>
                        <a:rPr lang="en-US" sz="2200" kern="0" dirty="0">
                          <a:effectLst/>
                        </a:rPr>
                        <a:t>F</a:t>
                      </a:r>
                      <a:r>
                        <a:rPr lang="en-US" sz="2200" kern="0" baseline="-25000" dirty="0">
                          <a:effectLst/>
                        </a:rPr>
                        <a:t>2</a:t>
                      </a:r>
                      <a:r>
                        <a:rPr lang="en-US" sz="2200" kern="0" dirty="0">
                          <a:effectLst/>
                        </a:rPr>
                        <a:t>×P</a:t>
                      </a:r>
                      <a:r>
                        <a:rPr lang="en-US" sz="2200" kern="0" baseline="-25000" dirty="0">
                          <a:effectLst/>
                        </a:rPr>
                        <a:t>1</a:t>
                      </a:r>
                      <a:r>
                        <a:rPr lang="en-US" sz="2200" kern="0" dirty="0">
                          <a:effectLst/>
                        </a:rPr>
                        <a:t> </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rowSpan="2">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gridSpan="2">
                  <a:txBody>
                    <a:bodyPr/>
                    <a:lstStyle/>
                    <a:p>
                      <a:pPr algn="l">
                        <a:spcAft>
                          <a:spcPts val="0"/>
                        </a:spcAft>
                      </a:pPr>
                      <a:r>
                        <a:rPr lang="en-US" sz="2200" kern="0">
                          <a:effectLst/>
                        </a:rPr>
                        <a:t>L</a:t>
                      </a:r>
                      <a:r>
                        <a:rPr lang="en-US" sz="2200" kern="0" baseline="-25000">
                          <a:effectLst/>
                        </a:rPr>
                        <a:t>2</a:t>
                      </a:r>
                      <a:r>
                        <a:rPr lang="zh-CN" sz="2200" kern="0">
                          <a:effectLst/>
                        </a:rPr>
                        <a:t>家系：</a:t>
                      </a:r>
                      <a:r>
                        <a:rPr lang="en-US" sz="2200" kern="0">
                          <a:effectLst/>
                        </a:rPr>
                        <a:t>F</a:t>
                      </a:r>
                      <a:r>
                        <a:rPr lang="en-US" sz="2200" kern="0" baseline="-25000">
                          <a:effectLst/>
                        </a:rPr>
                        <a:t>2</a:t>
                      </a:r>
                      <a:r>
                        <a:rPr lang="en-US" sz="2200" kern="0">
                          <a:effectLst/>
                        </a:rPr>
                        <a:t>×P</a:t>
                      </a:r>
                      <a:r>
                        <a:rPr lang="en-US" sz="2200" kern="0" baseline="-25000">
                          <a:effectLst/>
                        </a:rPr>
                        <a:t>2</a:t>
                      </a:r>
                      <a:r>
                        <a:rPr lang="en-US" sz="2200" kern="0">
                          <a:effectLst/>
                        </a:rPr>
                        <a:t> </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rowSpan="2">
                  <a:txBody>
                    <a:bodyPr/>
                    <a:lstStyle/>
                    <a:p>
                      <a:pPr algn="l">
                        <a:spcAft>
                          <a:spcPts val="0"/>
                        </a:spcAft>
                      </a:pPr>
                      <a:r>
                        <a:rPr lang="en-US" sz="2200" kern="0">
                          <a:effectLst/>
                        </a:rPr>
                        <a:t> </a:t>
                      </a:r>
                      <a:endParaRPr lang="zh-CN" sz="2200" kern="100">
                        <a:effectLst/>
                        <a:latin typeface="Calibri"/>
                        <a:ea typeface="宋体"/>
                        <a:cs typeface="Times New Roman"/>
                      </a:endParaRPr>
                    </a:p>
                  </a:txBody>
                  <a:tcPr marL="68580" marR="68580" marT="0" marB="0"/>
                </a:tc>
                <a:tc gridSpan="2">
                  <a:txBody>
                    <a:bodyPr/>
                    <a:lstStyle/>
                    <a:p>
                      <a:pPr algn="l">
                        <a:spcAft>
                          <a:spcPts val="0"/>
                        </a:spcAft>
                      </a:pPr>
                      <a:r>
                        <a:rPr lang="en-US" sz="2200" kern="0">
                          <a:effectLst/>
                        </a:rPr>
                        <a:t>L</a:t>
                      </a:r>
                      <a:r>
                        <a:rPr lang="en-US" sz="2200" kern="0" baseline="-25000">
                          <a:effectLst/>
                        </a:rPr>
                        <a:t>3</a:t>
                      </a:r>
                      <a:r>
                        <a:rPr lang="zh-CN" sz="2200" kern="0">
                          <a:effectLst/>
                        </a:rPr>
                        <a:t>家系：</a:t>
                      </a:r>
                      <a:r>
                        <a:rPr lang="en-US" sz="2200" kern="0">
                          <a:effectLst/>
                        </a:rPr>
                        <a:t>F</a:t>
                      </a:r>
                      <a:r>
                        <a:rPr lang="en-US" sz="2200" kern="0" baseline="-25000">
                          <a:effectLst/>
                        </a:rPr>
                        <a:t>2</a:t>
                      </a:r>
                      <a:r>
                        <a:rPr lang="en-US" sz="2200" kern="0">
                          <a:effectLst/>
                        </a:rPr>
                        <a:t>×F</a:t>
                      </a:r>
                      <a:r>
                        <a:rPr lang="en-US" sz="2200" kern="0" baseline="-25000">
                          <a:effectLst/>
                        </a:rPr>
                        <a:t>1</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r>
              <a:tr h="292032">
                <a:tc vMerge="1">
                  <a:txBody>
                    <a:bodyPr/>
                    <a:lstStyle/>
                    <a:p>
                      <a:endParaRPr lang="zh-CN" altLang="en-US"/>
                    </a:p>
                  </a:txBody>
                  <a:tcPr/>
                </a:tc>
                <a:tc>
                  <a:txBody>
                    <a:bodyPr/>
                    <a:lstStyle/>
                    <a:p>
                      <a:pPr algn="l">
                        <a:spcAft>
                          <a:spcPts val="0"/>
                        </a:spcAft>
                      </a:pPr>
                      <a:r>
                        <a:rPr lang="zh-CN" sz="2200" kern="100" dirty="0">
                          <a:effectLst/>
                        </a:rPr>
                        <a:t>观测</a:t>
                      </a:r>
                      <a:r>
                        <a:rPr lang="en-US" sz="2200" kern="100" dirty="0">
                          <a:effectLst/>
                        </a:rPr>
                        <a:t>I</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zh-CN" sz="2200" kern="100">
                          <a:effectLst/>
                        </a:rPr>
                        <a:t>观测</a:t>
                      </a:r>
                      <a:r>
                        <a:rPr lang="en-US" sz="2200" kern="100">
                          <a:effectLst/>
                        </a:rPr>
                        <a:t>II</a:t>
                      </a:r>
                      <a:endParaRPr lang="zh-CN" sz="2200" kern="100">
                        <a:effectLst/>
                        <a:latin typeface="Calibri"/>
                        <a:ea typeface="宋体"/>
                        <a:cs typeface="Times New Roman"/>
                      </a:endParaRPr>
                    </a:p>
                  </a:txBody>
                  <a:tcPr marL="68580" marR="68580" marT="0" marB="0" anchor="b"/>
                </a:tc>
                <a:tc vMerge="1">
                  <a:txBody>
                    <a:bodyPr/>
                    <a:lstStyle/>
                    <a:p>
                      <a:endParaRPr lang="zh-CN" altLang="en-US"/>
                    </a:p>
                  </a:txBody>
                  <a:tcPr/>
                </a:tc>
                <a:tc>
                  <a:txBody>
                    <a:bodyPr/>
                    <a:lstStyle/>
                    <a:p>
                      <a:pPr algn="l">
                        <a:spcAft>
                          <a:spcPts val="0"/>
                        </a:spcAft>
                      </a:pPr>
                      <a:r>
                        <a:rPr lang="zh-CN" sz="2200" kern="100">
                          <a:effectLst/>
                        </a:rPr>
                        <a:t>观测</a:t>
                      </a:r>
                      <a:r>
                        <a:rPr lang="en-US" sz="2200" kern="100">
                          <a:effectLst/>
                        </a:rPr>
                        <a:t>I</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zh-CN" sz="2200" kern="100" dirty="0">
                          <a:effectLst/>
                        </a:rPr>
                        <a:t>观测</a:t>
                      </a:r>
                      <a:r>
                        <a:rPr lang="en-US" sz="2200" kern="100" dirty="0">
                          <a:effectLst/>
                        </a:rPr>
                        <a:t>II</a:t>
                      </a:r>
                      <a:endParaRPr lang="zh-CN" sz="2200" kern="100" dirty="0">
                        <a:effectLst/>
                        <a:latin typeface="Calibri"/>
                        <a:ea typeface="宋体"/>
                        <a:cs typeface="Times New Roman"/>
                      </a:endParaRPr>
                    </a:p>
                  </a:txBody>
                  <a:tcPr marL="68580" marR="68580" marT="0" marB="0" anchor="b"/>
                </a:tc>
                <a:tc vMerge="1">
                  <a:txBody>
                    <a:bodyPr/>
                    <a:lstStyle/>
                    <a:p>
                      <a:endParaRPr lang="zh-CN" altLang="en-US"/>
                    </a:p>
                  </a:txBody>
                  <a:tcPr/>
                </a:tc>
                <a:tc>
                  <a:txBody>
                    <a:bodyPr/>
                    <a:lstStyle/>
                    <a:p>
                      <a:pPr algn="l">
                        <a:spcAft>
                          <a:spcPts val="0"/>
                        </a:spcAft>
                      </a:pPr>
                      <a:r>
                        <a:rPr lang="zh-CN" sz="2200" kern="100">
                          <a:effectLst/>
                        </a:rPr>
                        <a:t>观测</a:t>
                      </a:r>
                      <a:r>
                        <a:rPr lang="en-US" sz="2200" kern="100">
                          <a:effectLst/>
                        </a:rPr>
                        <a:t>I</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zh-CN" sz="2200" kern="100">
                          <a:effectLst/>
                        </a:rPr>
                        <a:t>观测</a:t>
                      </a:r>
                      <a:r>
                        <a:rPr lang="en-US" sz="2200" kern="100">
                          <a:effectLst/>
                        </a:rPr>
                        <a:t>II</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4.21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5.48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6.12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5.07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3</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5.19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4.67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4</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5</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4.08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6</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4.72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3.29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5.38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7</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dirty="0">
                          <a:effectLst/>
                        </a:rPr>
                        <a:t>5.00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4.86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4.86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4.92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8</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3.33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2.95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9</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4.26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4.76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4.85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10</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3.28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11</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5.75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3.74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dirty="0">
                          <a:effectLst/>
                        </a:rPr>
                        <a:t>12</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100">
                          <a:effectLst/>
                        </a:rPr>
                        <a:t>5.21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3.83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dirty="0">
                          <a:effectLst/>
                        </a:rPr>
                        <a:t>13</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100">
                          <a:effectLst/>
                        </a:rPr>
                        <a:t>3.40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14</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3.95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15</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2.94 </a:t>
                      </a:r>
                      <a:endParaRPr lang="zh-CN" sz="2200" kern="100">
                        <a:effectLst/>
                        <a:latin typeface="Calibri"/>
                        <a:ea typeface="宋体"/>
                        <a:cs typeface="Times New Roman"/>
                      </a:endParaRPr>
                    </a:p>
                  </a:txBody>
                  <a:tcPr marL="68580" marR="68580" marT="0" marB="0" anchor="b"/>
                </a:tc>
              </a:tr>
              <a:tr h="292032">
                <a:tc>
                  <a:txBody>
                    <a:bodyPr/>
                    <a:lstStyle/>
                    <a:p>
                      <a:pPr algn="l">
                        <a:spcAft>
                          <a:spcPts val="0"/>
                        </a:spcAft>
                      </a:pPr>
                      <a:r>
                        <a:rPr lang="en-US" sz="2200" kern="0">
                          <a:effectLst/>
                        </a:rPr>
                        <a:t>16</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3.84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1.98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3.24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39668561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79512" y="188640"/>
            <a:ext cx="1512168" cy="3096344"/>
          </a:xfrm>
        </p:spPr>
        <p:txBody>
          <a:bodyPr>
            <a:noAutofit/>
          </a:bodyPr>
          <a:lstStyle/>
          <a:p>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家系</a:t>
            </a:r>
            <a:r>
              <a:rPr lang="zh-CN" altLang="en-US" sz="3200" b="1" dirty="0" smtClean="0">
                <a:latin typeface="Times New Roman" panose="02020603050405020304" pitchFamily="18" charset="0"/>
                <a:ea typeface="黑体" panose="02010609060101010101" pitchFamily="49" charset="-122"/>
                <a:cs typeface="Times New Roman" panose="02020603050405020304" pitchFamily="18" charset="0"/>
              </a:rPr>
              <a:t>及其</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线性组合的</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重复平均数</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1687106580"/>
              </p:ext>
            </p:extLst>
          </p:nvPr>
        </p:nvGraphicFramePr>
        <p:xfrm>
          <a:off x="1764690" y="188640"/>
          <a:ext cx="7199798" cy="6370320"/>
        </p:xfrm>
        <a:graphic>
          <a:graphicData uri="http://schemas.openxmlformats.org/drawingml/2006/table">
            <a:tbl>
              <a:tblPr firstRow="1" firstCol="1" bandRow="1">
                <a:tableStyleId>{5C22544A-7EE6-4342-B048-85BDC9FD1C3A}</a:tableStyleId>
              </a:tblPr>
              <a:tblGrid>
                <a:gridCol w="984885"/>
                <a:gridCol w="757873"/>
                <a:gridCol w="778676"/>
                <a:gridCol w="757873"/>
                <a:gridCol w="762635"/>
                <a:gridCol w="843598"/>
                <a:gridCol w="1113473"/>
                <a:gridCol w="1200785"/>
              </a:tblGrid>
              <a:tr h="182880">
                <a:tc>
                  <a:txBody>
                    <a:bodyPr/>
                    <a:lstStyle/>
                    <a:p>
                      <a:pPr algn="l">
                        <a:spcAft>
                          <a:spcPts val="0"/>
                        </a:spcAft>
                      </a:pPr>
                      <a:r>
                        <a:rPr lang="en-US" sz="2200" kern="0" dirty="0">
                          <a:effectLst/>
                        </a:rPr>
                        <a:t>F</a:t>
                      </a:r>
                      <a:r>
                        <a:rPr lang="en-US" sz="2200" kern="0" baseline="-25000" dirty="0">
                          <a:effectLst/>
                        </a:rPr>
                        <a:t>2</a:t>
                      </a:r>
                      <a:r>
                        <a:rPr lang="zh-CN" sz="2200" kern="0" dirty="0">
                          <a:effectLst/>
                        </a:rPr>
                        <a:t>个体</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0">
                          <a:effectLst/>
                        </a:rPr>
                        <a:t>L</a:t>
                      </a:r>
                      <a:r>
                        <a:rPr lang="en-US" sz="2200" kern="0" baseline="-25000">
                          <a:effectLst/>
                        </a:rPr>
                        <a:t>1</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a:effectLst/>
                        </a:rPr>
                        <a:t>L</a:t>
                      </a:r>
                      <a:r>
                        <a:rPr lang="en-US" sz="2200" kern="0" baseline="-25000">
                          <a:effectLst/>
                        </a:rPr>
                        <a:t>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0" dirty="0">
                          <a:effectLst/>
                        </a:rPr>
                        <a:t>L</a:t>
                      </a:r>
                      <a:r>
                        <a:rPr lang="en-US" sz="2200" kern="0" baseline="-25000" dirty="0">
                          <a:effectLst/>
                        </a:rPr>
                        <a:t>3</a:t>
                      </a:r>
                      <a:endParaRPr lang="zh-CN" sz="2200" kern="100" dirty="0">
                        <a:effectLst/>
                        <a:latin typeface="Calibri"/>
                        <a:ea typeface="宋体"/>
                        <a:cs typeface="Times New Roman"/>
                      </a:endParaRPr>
                    </a:p>
                  </a:txBody>
                  <a:tcPr marL="68580" marR="68580" marT="0" marB="0"/>
                </a:tc>
                <a:tc>
                  <a:txBody>
                    <a:bodyPr/>
                    <a:lstStyle/>
                    <a:p>
                      <a:pPr algn="just">
                        <a:spcAft>
                          <a:spcPts val="0"/>
                        </a:spcAft>
                      </a:pPr>
                      <a:r>
                        <a:rPr lang="en-US" sz="2200" kern="0">
                          <a:effectLst/>
                        </a:rPr>
                        <a:t>L</a:t>
                      </a:r>
                      <a:r>
                        <a:rPr lang="en-US" sz="2200" kern="0" baseline="-25000">
                          <a:effectLst/>
                        </a:rPr>
                        <a:t>1</a:t>
                      </a:r>
                      <a:r>
                        <a:rPr lang="en-US" sz="2200" kern="0">
                          <a:effectLst/>
                        </a:rPr>
                        <a:t>+L</a:t>
                      </a:r>
                      <a:r>
                        <a:rPr lang="en-US" sz="2200" kern="0" baseline="-25000">
                          <a:effectLst/>
                        </a:rPr>
                        <a:t>2</a:t>
                      </a:r>
                      <a:endParaRPr lang="zh-CN" sz="2200" kern="100">
                        <a:effectLst/>
                        <a:latin typeface="Calibri"/>
                        <a:ea typeface="宋体"/>
                        <a:cs typeface="Times New Roman"/>
                      </a:endParaRPr>
                    </a:p>
                  </a:txBody>
                  <a:tcPr marL="68580" marR="68580" marT="0" marB="0" anchor="b"/>
                </a:tc>
                <a:tc>
                  <a:txBody>
                    <a:bodyPr/>
                    <a:lstStyle/>
                    <a:p>
                      <a:pPr algn="just">
                        <a:spcAft>
                          <a:spcPts val="0"/>
                        </a:spcAft>
                      </a:pPr>
                      <a:r>
                        <a:rPr lang="en-US" sz="2200" kern="0">
                          <a:effectLst/>
                        </a:rPr>
                        <a:t>L</a:t>
                      </a:r>
                      <a:r>
                        <a:rPr lang="en-US" sz="2200" kern="0" baseline="-25000">
                          <a:effectLst/>
                        </a:rPr>
                        <a:t>1</a:t>
                      </a:r>
                      <a:r>
                        <a:rPr lang="en-US" sz="2200" kern="0">
                          <a:effectLst/>
                        </a:rPr>
                        <a:t>-L</a:t>
                      </a:r>
                      <a:r>
                        <a:rPr lang="en-US" sz="2200" kern="0" baseline="-25000">
                          <a:effectLst/>
                        </a:rPr>
                        <a:t>2</a:t>
                      </a:r>
                      <a:endParaRPr lang="zh-CN" sz="2200" kern="100">
                        <a:effectLst/>
                        <a:latin typeface="Calibri"/>
                        <a:ea typeface="宋体"/>
                        <a:cs typeface="Times New Roman"/>
                      </a:endParaRPr>
                    </a:p>
                  </a:txBody>
                  <a:tcPr marL="68580" marR="68580" marT="0" marB="0" anchor="b"/>
                </a:tc>
                <a:tc>
                  <a:txBody>
                    <a:bodyPr/>
                    <a:lstStyle/>
                    <a:p>
                      <a:pPr algn="just">
                        <a:spcAft>
                          <a:spcPts val="0"/>
                        </a:spcAft>
                      </a:pPr>
                      <a:r>
                        <a:rPr lang="en-US" sz="2200" kern="0">
                          <a:effectLst/>
                        </a:rPr>
                        <a:t>L</a:t>
                      </a:r>
                      <a:r>
                        <a:rPr lang="en-US" sz="2200" kern="0" baseline="-25000">
                          <a:effectLst/>
                        </a:rPr>
                        <a:t>1</a:t>
                      </a:r>
                      <a:r>
                        <a:rPr lang="en-US" sz="2200" kern="0">
                          <a:effectLst/>
                        </a:rPr>
                        <a:t>+L</a:t>
                      </a:r>
                      <a:r>
                        <a:rPr lang="en-US" sz="2200" kern="0" baseline="-25000">
                          <a:effectLst/>
                        </a:rPr>
                        <a:t>2</a:t>
                      </a:r>
                      <a:r>
                        <a:rPr lang="en-US" sz="2200" kern="0">
                          <a:effectLst/>
                        </a:rPr>
                        <a:t>+L</a:t>
                      </a:r>
                      <a:r>
                        <a:rPr lang="en-US" sz="2200" kern="0" baseline="-25000">
                          <a:effectLst/>
                        </a:rPr>
                        <a:t>3</a:t>
                      </a:r>
                      <a:endParaRPr lang="zh-CN" sz="2200" kern="100">
                        <a:effectLst/>
                        <a:latin typeface="Calibri"/>
                        <a:ea typeface="宋体"/>
                        <a:cs typeface="Times New Roman"/>
                      </a:endParaRPr>
                    </a:p>
                  </a:txBody>
                  <a:tcPr marL="68580" marR="68580" marT="0" marB="0" anchor="b"/>
                </a:tc>
                <a:tc>
                  <a:txBody>
                    <a:bodyPr/>
                    <a:lstStyle/>
                    <a:p>
                      <a:pPr algn="just">
                        <a:spcAft>
                          <a:spcPts val="0"/>
                        </a:spcAft>
                      </a:pPr>
                      <a:r>
                        <a:rPr lang="en-US" sz="2200" kern="0">
                          <a:effectLst/>
                        </a:rPr>
                        <a:t>L</a:t>
                      </a:r>
                      <a:r>
                        <a:rPr lang="en-US" sz="2200" kern="0" baseline="-25000">
                          <a:effectLst/>
                        </a:rPr>
                        <a:t>1</a:t>
                      </a:r>
                      <a:r>
                        <a:rPr lang="en-US" sz="2200" kern="0">
                          <a:effectLst/>
                        </a:rPr>
                        <a:t>+L</a:t>
                      </a:r>
                      <a:r>
                        <a:rPr lang="en-US" sz="2200" kern="0" baseline="-25000">
                          <a:effectLst/>
                        </a:rPr>
                        <a:t>2</a:t>
                      </a:r>
                      <a:r>
                        <a:rPr lang="en-US" sz="2200" kern="0">
                          <a:effectLst/>
                        </a:rPr>
                        <a:t>-2L</a:t>
                      </a:r>
                      <a:r>
                        <a:rPr lang="en-US" sz="2200" kern="0" baseline="-25000">
                          <a:effectLst/>
                        </a:rPr>
                        <a:t>3</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4.15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5.14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5.75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4.73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9.27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2.23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13.99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-0.18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3</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5.06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3.85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8.91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13.07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0.59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3.73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8.44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0.98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4.53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3.71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8.24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0.82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12.64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-0.58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4.89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13.01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-0.80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7</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4.93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3.49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4.87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8.42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13.29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8</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4.49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7.54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10.62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1.38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9</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4.32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8.83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-0.19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13.34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-0.19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10</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4.82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1.53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12.39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-0.42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11</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5.51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3.94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9.59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1.44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13.53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1.71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12</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4.57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3.50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8.07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12.09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0.04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dirty="0">
                          <a:effectLst/>
                        </a:rPr>
                        <a:t>13</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3.96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3.98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-0.36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12.24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0.32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14</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4.03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2.99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3.87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7.01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10.88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-0.72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15</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4.24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3.19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7.43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10.84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0.60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16</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2.15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3.03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6.27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1.98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9.30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0.21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zh-CN" sz="2200" kern="0">
                          <a:effectLst/>
                        </a:rPr>
                        <a:t>均值</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4.67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3.51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4.11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8.18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12.29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-0.03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zh-CN" sz="2200" kern="0">
                          <a:effectLst/>
                        </a:rPr>
                        <a:t>方差</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0.28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0.34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0.69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0.59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a:effectLst/>
                        </a:rPr>
                        <a:t>1.65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0" dirty="0">
                          <a:effectLst/>
                        </a:rPr>
                        <a:t>0.97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188385613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92088"/>
          </a:xfrm>
        </p:spPr>
        <p:txBody>
          <a:bodyPr>
            <a:noAutofit/>
          </a:bodyPr>
          <a:lstStyle/>
          <a:p>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遗传参数估计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3886746425"/>
              </p:ext>
            </p:extLst>
          </p:nvPr>
        </p:nvGraphicFramePr>
        <p:xfrm>
          <a:off x="107504" y="1196752"/>
          <a:ext cx="8991689" cy="3024336"/>
        </p:xfrm>
        <a:graphic>
          <a:graphicData uri="http://schemas.openxmlformats.org/drawingml/2006/table">
            <a:tbl>
              <a:tblPr firstRow="1" firstCol="1" bandRow="1">
                <a:tableStyleId>{5C22544A-7EE6-4342-B048-85BDC9FD1C3A}</a:tableStyleId>
              </a:tblPr>
              <a:tblGrid>
                <a:gridCol w="1646873"/>
                <a:gridCol w="1296144"/>
                <a:gridCol w="1296144"/>
                <a:gridCol w="1440160"/>
                <a:gridCol w="1656184"/>
                <a:gridCol w="1656184"/>
              </a:tblGrid>
              <a:tr h="1512168">
                <a:tc>
                  <a:txBody>
                    <a:bodyPr/>
                    <a:lstStyle/>
                    <a:p>
                      <a:pPr algn="l">
                        <a:lnSpc>
                          <a:spcPct val="150000"/>
                        </a:lnSpc>
                        <a:spcAft>
                          <a:spcPts val="0"/>
                        </a:spcAft>
                      </a:pPr>
                      <a:r>
                        <a:rPr lang="zh-CN" sz="2800" kern="0" dirty="0">
                          <a:effectLst/>
                        </a:rPr>
                        <a:t>交配设计</a:t>
                      </a:r>
                      <a:endParaRPr lang="zh-CN" sz="2800" kern="100" dirty="0">
                        <a:effectLst/>
                        <a:latin typeface="Calibri"/>
                        <a:ea typeface="宋体"/>
                        <a:cs typeface="Times New Roman"/>
                      </a:endParaRPr>
                    </a:p>
                  </a:txBody>
                  <a:tcPr marL="68580" marR="68580" marT="0" marB="0"/>
                </a:tc>
                <a:tc>
                  <a:txBody>
                    <a:bodyPr/>
                    <a:lstStyle/>
                    <a:p>
                      <a:pPr algn="l">
                        <a:lnSpc>
                          <a:spcPct val="150000"/>
                        </a:lnSpc>
                        <a:spcAft>
                          <a:spcPts val="0"/>
                        </a:spcAft>
                      </a:pPr>
                      <a:r>
                        <a:rPr lang="zh-CN" sz="2800" kern="0" dirty="0">
                          <a:effectLst/>
                        </a:rPr>
                        <a:t>剩余方差</a:t>
                      </a:r>
                      <a:r>
                        <a:rPr lang="en-US" sz="2800" kern="0" dirty="0">
                          <a:effectLst/>
                        </a:rPr>
                        <a:t>V</a:t>
                      </a:r>
                      <a:r>
                        <a:rPr lang="en-US" sz="2800" kern="0" baseline="-25000" dirty="0">
                          <a:effectLst/>
                        </a:rPr>
                        <a:t>R</a:t>
                      </a:r>
                      <a:endParaRPr lang="zh-CN" sz="2800" kern="100" dirty="0">
                        <a:effectLst/>
                        <a:latin typeface="Calibri"/>
                        <a:ea typeface="宋体"/>
                        <a:cs typeface="Times New Roman"/>
                      </a:endParaRPr>
                    </a:p>
                  </a:txBody>
                  <a:tcPr marL="68580" marR="68580" marT="0" marB="0"/>
                </a:tc>
                <a:tc>
                  <a:txBody>
                    <a:bodyPr/>
                    <a:lstStyle/>
                    <a:p>
                      <a:pPr algn="l">
                        <a:lnSpc>
                          <a:spcPct val="150000"/>
                        </a:lnSpc>
                        <a:spcAft>
                          <a:spcPts val="0"/>
                        </a:spcAft>
                      </a:pPr>
                      <a:r>
                        <a:rPr lang="zh-CN" sz="2800" kern="0">
                          <a:effectLst/>
                        </a:rPr>
                        <a:t>加性方差</a:t>
                      </a:r>
                      <a:r>
                        <a:rPr lang="en-US" sz="2800" kern="0">
                          <a:effectLst/>
                        </a:rPr>
                        <a:t>V</a:t>
                      </a:r>
                      <a:r>
                        <a:rPr lang="en-US" sz="2800" kern="0" baseline="-25000">
                          <a:effectLst/>
                        </a:rPr>
                        <a:t>A</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zh-CN" sz="2800" kern="0">
                          <a:effectLst/>
                        </a:rPr>
                        <a:t>显性方差</a:t>
                      </a:r>
                      <a:r>
                        <a:rPr lang="en-US" sz="2800" kern="0">
                          <a:effectLst/>
                        </a:rPr>
                        <a:t>V</a:t>
                      </a:r>
                      <a:r>
                        <a:rPr lang="en-US" sz="2800" kern="0" baseline="-25000">
                          <a:effectLst/>
                        </a:rPr>
                        <a:t>D</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zh-CN" sz="2800" kern="0">
                          <a:effectLst/>
                        </a:rPr>
                        <a:t>狭义遗传力</a:t>
                      </a:r>
                      <a:r>
                        <a:rPr lang="en-US" sz="2800" kern="0">
                          <a:effectLst/>
                        </a:rPr>
                        <a:t>h</a:t>
                      </a:r>
                      <a:r>
                        <a:rPr lang="en-US" sz="2800" kern="0" baseline="30000">
                          <a:effectLst/>
                        </a:rPr>
                        <a:t>2</a:t>
                      </a:r>
                      <a:r>
                        <a:rPr lang="en-US" sz="2800" kern="0">
                          <a:effectLst/>
                        </a:rPr>
                        <a:t> </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zh-CN" sz="2800" kern="0">
                          <a:effectLst/>
                        </a:rPr>
                        <a:t>广义遗传力</a:t>
                      </a:r>
                      <a:r>
                        <a:rPr lang="en-US" sz="2800" kern="0">
                          <a:effectLst/>
                        </a:rPr>
                        <a:t>H</a:t>
                      </a:r>
                      <a:r>
                        <a:rPr lang="en-US" sz="2800" kern="0" baseline="30000">
                          <a:effectLst/>
                        </a:rPr>
                        <a:t>2</a:t>
                      </a:r>
                      <a:r>
                        <a:rPr lang="en-US" sz="2800" kern="0">
                          <a:effectLst/>
                        </a:rPr>
                        <a:t> </a:t>
                      </a:r>
                      <a:endParaRPr lang="zh-CN" sz="2800" kern="100">
                        <a:effectLst/>
                        <a:latin typeface="Calibri"/>
                        <a:ea typeface="宋体"/>
                        <a:cs typeface="Times New Roman"/>
                      </a:endParaRPr>
                    </a:p>
                  </a:txBody>
                  <a:tcPr marL="68580" marR="68580" marT="0" marB="0"/>
                </a:tc>
              </a:tr>
              <a:tr h="756084">
                <a:tc>
                  <a:txBody>
                    <a:bodyPr/>
                    <a:lstStyle/>
                    <a:p>
                      <a:pPr algn="l">
                        <a:lnSpc>
                          <a:spcPct val="150000"/>
                        </a:lnSpc>
                        <a:spcAft>
                          <a:spcPts val="0"/>
                        </a:spcAft>
                      </a:pPr>
                      <a:r>
                        <a:rPr lang="en-US" sz="2800" kern="0">
                          <a:effectLst/>
                        </a:rPr>
                        <a:t>NCIII </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0.1897</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0.6886</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0.2957</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0.5866</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0.8384</a:t>
                      </a:r>
                      <a:endParaRPr lang="zh-CN" sz="2800" kern="100">
                        <a:effectLst/>
                        <a:latin typeface="Calibri"/>
                        <a:ea typeface="宋体"/>
                        <a:cs typeface="Times New Roman"/>
                      </a:endParaRPr>
                    </a:p>
                  </a:txBody>
                  <a:tcPr marL="68580" marR="68580" marT="0" marB="0"/>
                </a:tc>
              </a:tr>
              <a:tr h="756084">
                <a:tc>
                  <a:txBody>
                    <a:bodyPr/>
                    <a:lstStyle/>
                    <a:p>
                      <a:pPr algn="l">
                        <a:lnSpc>
                          <a:spcPct val="150000"/>
                        </a:lnSpc>
                        <a:spcAft>
                          <a:spcPts val="0"/>
                        </a:spcAft>
                      </a:pPr>
                      <a:r>
                        <a:rPr lang="en-US" sz="2800" kern="0">
                          <a:effectLst/>
                        </a:rPr>
                        <a:t>TTC </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dirty="0">
                          <a:effectLst/>
                        </a:rPr>
                        <a:t>0.1897</a:t>
                      </a:r>
                      <a:endParaRPr lang="zh-CN" sz="2800" kern="100" dirty="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dirty="0">
                          <a:effectLst/>
                        </a:rPr>
                        <a:t>0.7335</a:t>
                      </a:r>
                      <a:endParaRPr lang="zh-CN" sz="2800" kern="100" dirty="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dirty="0">
                          <a:effectLst/>
                        </a:rPr>
                        <a:t>0.2957</a:t>
                      </a:r>
                      <a:endParaRPr lang="zh-CN" sz="2800" kern="100" dirty="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a:effectLst/>
                        </a:rPr>
                        <a:t>0.6018</a:t>
                      </a:r>
                      <a:endParaRPr lang="zh-CN" sz="2800" kern="100">
                        <a:effectLst/>
                        <a:latin typeface="Calibri"/>
                        <a:ea typeface="宋体"/>
                        <a:cs typeface="Times New Roman"/>
                      </a:endParaRPr>
                    </a:p>
                  </a:txBody>
                  <a:tcPr marL="68580" marR="68580" marT="0" marB="0"/>
                </a:tc>
                <a:tc>
                  <a:txBody>
                    <a:bodyPr/>
                    <a:lstStyle/>
                    <a:p>
                      <a:pPr algn="l">
                        <a:lnSpc>
                          <a:spcPct val="150000"/>
                        </a:lnSpc>
                        <a:spcAft>
                          <a:spcPts val="0"/>
                        </a:spcAft>
                      </a:pPr>
                      <a:r>
                        <a:rPr lang="en-US" sz="2800" kern="0" dirty="0">
                          <a:effectLst/>
                        </a:rPr>
                        <a:t>0.8444</a:t>
                      </a:r>
                      <a:endParaRPr lang="zh-CN" sz="2800" kern="100" dirty="0">
                        <a:effectLst/>
                        <a:latin typeface="Calibri"/>
                        <a:ea typeface="宋体"/>
                        <a:cs typeface="Times New Roman"/>
                      </a:endParaRPr>
                    </a:p>
                  </a:txBody>
                  <a:tcPr marL="68580" marR="68580" marT="0" marB="0"/>
                </a:tc>
              </a:tr>
            </a:tbl>
          </a:graphicData>
        </a:graphic>
      </p:graphicFrame>
    </p:spTree>
    <p:extLst>
      <p:ext uri="{BB962C8B-B14F-4D97-AF65-F5344CB8AC3E}">
        <p14:creationId xmlns:p14="http://schemas.microsoft.com/office/powerpoint/2010/main" val="4051285252"/>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850106"/>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遗传群体和暂时遗传</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67544" y="1052736"/>
            <a:ext cx="8136904" cy="4968552"/>
          </a:xfrm>
        </p:spPr>
        <p:txBody>
          <a:bodyPr>
            <a:noAutofit/>
          </a:bodyPr>
          <a:lstStyle/>
          <a:p>
            <a:pPr>
              <a:lnSpc>
                <a:spcPct val="120000"/>
              </a:lnSpc>
            </a:pP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双亲杂交衍生的后代，是植物遗传研究中最常见的群体类型。根据个体或家系的基因型是否纯合，双亲后代可分为暂时群体和永久群体两类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永久</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群体是由一组（大小为几十至数百）纯系构成，便于开展精确的多环境重复表型鉴定试验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暂时</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群体中，个体有着互不相同的杂合基因型，表型鉴定只能建立在单个个体的水平上，难以准确评价数量性状的表型，也无法开展基因型和环境互作</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研究。</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388544640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永久</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遗传群体和暂时遗传</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群体</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980728"/>
            <a:ext cx="8229600" cy="5361459"/>
          </a:xfrm>
        </p:spPr>
        <p:txBody>
          <a:bodyPr>
            <a:noAutofit/>
          </a:bodyPr>
          <a:lstStyle/>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双亲</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杂种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的一组加倍单倍体（</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doubled haploid</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）和一组重组近交家系（</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recombination inbred line</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）（简称</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）都是永久群体。每个</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家系都是纯系，家系内所有个体具有相同的纯合基因型，自交之后基因型不发生改变</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群体，可以对数量性状开展准确的表型鉴定试验</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。但</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这两种群体存在的问题是，由于群体中没有杂合基因型，无法用来研究显性效应以及与显性有关的上位性效应，而这些信息在杂种优势利用研究中必不可少</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863748107"/>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群体的设计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7992888" cy="5361459"/>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如不存在选择，每个双亲中存在分离的座位上，纯合基因型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群体中的频率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都是</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如</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在这些</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家系之间配置大量的杂交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，并把它们也看成一个群体，则</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相当于</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(AA/2+aa/2)×(AA/2+aa/2)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产生</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的后代群体，三种基因型</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aa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的频率分别</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为</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1/2</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和</a:t>
            </a:r>
            <a:r>
              <a:rPr lang="en-US" altLang="zh-CN" dirty="0" smtClean="0">
                <a:latin typeface="Times New Roman" panose="02020603050405020304" pitchFamily="18" charset="0"/>
                <a:ea typeface="黑体" panose="02010609060101010101" pitchFamily="49" charset="-122"/>
                <a:cs typeface="Times New Roman" panose="02020603050405020304" pitchFamily="18" charset="0"/>
              </a:rPr>
              <a:t>1/4</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正好就是原来双亲</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群体的基因型频率</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对于</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多基因的情况，这一结论也基本成立</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902652827"/>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群体的设计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683568" y="1052736"/>
            <a:ext cx="7848872" cy="5289451"/>
          </a:xfrm>
        </p:spPr>
        <p:txBody>
          <a:bodyPr>
            <a:noAutofit/>
          </a:bodyPr>
          <a:lstStyle/>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换句话说</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，利用大量</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家系之间的杂交，可以重演双亲</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群体的各种基因型。每两个</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家系的杂交，可以产生基因型完全相同的多个个体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这种</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方法产生的</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群体是可以重复的，群体中的每种基因型也是可以重复的，因此称为永久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显然</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，与永久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类似，也可以将</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家系与原来的两个亲本回交，从而产生出两个方向的永久回交群体。</a:t>
            </a:r>
          </a:p>
        </p:txBody>
      </p:sp>
    </p:spTree>
    <p:extLst>
      <p:ext uri="{BB962C8B-B14F-4D97-AF65-F5344CB8AC3E}">
        <p14:creationId xmlns:p14="http://schemas.microsoft.com/office/powerpoint/2010/main" val="9005168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06090"/>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a:latin typeface="Times New Roman" panose="02020603050405020304" pitchFamily="18" charset="0"/>
                <a:ea typeface="黑体" panose="02010609060101010101" pitchFamily="49" charset="-122"/>
                <a:cs typeface="Times New Roman" panose="02020603050405020304" pitchFamily="18" charset="0"/>
              </a:rPr>
              <a:t>中</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的重组率</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980728"/>
            <a:ext cx="8064896" cy="5400600"/>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对于连锁的两个座位，</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家系产生的永久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仍然与双亲</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群体完全等价。但</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产生的永久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与原始的双亲</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群体略有差异，这种差异主要反映在重组率上</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家系群体中，重组基因型的比例等于一次交换的重组率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家系群体中，重组基因型的比例等于累计重组率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。累计重组率与一次交换重组率的关系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是</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/(1+2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当</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较小时</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rPr>
              <a:t>≈2</a:t>
            </a:r>
            <a:r>
              <a:rPr lang="en-US" altLang="zh-CN" sz="2800" i="1" dirty="0" smtClean="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家系的永久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估计重组率的话，仍然是一次交换的重组率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；如果利用</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家系产生的永久</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估计重组率，得到的是累计重组率</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R</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，而不是一次交换的重组率。</a:t>
            </a:r>
          </a:p>
        </p:txBody>
      </p:sp>
    </p:spTree>
    <p:extLst>
      <p:ext uri="{BB962C8B-B14F-4D97-AF65-F5344CB8AC3E}">
        <p14:creationId xmlns:p14="http://schemas.microsoft.com/office/powerpoint/2010/main" val="203328814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46646"/>
            <a:ext cx="8229600" cy="778098"/>
          </a:xfrm>
        </p:spPr>
        <p:txBody>
          <a:bodyPr>
            <a:noAutofit/>
          </a:bodyPr>
          <a:lstStyle/>
          <a:p>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smtClean="0">
                <a:latin typeface="Times New Roman" panose="02020603050405020304" pitchFamily="18" charset="0"/>
                <a:ea typeface="黑体" panose="02010609060101010101" pitchFamily="49" charset="-122"/>
                <a:cs typeface="Times New Roman" panose="02020603050405020304" pitchFamily="18" charset="0"/>
              </a:rPr>
              <a:t>2</a:t>
            </a:r>
            <a:r>
              <a:rPr lang="zh-CN" altLang="en-US" sz="4000" b="1" dirty="0" smtClean="0">
                <a:latin typeface="Times New Roman" panose="02020603050405020304" pitchFamily="18" charset="0"/>
                <a:ea typeface="黑体" panose="02010609060101010101" pitchFamily="49" charset="-122"/>
                <a:cs typeface="Times New Roman" panose="02020603050405020304" pitchFamily="18" charset="0"/>
              </a:rPr>
              <a:t>群体的基因型数据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457200" y="1124744"/>
            <a:ext cx="8229600" cy="460851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除表型鉴定方面的优势外，永久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群体的基因型还可以由</a:t>
            </a:r>
            <a:r>
              <a:rPr lang="en-US" altLang="zh-CN" dirty="0">
                <a:latin typeface="Times New Roman" panose="02020603050405020304" pitchFamily="18" charset="0"/>
                <a:ea typeface="黑体" panose="02010609060101010101" pitchFamily="49" charset="-122"/>
                <a:cs typeface="Times New Roman" panose="02020603050405020304" pitchFamily="18" charset="0"/>
              </a:rPr>
              <a:t>DH</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家系推测出来。因此，无需再对永久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群体开展基因型鉴定</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双亲</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永久群体的构建一般需要数年时间，产生永久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又需要配置新的大量杂交组合。有些植物物种的人工杂交相对容易，有些还相当困难。尽管如此，目前人们已创建了不少永久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群体，并用于数量性状遗传和杂种优势机理等方面的研究</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120005776"/>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51520" y="346646"/>
            <a:ext cx="8640960" cy="1066130"/>
          </a:xfrm>
        </p:spPr>
        <p:txBody>
          <a:bodyPr>
            <a:noAutofit/>
          </a:bodyPr>
          <a:lstStyle/>
          <a:p>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自交系‘综</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3</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87-1</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’衍生的</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10</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个</a:t>
            </a:r>
            <a:r>
              <a:rPr lang="en-US" altLang="zh-CN" sz="3200" b="1"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3200" b="1" dirty="0" smtClean="0">
                <a:latin typeface="Times New Roman" panose="02020603050405020304" pitchFamily="18" charset="0"/>
                <a:ea typeface="黑体" panose="02010609060101010101" pitchFamily="49" charset="-122"/>
                <a:cs typeface="Times New Roman" panose="02020603050405020304" pitchFamily="18" charset="0"/>
              </a:rPr>
              <a:t>家系在</a:t>
            </a:r>
            <a:r>
              <a:rPr lang="zh-CN" altLang="zh-CN" sz="3200" b="1" dirty="0">
                <a:latin typeface="Times New Roman" panose="02020603050405020304" pitchFamily="18" charset="0"/>
                <a:ea typeface="黑体" panose="02010609060101010101" pitchFamily="49" charset="-122"/>
                <a:cs typeface="Times New Roman" panose="02020603050405020304" pitchFamily="18" charset="0"/>
              </a:rPr>
              <a:t>三个环境下小区产量的三次重复观测数据</a:t>
            </a:r>
            <a:endParaRPr lang="zh-CN" altLang="en-US" sz="32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1775577452"/>
              </p:ext>
            </p:extLst>
          </p:nvPr>
        </p:nvGraphicFramePr>
        <p:xfrm>
          <a:off x="7952" y="1484784"/>
          <a:ext cx="9100552" cy="4023360"/>
        </p:xfrm>
        <a:graphic>
          <a:graphicData uri="http://schemas.openxmlformats.org/drawingml/2006/table">
            <a:tbl>
              <a:tblPr firstRow="1" firstCol="1" bandRow="1">
                <a:tableStyleId>{5C22544A-7EE6-4342-B048-85BDC9FD1C3A}</a:tableStyleId>
              </a:tblPr>
              <a:tblGrid>
                <a:gridCol w="1008112"/>
                <a:gridCol w="829310"/>
                <a:gridCol w="899160"/>
                <a:gridCol w="969010"/>
                <a:gridCol w="829310"/>
                <a:gridCol w="899160"/>
                <a:gridCol w="969010"/>
                <a:gridCol w="829310"/>
                <a:gridCol w="899160"/>
                <a:gridCol w="969010"/>
              </a:tblGrid>
              <a:tr h="182880">
                <a:tc rowSpan="2">
                  <a:txBody>
                    <a:bodyPr/>
                    <a:lstStyle/>
                    <a:p>
                      <a:pPr algn="l">
                        <a:spcAft>
                          <a:spcPts val="0"/>
                        </a:spcAft>
                      </a:pPr>
                      <a:r>
                        <a:rPr lang="zh-CN" sz="2200" kern="0" dirty="0">
                          <a:effectLst/>
                        </a:rPr>
                        <a:t>基因型编号</a:t>
                      </a:r>
                      <a:endParaRPr lang="zh-CN" sz="2200" kern="100" dirty="0">
                        <a:effectLst/>
                        <a:latin typeface="Calibri"/>
                        <a:ea typeface="宋体"/>
                        <a:cs typeface="Times New Roman"/>
                      </a:endParaRPr>
                    </a:p>
                  </a:txBody>
                  <a:tcPr marL="68580" marR="68580" marT="0" marB="0"/>
                </a:tc>
                <a:tc gridSpan="3">
                  <a:txBody>
                    <a:bodyPr/>
                    <a:lstStyle/>
                    <a:p>
                      <a:pPr algn="l">
                        <a:spcAft>
                          <a:spcPts val="0"/>
                        </a:spcAft>
                      </a:pPr>
                      <a:r>
                        <a:rPr lang="zh-CN" sz="2200" kern="0">
                          <a:effectLst/>
                        </a:rPr>
                        <a:t>环境</a:t>
                      </a:r>
                      <a:r>
                        <a:rPr lang="en-US" sz="2200" kern="0">
                          <a:effectLst/>
                        </a:rPr>
                        <a:t>I</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gridSpan="3">
                  <a:txBody>
                    <a:bodyPr/>
                    <a:lstStyle/>
                    <a:p>
                      <a:pPr algn="l">
                        <a:spcAft>
                          <a:spcPts val="0"/>
                        </a:spcAft>
                      </a:pPr>
                      <a:r>
                        <a:rPr lang="zh-CN" sz="2200" kern="0" dirty="0">
                          <a:effectLst/>
                        </a:rPr>
                        <a:t>环境</a:t>
                      </a:r>
                      <a:r>
                        <a:rPr lang="en-US" sz="2200" kern="0" dirty="0">
                          <a:effectLst/>
                        </a:rPr>
                        <a:t>II</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gridSpan="3">
                  <a:txBody>
                    <a:bodyPr/>
                    <a:lstStyle/>
                    <a:p>
                      <a:pPr algn="l">
                        <a:spcAft>
                          <a:spcPts val="0"/>
                        </a:spcAft>
                      </a:pPr>
                      <a:r>
                        <a:rPr lang="zh-CN" sz="2200" kern="0" dirty="0">
                          <a:effectLst/>
                        </a:rPr>
                        <a:t>环境</a:t>
                      </a:r>
                      <a:r>
                        <a:rPr lang="en-US" sz="2200" kern="0" dirty="0">
                          <a:effectLst/>
                        </a:rPr>
                        <a:t>III</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r>
              <a:tr h="182880">
                <a:tc vMerge="1">
                  <a:txBody>
                    <a:bodyPr/>
                    <a:lstStyle/>
                    <a:p>
                      <a:endParaRPr lang="zh-CN" altLang="en-US"/>
                    </a:p>
                  </a:txBody>
                  <a:tcPr/>
                </a:tc>
                <a:tc>
                  <a:txBody>
                    <a:bodyPr/>
                    <a:lstStyle/>
                    <a:p>
                      <a:pPr algn="l">
                        <a:spcAft>
                          <a:spcPts val="0"/>
                        </a:spcAft>
                      </a:pPr>
                      <a:r>
                        <a:rPr lang="zh-CN" sz="2200" kern="0" dirty="0" smtClean="0">
                          <a:effectLst/>
                        </a:rPr>
                        <a:t>重复</a:t>
                      </a:r>
                      <a:r>
                        <a:rPr lang="en-US" sz="2200" kern="0" dirty="0">
                          <a:effectLst/>
                        </a:rPr>
                        <a:t>I</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zh-CN" sz="2200" kern="0" dirty="0" smtClean="0">
                          <a:effectLst/>
                        </a:rPr>
                        <a:t>重复</a:t>
                      </a:r>
                      <a:r>
                        <a:rPr lang="en-US" sz="2200" kern="0" dirty="0">
                          <a:effectLst/>
                        </a:rPr>
                        <a:t>II</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zh-CN" sz="2200" kern="0" dirty="0" smtClean="0">
                          <a:effectLst/>
                        </a:rPr>
                        <a:t>重复</a:t>
                      </a:r>
                      <a:r>
                        <a:rPr lang="en-US" sz="2200" kern="0" dirty="0">
                          <a:effectLst/>
                        </a:rPr>
                        <a:t>III</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III</a:t>
                      </a:r>
                      <a:endParaRPr lang="zh-CN" sz="2200" kern="100">
                        <a:effectLst/>
                        <a:latin typeface="Calibri"/>
                        <a:ea typeface="宋体"/>
                        <a:cs typeface="Times New Roman"/>
                      </a:endParaRPr>
                    </a:p>
                  </a:txBody>
                  <a:tcPr marL="68580" marR="68580" marT="0" marB="0"/>
                </a:tc>
              </a:tr>
              <a:tr h="182880">
                <a:tc>
                  <a:txBody>
                    <a:bodyPr/>
                    <a:lstStyle/>
                    <a:p>
                      <a:pPr algn="l">
                        <a:spcAft>
                          <a:spcPts val="0"/>
                        </a:spcAft>
                      </a:pPr>
                      <a:r>
                        <a:rPr lang="en-US" sz="2200" kern="0">
                          <a:effectLst/>
                        </a:rPr>
                        <a:t>RIL02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2.3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RIL14</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2.7 </a:t>
                      </a:r>
                      <a:endParaRPr lang="zh-CN" sz="2200" kern="100" dirty="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RIL23</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dirty="0">
                          <a:effectLst/>
                        </a:rPr>
                        <a:t>RIL42</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100">
                          <a:effectLst/>
                        </a:rPr>
                        <a:t>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RIL52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RIL58</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1.7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RIL69</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2.6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RIL72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2.8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RIL73</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RIL78</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3.8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4.9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3.3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3.5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38564973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76672"/>
            <a:ext cx="8229600" cy="634082"/>
          </a:xfrm>
        </p:spPr>
        <p:txBody>
          <a:bodyPr>
            <a:normAutofit fontScale="90000"/>
          </a:bodyPr>
          <a:lstStyle/>
          <a:p>
            <a:r>
              <a:rPr lang="zh-CN" altLang="en-US" b="1" dirty="0">
                <a:latin typeface="Times New Roman" panose="02020603050405020304" pitchFamily="18" charset="0"/>
                <a:ea typeface="黑体" panose="02010609060101010101" pitchFamily="49" charset="-122"/>
                <a:cs typeface="Times New Roman" panose="02020603050405020304" pitchFamily="18" charset="0"/>
              </a:rPr>
              <a:t>遗传交配设计</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的种类</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611560" y="1268760"/>
            <a:ext cx="7920880" cy="4680520"/>
          </a:xfrm>
        </p:spPr>
        <p:txBody>
          <a:bodyPr>
            <a:noAutofit/>
          </a:bodyPr>
          <a:lstStyle/>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常用</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的遗传交配包括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双因子巢式交配设计、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双因子交叉式交配设计、随机配对杂交设计、</a:t>
            </a:r>
            <a:r>
              <a:rPr lang="en-US" altLang="zh-CN" dirty="0">
                <a:latin typeface="Times New Roman" panose="02020603050405020304" pitchFamily="18" charset="0"/>
                <a:ea typeface="黑体" panose="02010609060101010101" pitchFamily="49" charset="-122"/>
                <a:cs typeface="Times New Roman" panose="02020603050405020304" pitchFamily="18" charset="0"/>
              </a:rPr>
              <a:t>NCIII</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回交设计和三重测交设计等</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1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双列杂交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也是常见的一种交配设计，但该设计主要用于亲本的配合力估计，将在第</a:t>
            </a:r>
            <a:r>
              <a:rPr lang="en-US" altLang="zh-CN" dirty="0">
                <a:latin typeface="Times New Roman" panose="02020603050405020304" pitchFamily="18" charset="0"/>
                <a:ea typeface="黑体" panose="02010609060101010101" pitchFamily="49" charset="-122"/>
                <a:cs typeface="Times New Roman" panose="02020603050405020304" pitchFamily="18" charset="0"/>
              </a:rPr>
              <a:t>12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章中加以介绍。这一章主要介绍双列杂交之外的一些设计及其分析方法。</a:t>
            </a:r>
          </a:p>
        </p:txBody>
      </p:sp>
    </p:spTree>
    <p:extLst>
      <p:ext uri="{BB962C8B-B14F-4D97-AF65-F5344CB8AC3E}">
        <p14:creationId xmlns:p14="http://schemas.microsoft.com/office/powerpoint/2010/main" val="316228836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260648"/>
            <a:ext cx="7056784" cy="1282154"/>
          </a:xfrm>
        </p:spPr>
        <p:txBody>
          <a:bodyPr>
            <a:noAutofit/>
          </a:bodyPr>
          <a:lstStyle/>
          <a:p>
            <a:r>
              <a:rPr lang="en-US" altLang="zh-CN" sz="4000" b="1" dirty="0" smtClean="0">
                <a:latin typeface="Times New Roman" panose="02020603050405020304" pitchFamily="18" charset="0"/>
                <a:ea typeface="黑体" panose="02010609060101010101" pitchFamily="49" charset="-122"/>
                <a:cs typeface="Times New Roman" panose="02020603050405020304" pitchFamily="18" charset="0"/>
              </a:rPr>
              <a:t>10</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个永久</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家系在三个环境下小区产量的三次重复观测数据</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5" name="表格 4"/>
          <p:cNvGraphicFramePr>
            <a:graphicFrameLocks noGrp="1"/>
          </p:cNvGraphicFramePr>
          <p:nvPr>
            <p:extLst>
              <p:ext uri="{D42A27DB-BD31-4B8C-83A1-F6EECF244321}">
                <p14:modId xmlns:p14="http://schemas.microsoft.com/office/powerpoint/2010/main" val="2063575834"/>
              </p:ext>
            </p:extLst>
          </p:nvPr>
        </p:nvGraphicFramePr>
        <p:xfrm>
          <a:off x="-3127" y="1637888"/>
          <a:ext cx="9111631" cy="4023360"/>
        </p:xfrm>
        <a:graphic>
          <a:graphicData uri="http://schemas.openxmlformats.org/drawingml/2006/table">
            <a:tbl>
              <a:tblPr firstRow="1" firstCol="1" bandRow="1">
                <a:tableStyleId>{5C22544A-7EE6-4342-B048-85BDC9FD1C3A}</a:tableStyleId>
              </a:tblPr>
              <a:tblGrid>
                <a:gridCol w="1019191"/>
                <a:gridCol w="829310"/>
                <a:gridCol w="899160"/>
                <a:gridCol w="969010"/>
                <a:gridCol w="829310"/>
                <a:gridCol w="899160"/>
                <a:gridCol w="969010"/>
                <a:gridCol w="829310"/>
                <a:gridCol w="899160"/>
                <a:gridCol w="969010"/>
              </a:tblGrid>
              <a:tr h="182880">
                <a:tc rowSpan="2">
                  <a:txBody>
                    <a:bodyPr/>
                    <a:lstStyle/>
                    <a:p>
                      <a:pPr algn="l">
                        <a:spcAft>
                          <a:spcPts val="0"/>
                        </a:spcAft>
                      </a:pPr>
                      <a:r>
                        <a:rPr lang="zh-CN" sz="2200" kern="0" dirty="0">
                          <a:effectLst/>
                        </a:rPr>
                        <a:t>基因型编号</a:t>
                      </a:r>
                      <a:endParaRPr lang="zh-CN" sz="2200" kern="100" dirty="0">
                        <a:effectLst/>
                        <a:latin typeface="Calibri"/>
                        <a:ea typeface="宋体"/>
                        <a:cs typeface="Times New Roman"/>
                      </a:endParaRPr>
                    </a:p>
                  </a:txBody>
                  <a:tcPr marL="68580" marR="68580" marT="0" marB="0"/>
                </a:tc>
                <a:tc gridSpan="3">
                  <a:txBody>
                    <a:bodyPr/>
                    <a:lstStyle/>
                    <a:p>
                      <a:pPr algn="l">
                        <a:spcAft>
                          <a:spcPts val="0"/>
                        </a:spcAft>
                      </a:pPr>
                      <a:r>
                        <a:rPr lang="zh-CN" sz="2200" kern="0">
                          <a:effectLst/>
                        </a:rPr>
                        <a:t>环境</a:t>
                      </a:r>
                      <a:r>
                        <a:rPr lang="en-US" sz="2200" kern="0">
                          <a:effectLst/>
                        </a:rPr>
                        <a:t>I</a:t>
                      </a:r>
                      <a:endParaRPr lang="zh-CN" sz="2200" kern="10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gridSpan="3">
                  <a:txBody>
                    <a:bodyPr/>
                    <a:lstStyle/>
                    <a:p>
                      <a:pPr algn="l">
                        <a:spcAft>
                          <a:spcPts val="0"/>
                        </a:spcAft>
                      </a:pPr>
                      <a:r>
                        <a:rPr lang="zh-CN" sz="2200" kern="0" dirty="0">
                          <a:effectLst/>
                        </a:rPr>
                        <a:t>环境</a:t>
                      </a:r>
                      <a:r>
                        <a:rPr lang="en-US" sz="2200" kern="0" dirty="0">
                          <a:effectLst/>
                        </a:rPr>
                        <a:t>II</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gridSpan="3">
                  <a:txBody>
                    <a:bodyPr/>
                    <a:lstStyle/>
                    <a:p>
                      <a:pPr algn="l">
                        <a:spcAft>
                          <a:spcPts val="0"/>
                        </a:spcAft>
                      </a:pPr>
                      <a:r>
                        <a:rPr lang="zh-CN" sz="2200" kern="0" dirty="0">
                          <a:effectLst/>
                        </a:rPr>
                        <a:t>环境</a:t>
                      </a:r>
                      <a:r>
                        <a:rPr lang="en-US" sz="2200" kern="0" dirty="0">
                          <a:effectLst/>
                        </a:rPr>
                        <a:t>III</a:t>
                      </a:r>
                      <a:endParaRPr lang="zh-CN" sz="22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r>
              <a:tr h="182880">
                <a:tc vMerge="1">
                  <a:txBody>
                    <a:bodyPr/>
                    <a:lstStyle/>
                    <a:p>
                      <a:endParaRPr lang="zh-CN" altLang="en-US"/>
                    </a:p>
                  </a:txBody>
                  <a:tcPr/>
                </a:tc>
                <a:tc>
                  <a:txBody>
                    <a:bodyPr/>
                    <a:lstStyle/>
                    <a:p>
                      <a:pPr algn="l">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dirty="0">
                          <a:effectLst/>
                        </a:rPr>
                        <a:t>重复</a:t>
                      </a:r>
                      <a:r>
                        <a:rPr lang="en-US" sz="2200" kern="0" dirty="0">
                          <a:effectLst/>
                        </a:rPr>
                        <a:t>III</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a:t>
                      </a:r>
                      <a:endParaRPr lang="zh-CN" sz="2200" kern="100">
                        <a:effectLst/>
                        <a:latin typeface="Calibri"/>
                        <a:ea typeface="宋体"/>
                        <a:cs typeface="Times New Roman"/>
                      </a:endParaRPr>
                    </a:p>
                  </a:txBody>
                  <a:tcPr marL="68580" marR="68580" marT="0" marB="0"/>
                </a:tc>
                <a:tc>
                  <a:txBody>
                    <a:bodyPr/>
                    <a:lstStyle/>
                    <a:p>
                      <a:pPr algn="l">
                        <a:spcAft>
                          <a:spcPts val="0"/>
                        </a:spcAft>
                      </a:pPr>
                      <a:r>
                        <a:rPr lang="zh-CN" sz="2200" kern="0">
                          <a:effectLst/>
                        </a:rPr>
                        <a:t>重复</a:t>
                      </a:r>
                      <a:r>
                        <a:rPr lang="en-US" sz="2200" kern="0">
                          <a:effectLst/>
                        </a:rPr>
                        <a:t>III</a:t>
                      </a:r>
                      <a:endParaRPr lang="zh-CN" sz="2200" kern="100">
                        <a:effectLst/>
                        <a:latin typeface="Calibri"/>
                        <a:ea typeface="宋体"/>
                        <a:cs typeface="Times New Roman"/>
                      </a:endParaRPr>
                    </a:p>
                  </a:txBody>
                  <a:tcPr marL="68580" marR="68580" marT="0" marB="0"/>
                </a:tc>
              </a:tr>
              <a:tr h="182880">
                <a:tc>
                  <a:txBody>
                    <a:bodyPr/>
                    <a:lstStyle/>
                    <a:p>
                      <a:pPr algn="l">
                        <a:spcAft>
                          <a:spcPts val="0"/>
                        </a:spcAft>
                      </a:pPr>
                      <a:r>
                        <a:rPr lang="en-US" sz="2200" kern="0" dirty="0">
                          <a:effectLst/>
                        </a:rPr>
                        <a:t>IF1</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100">
                          <a:effectLst/>
                        </a:rPr>
                        <a:t>7.9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7.4 </a:t>
                      </a:r>
                      <a:endParaRPr lang="zh-CN" sz="2200" kern="100" dirty="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IF2</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6.7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6.2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IF3</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5.9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6.1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2.7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5.8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IF4</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9.0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7.8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8.5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IF6</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7.7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6.7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IF7</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8.4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6.9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IF8</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7.1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6.5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IF9</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9.4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6.6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5.4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a:effectLst/>
                        </a:rPr>
                        <a:t>IF10</a:t>
                      </a:r>
                      <a:endParaRPr lang="zh-CN" sz="2200" kern="100">
                        <a:effectLst/>
                        <a:latin typeface="Calibri"/>
                        <a:ea typeface="宋体"/>
                        <a:cs typeface="Times New Roman"/>
                      </a:endParaRPr>
                    </a:p>
                  </a:txBody>
                  <a:tcPr marL="68580" marR="68580" marT="0" marB="0"/>
                </a:tc>
                <a:tc>
                  <a:txBody>
                    <a:bodyPr/>
                    <a:lstStyle/>
                    <a:p>
                      <a:pPr algn="l">
                        <a:spcAft>
                          <a:spcPts val="0"/>
                        </a:spcAft>
                      </a:pPr>
                      <a:r>
                        <a:rPr lang="en-US" sz="2200" kern="100">
                          <a:effectLst/>
                        </a:rPr>
                        <a:t>7.4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7.4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8.3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4.3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4.1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4.5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5.4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5.0 </a:t>
                      </a:r>
                      <a:endParaRPr lang="zh-CN" sz="2200" kern="100">
                        <a:effectLst/>
                        <a:latin typeface="Calibri"/>
                        <a:ea typeface="宋体"/>
                        <a:cs typeface="Times New Roman"/>
                      </a:endParaRPr>
                    </a:p>
                  </a:txBody>
                  <a:tcPr marL="68580" marR="68580" marT="0" marB="0" anchor="b"/>
                </a:tc>
              </a:tr>
              <a:tr h="182880">
                <a:tc>
                  <a:txBody>
                    <a:bodyPr/>
                    <a:lstStyle/>
                    <a:p>
                      <a:pPr algn="l">
                        <a:spcAft>
                          <a:spcPts val="0"/>
                        </a:spcAft>
                      </a:pPr>
                      <a:r>
                        <a:rPr lang="en-US" sz="2200" kern="0" dirty="0">
                          <a:effectLst/>
                        </a:rPr>
                        <a:t>IF11</a:t>
                      </a:r>
                      <a:endParaRPr lang="zh-CN" sz="2200" kern="100" dirty="0">
                        <a:effectLst/>
                        <a:latin typeface="Calibri"/>
                        <a:ea typeface="宋体"/>
                        <a:cs typeface="Times New Roman"/>
                      </a:endParaRPr>
                    </a:p>
                  </a:txBody>
                  <a:tcPr marL="68580" marR="68580" marT="0" marB="0"/>
                </a:tc>
                <a:tc>
                  <a:txBody>
                    <a:bodyPr/>
                    <a:lstStyle/>
                    <a:p>
                      <a:pPr algn="l">
                        <a:spcAft>
                          <a:spcPts val="0"/>
                        </a:spcAft>
                      </a:pPr>
                      <a:r>
                        <a:rPr lang="en-US" sz="2200" kern="100" dirty="0">
                          <a:effectLst/>
                        </a:rPr>
                        <a:t>6.9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7.0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9.0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3.6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2.9 </a:t>
                      </a:r>
                      <a:endParaRPr lang="zh-CN" sz="2200" kern="100" dirty="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1.2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3.9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a:effectLst/>
                        </a:rPr>
                        <a:t>4.7 </a:t>
                      </a:r>
                      <a:endParaRPr lang="zh-CN" sz="2200" kern="100">
                        <a:effectLst/>
                        <a:latin typeface="Calibri"/>
                        <a:ea typeface="宋体"/>
                        <a:cs typeface="Times New Roman"/>
                      </a:endParaRPr>
                    </a:p>
                  </a:txBody>
                  <a:tcPr marL="68580" marR="68580" marT="0" marB="0" anchor="b"/>
                </a:tc>
                <a:tc>
                  <a:txBody>
                    <a:bodyPr/>
                    <a:lstStyle/>
                    <a:p>
                      <a:pPr algn="l">
                        <a:spcAft>
                          <a:spcPts val="0"/>
                        </a:spcAft>
                      </a:pPr>
                      <a:r>
                        <a:rPr lang="en-US" sz="2200" kern="100" dirty="0">
                          <a:effectLst/>
                        </a:rPr>
                        <a:t>5.2 </a:t>
                      </a:r>
                      <a:endParaRPr lang="zh-CN" sz="2200" kern="100" dirty="0">
                        <a:effectLst/>
                        <a:latin typeface="Calibri"/>
                        <a:ea typeface="宋体"/>
                        <a:cs typeface="Times New Roman"/>
                      </a:endParaRPr>
                    </a:p>
                  </a:txBody>
                  <a:tcPr marL="68580" marR="68580" marT="0" marB="0" anchor="b"/>
                </a:tc>
              </a:tr>
            </a:tbl>
          </a:graphicData>
        </a:graphic>
      </p:graphicFrame>
    </p:spTree>
    <p:extLst>
      <p:ext uri="{BB962C8B-B14F-4D97-AF65-F5344CB8AC3E}">
        <p14:creationId xmlns:p14="http://schemas.microsoft.com/office/powerpoint/2010/main" val="80593823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27584" y="260648"/>
            <a:ext cx="7416824" cy="115212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单环境方差分析、以及遗传方差和遗传力估计</a:t>
            </a:r>
            <a:endParaRPr lang="zh-CN" altLang="en-US" sz="4000" b="1"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3" name="表格 2"/>
          <p:cNvGraphicFramePr>
            <a:graphicFrameLocks noGrp="1"/>
          </p:cNvGraphicFramePr>
          <p:nvPr>
            <p:extLst>
              <p:ext uri="{D42A27DB-BD31-4B8C-83A1-F6EECF244321}">
                <p14:modId xmlns:p14="http://schemas.microsoft.com/office/powerpoint/2010/main" val="147298708"/>
              </p:ext>
            </p:extLst>
          </p:nvPr>
        </p:nvGraphicFramePr>
        <p:xfrm>
          <a:off x="107504" y="1556792"/>
          <a:ext cx="9001000" cy="4667079"/>
        </p:xfrm>
        <a:graphic>
          <a:graphicData uri="http://schemas.openxmlformats.org/drawingml/2006/table">
            <a:tbl>
              <a:tblPr firstRow="1" firstCol="1" bandRow="1">
                <a:tableStyleId>{5C22544A-7EE6-4342-B048-85BDC9FD1C3A}</a:tableStyleId>
              </a:tblPr>
              <a:tblGrid>
                <a:gridCol w="1056961"/>
                <a:gridCol w="959263"/>
                <a:gridCol w="1080120"/>
                <a:gridCol w="1152128"/>
                <a:gridCol w="307942"/>
                <a:gridCol w="916194"/>
                <a:gridCol w="1080120"/>
                <a:gridCol w="307942"/>
                <a:gridCol w="1060210"/>
                <a:gridCol w="1080120"/>
              </a:tblGrid>
              <a:tr h="177381">
                <a:tc rowSpan="2">
                  <a:txBody>
                    <a:bodyPr/>
                    <a:lstStyle/>
                    <a:p>
                      <a:pPr algn="l">
                        <a:spcAft>
                          <a:spcPts val="0"/>
                        </a:spcAft>
                      </a:pPr>
                      <a:r>
                        <a:rPr lang="zh-CN" sz="2400" b="1" kern="0" dirty="0">
                          <a:effectLst/>
                        </a:rPr>
                        <a:t>环境</a:t>
                      </a:r>
                      <a:endParaRPr lang="zh-CN" sz="2400" b="1" kern="100" dirty="0">
                        <a:effectLst/>
                        <a:latin typeface="Calibri"/>
                        <a:ea typeface="宋体"/>
                        <a:cs typeface="Times New Roman"/>
                      </a:endParaRPr>
                    </a:p>
                  </a:txBody>
                  <a:tcPr marL="66518" marR="66518" marT="0" marB="0"/>
                </a:tc>
                <a:tc>
                  <a:txBody>
                    <a:bodyPr/>
                    <a:lstStyle/>
                    <a:p>
                      <a:pPr algn="l">
                        <a:spcAft>
                          <a:spcPts val="0"/>
                        </a:spcAft>
                      </a:pPr>
                      <a:r>
                        <a:rPr lang="zh-CN" sz="2400" b="1" kern="0" dirty="0">
                          <a:effectLst/>
                        </a:rPr>
                        <a:t>均方</a:t>
                      </a:r>
                      <a:endParaRPr lang="zh-CN" sz="2400" b="1" kern="100" dirty="0">
                        <a:effectLst/>
                        <a:latin typeface="Calibri"/>
                        <a:ea typeface="宋体"/>
                        <a:cs typeface="Times New Roman"/>
                      </a:endParaRPr>
                    </a:p>
                  </a:txBody>
                  <a:tcPr marL="66518" marR="66518" marT="0" marB="0"/>
                </a:tc>
                <a:tc>
                  <a:txBody>
                    <a:bodyPr/>
                    <a:lstStyle/>
                    <a:p>
                      <a:endParaRPr lang="zh-CN" altLang="en-US" b="1" dirty="0"/>
                    </a:p>
                  </a:txBody>
                  <a:tcPr marL="66518" marR="66518" marT="0" marB="0"/>
                </a:tc>
                <a:tc>
                  <a:txBody>
                    <a:bodyPr/>
                    <a:lstStyle/>
                    <a:p>
                      <a:endParaRPr lang="zh-CN" altLang="en-US" b="1" dirty="0"/>
                    </a:p>
                  </a:txBody>
                  <a:tcPr marL="66518" marR="66518" marT="0" marB="0"/>
                </a:tc>
                <a:tc rowSpan="2">
                  <a:txBody>
                    <a:bodyPr/>
                    <a:lstStyle/>
                    <a:p>
                      <a:pPr algn="l">
                        <a:spcAft>
                          <a:spcPts val="0"/>
                        </a:spcAft>
                      </a:pPr>
                      <a:r>
                        <a:rPr lang="en-US" sz="2400" b="1" kern="0">
                          <a:effectLst/>
                        </a:rPr>
                        <a:t> </a:t>
                      </a:r>
                      <a:endParaRPr lang="zh-CN" sz="2400" b="1" kern="100">
                        <a:effectLst/>
                        <a:latin typeface="Calibri"/>
                        <a:ea typeface="宋体"/>
                        <a:cs typeface="Times New Roman"/>
                      </a:endParaRPr>
                    </a:p>
                  </a:txBody>
                  <a:tcPr marL="66518" marR="66518" marT="0" marB="0"/>
                </a:tc>
                <a:tc gridSpan="2">
                  <a:txBody>
                    <a:bodyPr/>
                    <a:lstStyle/>
                    <a:p>
                      <a:pPr algn="l">
                        <a:spcAft>
                          <a:spcPts val="0"/>
                        </a:spcAft>
                      </a:pPr>
                      <a:r>
                        <a:rPr lang="zh-CN" sz="2400" b="1" kern="0" dirty="0">
                          <a:effectLst/>
                        </a:rPr>
                        <a:t>方差估计值</a:t>
                      </a:r>
                      <a:endParaRPr lang="zh-CN" sz="2400" b="1" kern="100" dirty="0">
                        <a:effectLst/>
                        <a:latin typeface="Calibri"/>
                        <a:ea typeface="宋体"/>
                        <a:cs typeface="Times New Roman"/>
                      </a:endParaRPr>
                    </a:p>
                  </a:txBody>
                  <a:tcPr marL="66518" marR="66518" marT="0" marB="0"/>
                </a:tc>
                <a:tc hMerge="1">
                  <a:txBody>
                    <a:bodyPr/>
                    <a:lstStyle/>
                    <a:p>
                      <a:endParaRPr lang="zh-CN" altLang="en-US"/>
                    </a:p>
                  </a:txBody>
                  <a:tcPr/>
                </a:tc>
                <a:tc rowSpan="2">
                  <a:txBody>
                    <a:bodyPr/>
                    <a:lstStyle/>
                    <a:p>
                      <a:pPr algn="l">
                        <a:spcAft>
                          <a:spcPts val="0"/>
                        </a:spcAft>
                      </a:pPr>
                      <a:r>
                        <a:rPr lang="en-US" sz="2400" b="1" kern="0">
                          <a:effectLst/>
                        </a:rPr>
                        <a:t> </a:t>
                      </a:r>
                      <a:endParaRPr lang="zh-CN" sz="2400" b="1" kern="100">
                        <a:effectLst/>
                        <a:latin typeface="Calibri"/>
                        <a:ea typeface="宋体"/>
                        <a:cs typeface="Times New Roman"/>
                      </a:endParaRPr>
                    </a:p>
                  </a:txBody>
                  <a:tcPr marL="66518" marR="66518" marT="0" marB="0"/>
                </a:tc>
                <a:tc gridSpan="2">
                  <a:txBody>
                    <a:bodyPr/>
                    <a:lstStyle/>
                    <a:p>
                      <a:pPr algn="l">
                        <a:spcAft>
                          <a:spcPts val="0"/>
                        </a:spcAft>
                      </a:pPr>
                      <a:r>
                        <a:rPr lang="zh-CN" sz="2400" b="1" kern="0" dirty="0">
                          <a:effectLst/>
                        </a:rPr>
                        <a:t>广义遗传力</a:t>
                      </a:r>
                      <a:endParaRPr lang="zh-CN" sz="2400" b="1" kern="100" dirty="0">
                        <a:effectLst/>
                        <a:latin typeface="Calibri"/>
                        <a:ea typeface="宋体"/>
                        <a:cs typeface="Times New Roman"/>
                      </a:endParaRPr>
                    </a:p>
                  </a:txBody>
                  <a:tcPr marL="66518" marR="66518" marT="0" marB="0"/>
                </a:tc>
                <a:tc hMerge="1">
                  <a:txBody>
                    <a:bodyPr/>
                    <a:lstStyle/>
                    <a:p>
                      <a:endParaRPr lang="zh-CN" altLang="en-US"/>
                    </a:p>
                  </a:txBody>
                  <a:tcPr/>
                </a:tc>
              </a:tr>
              <a:tr h="776043">
                <a:tc vMerge="1">
                  <a:txBody>
                    <a:bodyPr/>
                    <a:lstStyle/>
                    <a:p>
                      <a:endParaRPr lang="zh-CN" altLang="en-US"/>
                    </a:p>
                  </a:txBody>
                  <a:tcPr/>
                </a:tc>
                <a:tc>
                  <a:txBody>
                    <a:bodyPr/>
                    <a:lstStyle/>
                    <a:p>
                      <a:pPr algn="l">
                        <a:spcAft>
                          <a:spcPts val="0"/>
                        </a:spcAft>
                      </a:pPr>
                      <a:r>
                        <a:rPr lang="zh-CN" sz="2400" b="1" kern="0" dirty="0">
                          <a:effectLst/>
                        </a:rPr>
                        <a:t>基因型</a:t>
                      </a:r>
                      <a:endParaRPr lang="zh-CN" sz="2400" b="1" kern="100" dirty="0">
                        <a:effectLst/>
                        <a:latin typeface="Calibri"/>
                        <a:ea typeface="宋体"/>
                        <a:cs typeface="Times New Roman"/>
                      </a:endParaRPr>
                    </a:p>
                  </a:txBody>
                  <a:tcPr marL="66518" marR="66518" marT="0" marB="0"/>
                </a:tc>
                <a:tc>
                  <a:txBody>
                    <a:bodyPr/>
                    <a:lstStyle/>
                    <a:p>
                      <a:pPr algn="l">
                        <a:spcAft>
                          <a:spcPts val="0"/>
                        </a:spcAft>
                      </a:pPr>
                      <a:r>
                        <a:rPr lang="zh-CN" sz="2400" b="1" kern="0" dirty="0">
                          <a:effectLst/>
                        </a:rPr>
                        <a:t>随机误差</a:t>
                      </a:r>
                      <a:endParaRPr lang="zh-CN" sz="2400" b="1" kern="100" dirty="0">
                        <a:effectLst/>
                        <a:latin typeface="Calibri"/>
                        <a:ea typeface="宋体"/>
                        <a:cs typeface="Times New Roman"/>
                      </a:endParaRPr>
                    </a:p>
                  </a:txBody>
                  <a:tcPr marL="66518" marR="66518" marT="0" marB="0"/>
                </a:tc>
                <a:tc>
                  <a:txBody>
                    <a:bodyPr/>
                    <a:lstStyle/>
                    <a:p>
                      <a:pPr algn="l">
                        <a:spcAft>
                          <a:spcPts val="0"/>
                        </a:spcAft>
                      </a:pPr>
                      <a:r>
                        <a:rPr lang="en-US" sz="2400" b="1" kern="0" dirty="0">
                          <a:effectLst/>
                        </a:rPr>
                        <a:t>F</a:t>
                      </a:r>
                      <a:r>
                        <a:rPr lang="zh-CN" sz="2400" b="1" kern="0" dirty="0">
                          <a:effectLst/>
                        </a:rPr>
                        <a:t>统计量</a:t>
                      </a:r>
                      <a:endParaRPr lang="zh-CN" sz="2400" b="1" kern="100" dirty="0">
                        <a:effectLst/>
                        <a:latin typeface="Calibri"/>
                        <a:ea typeface="宋体"/>
                        <a:cs typeface="Times New Roman"/>
                      </a:endParaRPr>
                    </a:p>
                  </a:txBody>
                  <a:tcPr marL="66518" marR="66518" marT="0" marB="0"/>
                </a:tc>
                <a:tc vMerge="1">
                  <a:txBody>
                    <a:bodyPr/>
                    <a:lstStyle/>
                    <a:p>
                      <a:endParaRPr lang="zh-CN" altLang="en-US"/>
                    </a:p>
                  </a:txBody>
                  <a:tcPr/>
                </a:tc>
                <a:tc>
                  <a:txBody>
                    <a:bodyPr/>
                    <a:lstStyle/>
                    <a:p>
                      <a:pPr algn="l">
                        <a:spcAft>
                          <a:spcPts val="0"/>
                        </a:spcAft>
                      </a:pPr>
                      <a:r>
                        <a:rPr lang="zh-CN" sz="2400" b="1" kern="0" dirty="0">
                          <a:effectLst/>
                        </a:rPr>
                        <a:t>基因型</a:t>
                      </a:r>
                      <a:endParaRPr lang="zh-CN" sz="2400" b="1" kern="100" dirty="0">
                        <a:effectLst/>
                        <a:latin typeface="Calibri"/>
                        <a:ea typeface="宋体"/>
                        <a:cs typeface="Times New Roman"/>
                      </a:endParaRPr>
                    </a:p>
                  </a:txBody>
                  <a:tcPr marL="66518" marR="66518" marT="0" marB="0"/>
                </a:tc>
                <a:tc>
                  <a:txBody>
                    <a:bodyPr/>
                    <a:lstStyle/>
                    <a:p>
                      <a:pPr algn="l">
                        <a:spcAft>
                          <a:spcPts val="0"/>
                        </a:spcAft>
                      </a:pPr>
                      <a:r>
                        <a:rPr lang="zh-CN" sz="2400" b="1" kern="0" dirty="0">
                          <a:effectLst/>
                        </a:rPr>
                        <a:t>随机误差</a:t>
                      </a:r>
                      <a:endParaRPr lang="zh-CN" sz="2400" b="1" kern="100" dirty="0">
                        <a:effectLst/>
                        <a:latin typeface="Calibri"/>
                        <a:ea typeface="宋体"/>
                        <a:cs typeface="Times New Roman"/>
                      </a:endParaRPr>
                    </a:p>
                  </a:txBody>
                  <a:tcPr marL="66518" marR="66518" marT="0" marB="0"/>
                </a:tc>
                <a:tc vMerge="1">
                  <a:txBody>
                    <a:bodyPr/>
                    <a:lstStyle/>
                    <a:p>
                      <a:endParaRPr lang="zh-CN" altLang="en-US"/>
                    </a:p>
                  </a:txBody>
                  <a:tcPr/>
                </a:tc>
                <a:tc>
                  <a:txBody>
                    <a:bodyPr/>
                    <a:lstStyle/>
                    <a:p>
                      <a:pPr algn="l">
                        <a:spcAft>
                          <a:spcPts val="0"/>
                        </a:spcAft>
                      </a:pPr>
                      <a:r>
                        <a:rPr lang="zh-CN" sz="2400" b="1" kern="0" dirty="0">
                          <a:effectLst/>
                        </a:rPr>
                        <a:t>一次重复</a:t>
                      </a:r>
                      <a:endParaRPr lang="zh-CN" sz="2400" b="1" kern="100" dirty="0">
                        <a:effectLst/>
                        <a:latin typeface="Calibri"/>
                        <a:ea typeface="宋体"/>
                        <a:cs typeface="Times New Roman"/>
                      </a:endParaRPr>
                    </a:p>
                  </a:txBody>
                  <a:tcPr marL="66518" marR="66518" marT="0" marB="0"/>
                </a:tc>
                <a:tc>
                  <a:txBody>
                    <a:bodyPr/>
                    <a:lstStyle/>
                    <a:p>
                      <a:pPr algn="l">
                        <a:spcAft>
                          <a:spcPts val="0"/>
                        </a:spcAft>
                      </a:pPr>
                      <a:r>
                        <a:rPr lang="zh-CN" sz="2400" b="1" kern="0" dirty="0">
                          <a:effectLst/>
                        </a:rPr>
                        <a:t>重复平均数</a:t>
                      </a:r>
                      <a:endParaRPr lang="zh-CN" sz="2400" b="1" kern="100" dirty="0">
                        <a:effectLst/>
                        <a:latin typeface="Calibri"/>
                        <a:ea typeface="宋体"/>
                        <a:cs typeface="Times New Roman"/>
                      </a:endParaRPr>
                    </a:p>
                  </a:txBody>
                  <a:tcPr marL="66518" marR="66518" marT="0" marB="0"/>
                </a:tc>
              </a:tr>
              <a:tr h="177381">
                <a:tc>
                  <a:txBody>
                    <a:bodyPr/>
                    <a:lstStyle/>
                    <a:p>
                      <a:endParaRPr lang="zh-CN" sz="2400" kern="100">
                        <a:effectLst/>
                        <a:latin typeface="Calibri"/>
                      </a:endParaRPr>
                    </a:p>
                  </a:txBody>
                  <a:tcPr marL="66518" marR="66518" marT="0" marB="0"/>
                </a:tc>
                <a:tc gridSpan="3">
                  <a:txBody>
                    <a:bodyPr/>
                    <a:lstStyle/>
                    <a:p>
                      <a:pPr algn="l">
                        <a:spcAft>
                          <a:spcPts val="0"/>
                        </a:spcAft>
                      </a:pPr>
                      <a:r>
                        <a:rPr lang="en-US" sz="2400" kern="0" dirty="0" smtClean="0">
                          <a:effectLst/>
                        </a:rPr>
                        <a:t>         </a:t>
                      </a:r>
                      <a:r>
                        <a:rPr lang="en-US" sz="2400" b="1" kern="0" dirty="0" smtClean="0">
                          <a:effectLst/>
                        </a:rPr>
                        <a:t>RIL</a:t>
                      </a:r>
                      <a:r>
                        <a:rPr lang="zh-CN" sz="2400" b="1" kern="0" dirty="0">
                          <a:effectLst/>
                        </a:rPr>
                        <a:t>群体 </a:t>
                      </a:r>
                      <a:endParaRPr lang="zh-CN" sz="2400" b="1" kern="100" dirty="0">
                        <a:effectLst/>
                        <a:latin typeface="Calibri"/>
                        <a:ea typeface="宋体"/>
                        <a:cs typeface="Times New Roman"/>
                      </a:endParaRPr>
                    </a:p>
                  </a:txBody>
                  <a:tcPr marL="66518" marR="66518" marT="0" marB="0"/>
                </a:tc>
                <a:tc hMerge="1">
                  <a:txBody>
                    <a:bodyPr/>
                    <a:lstStyle/>
                    <a:p>
                      <a:endParaRPr lang="zh-CN" altLang="en-US"/>
                    </a:p>
                  </a:txBody>
                  <a:tcPr/>
                </a:tc>
                <a:tc hMerge="1">
                  <a:txBody>
                    <a:bodyPr/>
                    <a:lstStyle/>
                    <a:p>
                      <a:endParaRPr lang="zh-CN" altLang="en-US"/>
                    </a:p>
                  </a:txBody>
                  <a:tcPr/>
                </a:tc>
                <a:tc gridSpan="3">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518" marR="66518" marT="0" marB="0"/>
                </a:tc>
                <a:tc hMerge="1">
                  <a:txBody>
                    <a:bodyPr/>
                    <a:lstStyle/>
                    <a:p>
                      <a:endParaRPr lang="zh-CN" altLang="en-US"/>
                    </a:p>
                  </a:txBody>
                  <a:tcPr/>
                </a:tc>
                <a:tc hMerge="1">
                  <a:txBody>
                    <a:bodyPr/>
                    <a:lstStyle/>
                    <a:p>
                      <a:endParaRPr lang="zh-CN" altLang="en-US"/>
                    </a:p>
                  </a:txBody>
                  <a:tcPr/>
                </a:tc>
                <a:tc gridSpan="2">
                  <a:txBody>
                    <a:bodyPr/>
                    <a:lstStyle/>
                    <a:p>
                      <a:pPr algn="l">
                        <a:spcAft>
                          <a:spcPts val="0"/>
                        </a:spcAft>
                      </a:pPr>
                      <a:r>
                        <a:rPr lang="en-US" sz="2400" kern="0">
                          <a:effectLst/>
                        </a:rPr>
                        <a:t> </a:t>
                      </a:r>
                      <a:endParaRPr lang="zh-CN" sz="2400" kern="100">
                        <a:effectLst/>
                        <a:latin typeface="Calibri"/>
                        <a:ea typeface="宋体"/>
                        <a:cs typeface="Times New Roman"/>
                      </a:endParaRPr>
                    </a:p>
                  </a:txBody>
                  <a:tcPr marL="66518" marR="66518" marT="0" marB="0"/>
                </a:tc>
                <a:tc hMerge="1">
                  <a:txBody>
                    <a:bodyPr/>
                    <a:lstStyle/>
                    <a:p>
                      <a:endParaRPr lang="zh-CN" altLang="en-US"/>
                    </a:p>
                  </a:txBody>
                  <a:tcPr/>
                </a:tc>
                <a:tc>
                  <a:txBody>
                    <a:bodyPr/>
                    <a:lstStyle/>
                    <a:p>
                      <a:pPr algn="just">
                        <a:spcAft>
                          <a:spcPts val="0"/>
                        </a:spcAft>
                      </a:pPr>
                      <a:r>
                        <a:rPr lang="zh-CN" sz="2400" kern="100" dirty="0">
                          <a:effectLst/>
                        </a:rPr>
                        <a:t> </a:t>
                      </a:r>
                      <a:endParaRPr lang="zh-CN" sz="2400" kern="100" dirty="0">
                        <a:effectLst/>
                        <a:latin typeface="Calibri"/>
                        <a:ea typeface="宋体"/>
                        <a:cs typeface="Times New Roman"/>
                      </a:endParaRPr>
                    </a:p>
                  </a:txBody>
                  <a:tcPr marL="0" marR="0" marT="0" marB="0" anchor="ctr"/>
                </a:tc>
              </a:tr>
              <a:tr h="465626">
                <a:tc>
                  <a:txBody>
                    <a:bodyPr/>
                    <a:lstStyle/>
                    <a:p>
                      <a:pPr algn="l">
                        <a:spcAft>
                          <a:spcPts val="0"/>
                        </a:spcAft>
                      </a:pPr>
                      <a:r>
                        <a:rPr lang="zh-CN" sz="2400" kern="0">
                          <a:effectLst/>
                        </a:rPr>
                        <a:t>环境</a:t>
                      </a:r>
                      <a:r>
                        <a:rPr lang="en-US" sz="2400" kern="0">
                          <a:effectLst/>
                        </a:rPr>
                        <a:t>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3.359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0.402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8.361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0.986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0.402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0.710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0.880 </a:t>
                      </a:r>
                      <a:endParaRPr lang="zh-CN" sz="2400" kern="100" dirty="0">
                        <a:effectLst/>
                        <a:latin typeface="Calibri"/>
                        <a:ea typeface="宋体"/>
                        <a:cs typeface="Times New Roman"/>
                      </a:endParaRPr>
                    </a:p>
                  </a:txBody>
                  <a:tcPr marL="66518" marR="66518" marT="0" marB="0" anchor="ctr"/>
                </a:tc>
              </a:tr>
              <a:tr h="465626">
                <a:tc>
                  <a:txBody>
                    <a:bodyPr/>
                    <a:lstStyle/>
                    <a:p>
                      <a:pPr algn="l">
                        <a:spcAft>
                          <a:spcPts val="0"/>
                        </a:spcAft>
                      </a:pPr>
                      <a:r>
                        <a:rPr lang="zh-CN" sz="2400" kern="0">
                          <a:effectLst/>
                        </a:rPr>
                        <a:t>环境</a:t>
                      </a:r>
                      <a:r>
                        <a:rPr lang="en-US" sz="2400" kern="0">
                          <a:effectLst/>
                        </a:rPr>
                        <a:t>II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1.501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0.055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27.210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0.482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0.055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0.897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0.963 </a:t>
                      </a:r>
                      <a:endParaRPr lang="zh-CN" sz="2400" kern="100">
                        <a:effectLst/>
                        <a:latin typeface="Calibri"/>
                        <a:ea typeface="宋体"/>
                        <a:cs typeface="Times New Roman"/>
                      </a:endParaRPr>
                    </a:p>
                  </a:txBody>
                  <a:tcPr marL="66518" marR="66518" marT="0" marB="0" anchor="ctr"/>
                </a:tc>
              </a:tr>
              <a:tr h="465626">
                <a:tc>
                  <a:txBody>
                    <a:bodyPr/>
                    <a:lstStyle/>
                    <a:p>
                      <a:pPr algn="l">
                        <a:spcAft>
                          <a:spcPts val="0"/>
                        </a:spcAft>
                      </a:pPr>
                      <a:r>
                        <a:rPr lang="zh-CN" sz="2400" kern="0">
                          <a:effectLst/>
                        </a:rPr>
                        <a:t>环境</a:t>
                      </a:r>
                      <a:r>
                        <a:rPr lang="en-US" sz="2400" kern="0">
                          <a:effectLst/>
                        </a:rPr>
                        <a:t>III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2.032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0.160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12.686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0.624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0.160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0.796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0.921 </a:t>
                      </a:r>
                      <a:endParaRPr lang="zh-CN" sz="2400" kern="100">
                        <a:effectLst/>
                        <a:latin typeface="Calibri"/>
                        <a:ea typeface="宋体"/>
                        <a:cs typeface="Times New Roman"/>
                      </a:endParaRPr>
                    </a:p>
                  </a:txBody>
                  <a:tcPr marL="66518" marR="66518" marT="0" marB="0" anchor="ctr"/>
                </a:tc>
              </a:tr>
              <a:tr h="177381">
                <a:tc>
                  <a:txBody>
                    <a:bodyPr/>
                    <a:lstStyle/>
                    <a:p>
                      <a:endParaRPr lang="zh-CN" sz="2400" kern="100" dirty="0">
                        <a:effectLst/>
                        <a:latin typeface="Calibri"/>
                      </a:endParaRPr>
                    </a:p>
                  </a:txBody>
                  <a:tcPr marL="66518" marR="66518" marT="0" marB="0"/>
                </a:tc>
                <a:tc gridSpan="3">
                  <a:txBody>
                    <a:bodyPr/>
                    <a:lstStyle/>
                    <a:p>
                      <a:pPr indent="545465" algn="l">
                        <a:spcAft>
                          <a:spcPts val="0"/>
                        </a:spcAft>
                      </a:pPr>
                      <a:r>
                        <a:rPr lang="zh-CN" sz="2400" b="1" kern="0" dirty="0">
                          <a:effectLst/>
                        </a:rPr>
                        <a:t>永久</a:t>
                      </a:r>
                      <a:r>
                        <a:rPr lang="en-US" sz="2400" b="1" kern="0" dirty="0">
                          <a:effectLst/>
                        </a:rPr>
                        <a:t>F</a:t>
                      </a:r>
                      <a:r>
                        <a:rPr lang="en-US" sz="2400" b="1" kern="0" baseline="-25000" dirty="0">
                          <a:effectLst/>
                        </a:rPr>
                        <a:t>2</a:t>
                      </a:r>
                      <a:r>
                        <a:rPr lang="zh-CN" sz="2400" b="1" kern="0" dirty="0">
                          <a:effectLst/>
                        </a:rPr>
                        <a:t>群体 </a:t>
                      </a:r>
                      <a:endParaRPr lang="zh-CN" sz="2400" b="1" kern="100" dirty="0">
                        <a:effectLst/>
                        <a:latin typeface="Calibri"/>
                        <a:ea typeface="宋体"/>
                        <a:cs typeface="Times New Roman"/>
                      </a:endParaRPr>
                    </a:p>
                  </a:txBody>
                  <a:tcPr marL="66518" marR="66518" marT="0" marB="0"/>
                </a:tc>
                <a:tc hMerge="1">
                  <a:txBody>
                    <a:bodyPr/>
                    <a:lstStyle/>
                    <a:p>
                      <a:endParaRPr lang="zh-CN" altLang="en-US"/>
                    </a:p>
                  </a:txBody>
                  <a:tcPr/>
                </a:tc>
                <a:tc hMerge="1">
                  <a:txBody>
                    <a:bodyPr/>
                    <a:lstStyle/>
                    <a:p>
                      <a:endParaRPr lang="zh-CN" altLang="en-US"/>
                    </a:p>
                  </a:txBody>
                  <a:tcPr/>
                </a:tc>
                <a:tc gridSpan="3">
                  <a:txBody>
                    <a:bodyPr/>
                    <a:lstStyle/>
                    <a:p>
                      <a:pPr algn="just">
                        <a:spcAft>
                          <a:spcPts val="0"/>
                        </a:spcAft>
                      </a:pPr>
                      <a:r>
                        <a:rPr lang="en-US" sz="2400" kern="0">
                          <a:effectLst/>
                        </a:rPr>
                        <a:t> </a:t>
                      </a:r>
                      <a:endParaRPr lang="zh-CN" sz="2400" kern="100">
                        <a:effectLst/>
                        <a:latin typeface="Calibri"/>
                        <a:ea typeface="宋体"/>
                        <a:cs typeface="Times New Roman"/>
                      </a:endParaRPr>
                    </a:p>
                  </a:txBody>
                  <a:tcPr marL="66518" marR="66518" marT="0" marB="0"/>
                </a:tc>
                <a:tc hMerge="1">
                  <a:txBody>
                    <a:bodyPr/>
                    <a:lstStyle/>
                    <a:p>
                      <a:endParaRPr lang="zh-CN" altLang="en-US"/>
                    </a:p>
                  </a:txBody>
                  <a:tcPr/>
                </a:tc>
                <a:tc hMerge="1">
                  <a:txBody>
                    <a:bodyPr/>
                    <a:lstStyle/>
                    <a:p>
                      <a:endParaRPr lang="zh-CN" altLang="en-US"/>
                    </a:p>
                  </a:txBody>
                  <a:tcPr/>
                </a:tc>
                <a:tc gridSpan="2">
                  <a:txBody>
                    <a:bodyPr/>
                    <a:lstStyle/>
                    <a:p>
                      <a:pPr algn="just">
                        <a:spcAft>
                          <a:spcPts val="0"/>
                        </a:spcAft>
                      </a:pPr>
                      <a:r>
                        <a:rPr lang="en-US" sz="2400" kern="0">
                          <a:effectLst/>
                        </a:rPr>
                        <a:t> </a:t>
                      </a:r>
                      <a:endParaRPr lang="zh-CN" sz="2400" kern="100">
                        <a:effectLst/>
                        <a:latin typeface="Calibri"/>
                        <a:ea typeface="宋体"/>
                        <a:cs typeface="Times New Roman"/>
                      </a:endParaRPr>
                    </a:p>
                  </a:txBody>
                  <a:tcPr marL="66518" marR="66518" marT="0" marB="0"/>
                </a:tc>
                <a:tc hMerge="1">
                  <a:txBody>
                    <a:bodyPr/>
                    <a:lstStyle/>
                    <a:p>
                      <a:endParaRPr lang="zh-CN" altLang="en-US"/>
                    </a:p>
                  </a:txBody>
                  <a:tcPr/>
                </a:tc>
                <a:tc>
                  <a:txBody>
                    <a:bodyPr/>
                    <a:lstStyle/>
                    <a:p>
                      <a:pPr algn="just">
                        <a:spcAft>
                          <a:spcPts val="0"/>
                        </a:spcAft>
                      </a:pPr>
                      <a:r>
                        <a:rPr lang="zh-CN" sz="2400" kern="100" dirty="0">
                          <a:effectLst/>
                        </a:rPr>
                        <a:t> </a:t>
                      </a:r>
                      <a:endParaRPr lang="zh-CN" sz="2400" kern="100" dirty="0">
                        <a:effectLst/>
                        <a:latin typeface="Calibri"/>
                        <a:ea typeface="宋体"/>
                        <a:cs typeface="Times New Roman"/>
                      </a:endParaRPr>
                    </a:p>
                  </a:txBody>
                  <a:tcPr marL="0" marR="0" marT="0" marB="0" anchor="ctr"/>
                </a:tc>
              </a:tr>
              <a:tr h="465626">
                <a:tc>
                  <a:txBody>
                    <a:bodyPr/>
                    <a:lstStyle/>
                    <a:p>
                      <a:pPr algn="l">
                        <a:spcAft>
                          <a:spcPts val="0"/>
                        </a:spcAft>
                      </a:pPr>
                      <a:r>
                        <a:rPr lang="zh-CN" sz="2400" kern="0">
                          <a:effectLst/>
                        </a:rPr>
                        <a:t>环境</a:t>
                      </a:r>
                      <a:r>
                        <a:rPr lang="en-US" sz="2400" kern="0">
                          <a:effectLst/>
                        </a:rPr>
                        <a:t>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0.965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0.773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1.249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0.064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0.773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0.077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0.199 </a:t>
                      </a:r>
                      <a:endParaRPr lang="zh-CN" sz="2400" kern="100" dirty="0">
                        <a:effectLst/>
                        <a:latin typeface="Calibri"/>
                        <a:ea typeface="宋体"/>
                        <a:cs typeface="Times New Roman"/>
                      </a:endParaRPr>
                    </a:p>
                  </a:txBody>
                  <a:tcPr marL="66518" marR="66518" marT="0" marB="0" anchor="ctr"/>
                </a:tc>
              </a:tr>
              <a:tr h="465626">
                <a:tc>
                  <a:txBody>
                    <a:bodyPr/>
                    <a:lstStyle/>
                    <a:p>
                      <a:pPr algn="l">
                        <a:spcAft>
                          <a:spcPts val="0"/>
                        </a:spcAft>
                      </a:pPr>
                      <a:r>
                        <a:rPr lang="zh-CN" sz="2400" kern="0">
                          <a:effectLst/>
                        </a:rPr>
                        <a:t>环境</a:t>
                      </a:r>
                      <a:r>
                        <a:rPr lang="en-US" sz="2400" kern="0">
                          <a:effectLst/>
                        </a:rPr>
                        <a:t>II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7.399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0.718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10.306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2.227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0.718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0.756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0.903 </a:t>
                      </a:r>
                      <a:endParaRPr lang="zh-CN" sz="2400" kern="100">
                        <a:effectLst/>
                        <a:latin typeface="Calibri"/>
                        <a:ea typeface="宋体"/>
                        <a:cs typeface="Times New Roman"/>
                      </a:endParaRPr>
                    </a:p>
                  </a:txBody>
                  <a:tcPr marL="66518" marR="66518" marT="0" marB="0" anchor="ctr"/>
                </a:tc>
              </a:tr>
              <a:tr h="465626">
                <a:tc>
                  <a:txBody>
                    <a:bodyPr/>
                    <a:lstStyle/>
                    <a:p>
                      <a:pPr algn="l">
                        <a:spcAft>
                          <a:spcPts val="0"/>
                        </a:spcAft>
                      </a:pPr>
                      <a:r>
                        <a:rPr lang="zh-CN" sz="2400" kern="0">
                          <a:effectLst/>
                        </a:rPr>
                        <a:t>环境</a:t>
                      </a:r>
                      <a:r>
                        <a:rPr lang="en-US" sz="2400" kern="0">
                          <a:effectLst/>
                        </a:rPr>
                        <a:t>III</a:t>
                      </a:r>
                      <a:endParaRPr lang="zh-CN" sz="2400" kern="100">
                        <a:effectLst/>
                        <a:latin typeface="Calibri"/>
                        <a:ea typeface="宋体"/>
                        <a:cs typeface="Times New Roman"/>
                      </a:endParaRPr>
                    </a:p>
                  </a:txBody>
                  <a:tcPr marL="66518" marR="66518" marT="0" marB="0"/>
                </a:tc>
                <a:tc>
                  <a:txBody>
                    <a:bodyPr/>
                    <a:lstStyle/>
                    <a:p>
                      <a:pPr algn="just">
                        <a:spcAft>
                          <a:spcPts val="0"/>
                        </a:spcAft>
                      </a:pPr>
                      <a:r>
                        <a:rPr lang="en-US" sz="2400" kern="100">
                          <a:effectLst/>
                        </a:rPr>
                        <a:t>2.982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0.266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11.214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0.905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0.266 </a:t>
                      </a:r>
                      <a:endParaRPr lang="zh-CN" sz="2400" kern="100" dirty="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a:effectLst/>
                        </a:rPr>
                        <a:t>0.773 </a:t>
                      </a:r>
                      <a:endParaRPr lang="zh-CN" sz="2400" kern="100">
                        <a:effectLst/>
                        <a:latin typeface="Calibri"/>
                        <a:ea typeface="宋体"/>
                        <a:cs typeface="Times New Roman"/>
                      </a:endParaRPr>
                    </a:p>
                  </a:txBody>
                  <a:tcPr marL="66518" marR="66518" marT="0" marB="0" anchor="ctr"/>
                </a:tc>
                <a:tc>
                  <a:txBody>
                    <a:bodyPr/>
                    <a:lstStyle/>
                    <a:p>
                      <a:pPr algn="just">
                        <a:spcAft>
                          <a:spcPts val="0"/>
                        </a:spcAft>
                      </a:pPr>
                      <a:r>
                        <a:rPr lang="en-US" sz="2400" kern="100" dirty="0">
                          <a:effectLst/>
                        </a:rPr>
                        <a:t>0.911 </a:t>
                      </a:r>
                      <a:endParaRPr lang="zh-CN" sz="2400" kern="100" dirty="0">
                        <a:effectLst/>
                        <a:latin typeface="Calibri"/>
                        <a:ea typeface="宋体"/>
                        <a:cs typeface="Times New Roman"/>
                      </a:endParaRPr>
                    </a:p>
                  </a:txBody>
                  <a:tcPr marL="66518" marR="66518" marT="0" marB="0" anchor="ctr"/>
                </a:tc>
              </a:tr>
            </a:tbl>
          </a:graphicData>
        </a:graphic>
      </p:graphicFrame>
    </p:spTree>
    <p:extLst>
      <p:ext uri="{BB962C8B-B14F-4D97-AF65-F5344CB8AC3E}">
        <p14:creationId xmlns:p14="http://schemas.microsoft.com/office/powerpoint/2010/main" val="196641959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332656"/>
            <a:ext cx="8229600" cy="720080"/>
          </a:xfrm>
        </p:spPr>
        <p:txBody>
          <a:bodyPr>
            <a:noAutofit/>
          </a:bodyPr>
          <a:lstStyle/>
          <a:p>
            <a:r>
              <a:rPr lang="zh-CN" altLang="zh-CN" sz="4000" b="1" dirty="0" smtClean="0">
                <a:latin typeface="黑体" panose="02010609060101010101" pitchFamily="49" charset="-122"/>
                <a:ea typeface="黑体" panose="02010609060101010101" pitchFamily="49" charset="-122"/>
              </a:rPr>
              <a:t>联合</a:t>
            </a:r>
            <a:r>
              <a:rPr lang="zh-CN" altLang="zh-CN" sz="4000" b="1" dirty="0">
                <a:latin typeface="黑体" panose="02010609060101010101" pitchFamily="49" charset="-122"/>
                <a:ea typeface="黑体" panose="02010609060101010101" pitchFamily="49" charset="-122"/>
              </a:rPr>
              <a:t>方差分析的遗传方差估计</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2741933018"/>
              </p:ext>
            </p:extLst>
          </p:nvPr>
        </p:nvGraphicFramePr>
        <p:xfrm>
          <a:off x="323529" y="1196752"/>
          <a:ext cx="8496943" cy="3413760"/>
        </p:xfrm>
        <a:graphic>
          <a:graphicData uri="http://schemas.openxmlformats.org/drawingml/2006/table">
            <a:tbl>
              <a:tblPr firstRow="1" firstCol="1" bandRow="1">
                <a:tableStyleId>{5C22544A-7EE6-4342-B048-85BDC9FD1C3A}</a:tableStyleId>
              </a:tblPr>
              <a:tblGrid>
                <a:gridCol w="1386540"/>
                <a:gridCol w="1099902"/>
                <a:gridCol w="1085670"/>
                <a:gridCol w="1299816"/>
                <a:gridCol w="995825"/>
                <a:gridCol w="178328"/>
                <a:gridCol w="1209216"/>
                <a:gridCol w="1241646"/>
              </a:tblGrid>
              <a:tr h="182880">
                <a:tc rowSpan="2">
                  <a:txBody>
                    <a:bodyPr/>
                    <a:lstStyle/>
                    <a:p>
                      <a:pPr algn="l">
                        <a:spcAft>
                          <a:spcPts val="0"/>
                        </a:spcAft>
                      </a:pPr>
                      <a:r>
                        <a:rPr lang="zh-CN" sz="2800" kern="0" dirty="0">
                          <a:effectLst/>
                        </a:rPr>
                        <a:t>群体类型</a:t>
                      </a:r>
                      <a:endParaRPr lang="zh-CN" sz="2800" kern="100" dirty="0">
                        <a:effectLst/>
                        <a:latin typeface="Calibri"/>
                        <a:ea typeface="宋体"/>
                        <a:cs typeface="Times New Roman"/>
                      </a:endParaRPr>
                    </a:p>
                  </a:txBody>
                  <a:tcPr marL="68580" marR="68580" marT="0" marB="0"/>
                </a:tc>
                <a:tc gridSpan="4">
                  <a:txBody>
                    <a:bodyPr/>
                    <a:lstStyle/>
                    <a:p>
                      <a:pPr algn="l">
                        <a:spcAft>
                          <a:spcPts val="0"/>
                        </a:spcAft>
                      </a:pPr>
                      <a:r>
                        <a:rPr lang="zh-CN" sz="2800" kern="0" dirty="0">
                          <a:effectLst/>
                        </a:rPr>
                        <a:t>方差估计值</a:t>
                      </a:r>
                      <a:endParaRPr lang="zh-CN" sz="2800" kern="100" dirty="0">
                        <a:effectLst/>
                        <a:latin typeface="Calibri"/>
                        <a:ea typeface="宋体"/>
                        <a:cs typeface="Times New Roman"/>
                      </a:endParaRPr>
                    </a:p>
                  </a:txBody>
                  <a:tcPr marL="68580" marR="68580" marT="0" marB="0"/>
                </a:tc>
                <a:tc hMerge="1">
                  <a:txBody>
                    <a:bodyPr/>
                    <a:lstStyle/>
                    <a:p>
                      <a:endParaRPr lang="zh-CN" altLang="en-US"/>
                    </a:p>
                  </a:txBody>
                  <a:tcPr/>
                </a:tc>
                <a:tc hMerge="1">
                  <a:txBody>
                    <a:bodyPr/>
                    <a:lstStyle/>
                    <a:p>
                      <a:endParaRPr lang="zh-CN" altLang="en-US"/>
                    </a:p>
                  </a:txBody>
                  <a:tcPr/>
                </a:tc>
                <a:tc hMerge="1">
                  <a:txBody>
                    <a:bodyPr/>
                    <a:lstStyle/>
                    <a:p>
                      <a:endParaRPr lang="zh-CN" altLang="en-US"/>
                    </a:p>
                  </a:txBody>
                  <a:tcPr/>
                </a:tc>
                <a:tc rowSpan="2">
                  <a:txBody>
                    <a:bodyPr/>
                    <a:lstStyle/>
                    <a:p>
                      <a:pPr algn="l">
                        <a:spcAft>
                          <a:spcPts val="0"/>
                        </a:spcAft>
                      </a:pPr>
                      <a:r>
                        <a:rPr lang="en-US" sz="2800" kern="0">
                          <a:effectLst/>
                        </a:rPr>
                        <a:t> </a:t>
                      </a:r>
                      <a:endParaRPr lang="zh-CN" sz="2800" kern="100">
                        <a:effectLst/>
                        <a:latin typeface="Calibri"/>
                        <a:ea typeface="宋体"/>
                        <a:cs typeface="Times New Roman"/>
                      </a:endParaRPr>
                    </a:p>
                  </a:txBody>
                  <a:tcPr marL="68580" marR="68580" marT="0" marB="0"/>
                </a:tc>
                <a:tc gridSpan="2">
                  <a:txBody>
                    <a:bodyPr/>
                    <a:lstStyle/>
                    <a:p>
                      <a:pPr algn="l">
                        <a:spcAft>
                          <a:spcPts val="0"/>
                        </a:spcAft>
                      </a:pPr>
                      <a:r>
                        <a:rPr lang="zh-CN" sz="2800" kern="0">
                          <a:effectLst/>
                        </a:rPr>
                        <a:t>广义遗传力估计值</a:t>
                      </a:r>
                      <a:endParaRPr lang="zh-CN" sz="2800" kern="100">
                        <a:effectLst/>
                        <a:latin typeface="Calibri"/>
                        <a:ea typeface="宋体"/>
                        <a:cs typeface="Times New Roman"/>
                      </a:endParaRPr>
                    </a:p>
                  </a:txBody>
                  <a:tcPr marL="68580" marR="68580" marT="0" marB="0"/>
                </a:tc>
                <a:tc hMerge="1">
                  <a:txBody>
                    <a:bodyPr/>
                    <a:lstStyle/>
                    <a:p>
                      <a:endParaRPr lang="zh-CN" altLang="en-US"/>
                    </a:p>
                  </a:txBody>
                  <a:tcPr/>
                </a:tc>
              </a:tr>
              <a:tr h="182880">
                <a:tc vMerge="1">
                  <a:txBody>
                    <a:bodyPr/>
                    <a:lstStyle/>
                    <a:p>
                      <a:endParaRPr lang="zh-CN" altLang="en-US"/>
                    </a:p>
                  </a:txBody>
                  <a:tcPr/>
                </a:tc>
                <a:tc>
                  <a:txBody>
                    <a:bodyPr/>
                    <a:lstStyle/>
                    <a:p>
                      <a:pPr algn="l">
                        <a:spcAft>
                          <a:spcPts val="0"/>
                        </a:spcAft>
                      </a:pPr>
                      <a:r>
                        <a:rPr lang="zh-CN" sz="2800" kern="0">
                          <a:effectLst/>
                        </a:rPr>
                        <a:t>环境</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a:effectLst/>
                        </a:rPr>
                        <a:t>基因型</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dirty="0">
                          <a:effectLst/>
                        </a:rPr>
                        <a:t>基因型和环境互作</a:t>
                      </a:r>
                      <a:endParaRPr lang="zh-CN" sz="2800" kern="100" dirty="0">
                        <a:effectLst/>
                        <a:latin typeface="Calibri"/>
                        <a:ea typeface="宋体"/>
                        <a:cs typeface="Times New Roman"/>
                      </a:endParaRPr>
                    </a:p>
                  </a:txBody>
                  <a:tcPr marL="68580" marR="68580" marT="0" marB="0"/>
                </a:tc>
                <a:tc>
                  <a:txBody>
                    <a:bodyPr/>
                    <a:lstStyle/>
                    <a:p>
                      <a:pPr algn="l">
                        <a:spcAft>
                          <a:spcPts val="0"/>
                        </a:spcAft>
                      </a:pPr>
                      <a:r>
                        <a:rPr lang="zh-CN" sz="2800" kern="0">
                          <a:effectLst/>
                        </a:rPr>
                        <a:t>随机误差</a:t>
                      </a:r>
                      <a:endParaRPr lang="zh-CN" sz="2800" kern="100">
                        <a:effectLst/>
                        <a:latin typeface="Calibri"/>
                        <a:ea typeface="宋体"/>
                        <a:cs typeface="Times New Roman"/>
                      </a:endParaRPr>
                    </a:p>
                  </a:txBody>
                  <a:tcPr marL="68580" marR="68580" marT="0" marB="0"/>
                </a:tc>
                <a:tc vMerge="1">
                  <a:txBody>
                    <a:bodyPr/>
                    <a:lstStyle/>
                    <a:p>
                      <a:endParaRPr lang="zh-CN" altLang="en-US"/>
                    </a:p>
                  </a:txBody>
                  <a:tcPr/>
                </a:tc>
                <a:tc>
                  <a:txBody>
                    <a:bodyPr/>
                    <a:lstStyle/>
                    <a:p>
                      <a:pPr algn="l">
                        <a:spcAft>
                          <a:spcPts val="0"/>
                        </a:spcAft>
                      </a:pPr>
                      <a:r>
                        <a:rPr lang="zh-CN" sz="2800" kern="0">
                          <a:effectLst/>
                        </a:rPr>
                        <a:t>单环境一次重复</a:t>
                      </a:r>
                      <a:endParaRPr lang="zh-CN" sz="2800" kern="100">
                        <a:effectLst/>
                        <a:latin typeface="Calibri"/>
                        <a:ea typeface="宋体"/>
                        <a:cs typeface="Times New Roman"/>
                      </a:endParaRPr>
                    </a:p>
                  </a:txBody>
                  <a:tcPr marL="68580" marR="68580" marT="0" marB="0"/>
                </a:tc>
                <a:tc>
                  <a:txBody>
                    <a:bodyPr/>
                    <a:lstStyle/>
                    <a:p>
                      <a:pPr algn="l">
                        <a:spcAft>
                          <a:spcPts val="0"/>
                        </a:spcAft>
                      </a:pPr>
                      <a:r>
                        <a:rPr lang="zh-CN" sz="2800" kern="0">
                          <a:effectLst/>
                        </a:rPr>
                        <a:t>环境和重复的平均数</a:t>
                      </a:r>
                      <a:endParaRPr lang="zh-CN" sz="2800" kern="100">
                        <a:effectLst/>
                        <a:latin typeface="Calibri"/>
                        <a:ea typeface="宋体"/>
                        <a:cs typeface="Times New Roman"/>
                      </a:endParaRPr>
                    </a:p>
                  </a:txBody>
                  <a:tcPr marL="68580" marR="68580" marT="0" marB="0"/>
                </a:tc>
              </a:tr>
              <a:tr h="182880">
                <a:tc>
                  <a:txBody>
                    <a:bodyPr/>
                    <a:lstStyle/>
                    <a:p>
                      <a:pPr algn="l">
                        <a:spcAft>
                          <a:spcPts val="0"/>
                        </a:spcAft>
                      </a:pPr>
                      <a:r>
                        <a:rPr lang="en-US" sz="2800" kern="0">
                          <a:effectLst/>
                        </a:rPr>
                        <a:t>RIL</a:t>
                      </a:r>
                      <a:r>
                        <a:rPr lang="zh-CN" sz="2800" kern="0">
                          <a:effectLst/>
                        </a:rPr>
                        <a:t>群体</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100">
                          <a:effectLst/>
                        </a:rPr>
                        <a:t>0.425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3.202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0.333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0.206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0.307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0.619 </a:t>
                      </a:r>
                      <a:endParaRPr lang="zh-CN" sz="2800" kern="100">
                        <a:effectLst/>
                        <a:latin typeface="Calibri"/>
                        <a:ea typeface="宋体"/>
                        <a:cs typeface="Times New Roman"/>
                      </a:endParaRPr>
                    </a:p>
                  </a:txBody>
                  <a:tcPr marL="68580" marR="68580" marT="0" marB="0" anchor="ctr"/>
                </a:tc>
              </a:tr>
              <a:tr h="182880">
                <a:tc>
                  <a:txBody>
                    <a:bodyPr/>
                    <a:lstStyle/>
                    <a:p>
                      <a:pPr algn="l">
                        <a:spcAft>
                          <a:spcPts val="0"/>
                        </a:spcAft>
                      </a:pPr>
                      <a:r>
                        <a:rPr lang="zh-CN" sz="2800" kern="0">
                          <a:effectLst/>
                        </a:rPr>
                        <a:t>永久</a:t>
                      </a:r>
                      <a:r>
                        <a:rPr lang="en-US" sz="2800" kern="0">
                          <a:effectLst/>
                        </a:rPr>
                        <a:t>F</a:t>
                      </a:r>
                      <a:r>
                        <a:rPr lang="en-US" sz="2800" kern="0" baseline="-25000">
                          <a:effectLst/>
                        </a:rPr>
                        <a:t>2</a:t>
                      </a:r>
                      <a:r>
                        <a:rPr lang="zh-CN" sz="2800" kern="0">
                          <a:effectLst/>
                        </a:rPr>
                        <a:t>群体</a:t>
                      </a:r>
                      <a:endParaRPr lang="zh-CN" sz="2800" kern="100">
                        <a:effectLst/>
                        <a:latin typeface="Calibri"/>
                        <a:ea typeface="宋体"/>
                        <a:cs typeface="Times New Roman"/>
                      </a:endParaRPr>
                    </a:p>
                  </a:txBody>
                  <a:tcPr marL="68580" marR="68580" marT="0" marB="0"/>
                </a:tc>
                <a:tc>
                  <a:txBody>
                    <a:bodyPr/>
                    <a:lstStyle/>
                    <a:p>
                      <a:pPr algn="just">
                        <a:spcAft>
                          <a:spcPts val="0"/>
                        </a:spcAft>
                      </a:pPr>
                      <a:r>
                        <a:rPr lang="en-US" sz="2800" kern="100">
                          <a:effectLst/>
                        </a:rPr>
                        <a:t>1.722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dirty="0">
                          <a:effectLst/>
                        </a:rPr>
                        <a:t>7.747 </a:t>
                      </a:r>
                      <a:endParaRPr lang="zh-CN" sz="2800" kern="100" dirty="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0.796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0.586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a:effectLst/>
                        </a:rPr>
                        <a:t>0.446 </a:t>
                      </a:r>
                      <a:endParaRPr lang="zh-CN" sz="2800" kern="100">
                        <a:effectLst/>
                        <a:latin typeface="Calibri"/>
                        <a:ea typeface="宋体"/>
                        <a:cs typeface="Times New Roman"/>
                      </a:endParaRPr>
                    </a:p>
                  </a:txBody>
                  <a:tcPr marL="68580" marR="68580" marT="0" marB="0" anchor="ctr"/>
                </a:tc>
                <a:tc>
                  <a:txBody>
                    <a:bodyPr/>
                    <a:lstStyle/>
                    <a:p>
                      <a:pPr algn="just">
                        <a:spcAft>
                          <a:spcPts val="0"/>
                        </a:spcAft>
                      </a:pPr>
                      <a:r>
                        <a:rPr lang="en-US" sz="2800" kern="100" dirty="0">
                          <a:effectLst/>
                        </a:rPr>
                        <a:t>0.799 </a:t>
                      </a:r>
                      <a:endParaRPr lang="zh-CN" sz="280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168839893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778098"/>
          </a:xfrm>
        </p:spPr>
        <p:txBody>
          <a:bodyPr>
            <a:noAutofit/>
          </a:bodyPr>
          <a:lstStyle/>
          <a:p>
            <a:r>
              <a:rPr lang="zh-CN" altLang="zh-CN" sz="4000" b="1" dirty="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40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40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4000" b="1" dirty="0" smtClean="0">
                <a:latin typeface="Times New Roman" panose="02020603050405020304" pitchFamily="18" charset="0"/>
                <a:ea typeface="黑体" panose="02010609060101010101" pitchFamily="49" charset="-122"/>
                <a:cs typeface="Times New Roman" panose="02020603050405020304" pitchFamily="18" charset="0"/>
              </a:rPr>
              <a:t>群体</a:t>
            </a:r>
            <a:r>
              <a:rPr lang="zh-CN" altLang="en-US" sz="4000" b="1" dirty="0" smtClean="0">
                <a:latin typeface="黑体" panose="02010609060101010101" pitchFamily="49" charset="-122"/>
                <a:ea typeface="黑体" panose="02010609060101010101" pitchFamily="49" charset="-122"/>
              </a:rPr>
              <a:t>加显性</a:t>
            </a:r>
            <a:r>
              <a:rPr lang="zh-CN" altLang="zh-CN" sz="4000" b="1" dirty="0" smtClean="0">
                <a:latin typeface="黑体" panose="02010609060101010101" pitchFamily="49" charset="-122"/>
                <a:ea typeface="黑体" panose="02010609060101010101" pitchFamily="49" charset="-122"/>
              </a:rPr>
              <a:t>方差</a:t>
            </a:r>
            <a:r>
              <a:rPr lang="zh-CN" altLang="en-US" sz="4000" b="1" dirty="0" smtClean="0">
                <a:latin typeface="黑体" panose="02010609060101010101" pitchFamily="49" charset="-122"/>
                <a:ea typeface="黑体" panose="02010609060101010101" pitchFamily="49" charset="-122"/>
              </a:rPr>
              <a:t>的</a:t>
            </a:r>
            <a:r>
              <a:rPr lang="zh-CN" altLang="zh-CN" sz="4000" b="1" dirty="0" smtClean="0">
                <a:latin typeface="黑体" panose="02010609060101010101" pitchFamily="49" charset="-122"/>
                <a:ea typeface="黑体" panose="02010609060101010101" pitchFamily="49" charset="-122"/>
              </a:rPr>
              <a:t>估计</a:t>
            </a:r>
            <a:endParaRPr lang="zh-CN" altLang="en-US" sz="4000" b="1" dirty="0">
              <a:latin typeface="黑体" panose="02010609060101010101" pitchFamily="49" charset="-122"/>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539552" y="1052736"/>
            <a:ext cx="8064896" cy="4392488"/>
          </a:xfrm>
        </p:spPr>
        <p:txBody>
          <a:bodyPr>
            <a:normAutofit/>
          </a:bodyPr>
          <a:lstStyle/>
          <a:p>
            <a:pPr>
              <a:lnSpc>
                <a:spcPct val="120000"/>
              </a:lnSpc>
            </a:pPr>
            <a:r>
              <a:rPr lang="zh-CN" altLang="zh-CN" dirty="0">
                <a:latin typeface="Times New Roman" panose="02020603050405020304" pitchFamily="18" charset="0"/>
                <a:ea typeface="黑体" panose="02010609060101010101" pitchFamily="49" charset="-122"/>
                <a:cs typeface="Times New Roman" panose="02020603050405020304" pitchFamily="18" charset="0"/>
              </a:rPr>
              <a:t>如果用</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和</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dirty="0">
                <a:latin typeface="Times New Roman" panose="02020603050405020304" pitchFamily="18" charset="0"/>
                <a:ea typeface="黑体" panose="02010609060101010101" pitchFamily="49" charset="-122"/>
                <a:cs typeface="Times New Roman" panose="02020603050405020304" pitchFamily="18" charset="0"/>
              </a:rPr>
              <a:t>表示分别永久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群体（或原始亲本的杂交</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群体）的加性和显性方差，则</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群体的遗传方差为</a:t>
            </a:r>
            <a:r>
              <a:rPr lang="en-US" altLang="zh-CN" dirty="0">
                <a:latin typeface="Times New Roman" panose="02020603050405020304" pitchFamily="18" charset="0"/>
                <a:ea typeface="黑体" panose="02010609060101010101" pitchFamily="49" charset="-122"/>
                <a:cs typeface="Times New Roman" panose="02020603050405020304" pitchFamily="18" charset="0"/>
              </a:rPr>
              <a:t>2</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群体的遗传方差为</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en-US" altLang="zh-CN"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pPr>
              <a:lnSpc>
                <a:spcPct val="120000"/>
              </a:lnSpc>
            </a:pP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因此</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，可以利用</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群体遗传方差的一半作为加性方差</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A</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的估计，永久</a:t>
            </a:r>
            <a:r>
              <a:rPr lang="en-US" altLang="zh-CN"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群体遗传方差减去加性方差作为显性方差</a:t>
            </a:r>
            <a:r>
              <a:rPr lang="en-US" altLang="zh-CN" i="1" dirty="0">
                <a:latin typeface="Times New Roman" panose="02020603050405020304" pitchFamily="18" charset="0"/>
                <a:ea typeface="黑体" panose="02010609060101010101" pitchFamily="49" charset="-122"/>
                <a:cs typeface="Times New Roman" panose="02020603050405020304" pitchFamily="18" charset="0"/>
              </a:rPr>
              <a:t>V</a:t>
            </a:r>
            <a:r>
              <a:rPr lang="en-US" altLang="zh-CN" i="1" baseline="-25000" dirty="0">
                <a:latin typeface="Times New Roman" panose="02020603050405020304" pitchFamily="18" charset="0"/>
                <a:ea typeface="黑体" panose="02010609060101010101" pitchFamily="49" charset="-122"/>
                <a:cs typeface="Times New Roman" panose="02020603050405020304" pitchFamily="18" charset="0"/>
              </a:rPr>
              <a:t>D</a:t>
            </a:r>
            <a:r>
              <a:rPr lang="zh-CN" altLang="zh-CN" dirty="0">
                <a:latin typeface="Times New Roman" panose="02020603050405020304" pitchFamily="18" charset="0"/>
                <a:ea typeface="黑体" panose="02010609060101010101" pitchFamily="49" charset="-122"/>
                <a:cs typeface="Times New Roman" panose="02020603050405020304" pitchFamily="18" charset="0"/>
              </a:rPr>
              <a:t>的估计</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1416572096"/>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9592" y="188640"/>
            <a:ext cx="7416824" cy="1224136"/>
          </a:xfrm>
        </p:spPr>
        <p:txBody>
          <a:bodyPr>
            <a:noAutofit/>
          </a:bodyPr>
          <a:lstStyle/>
          <a:p>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‘豫玉</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22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’永久</a:t>
            </a:r>
            <a:r>
              <a:rPr lang="en-US" altLang="zh-CN" sz="3600" b="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3600" b="1"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3600" b="1" dirty="0">
                <a:latin typeface="Times New Roman" panose="02020603050405020304" pitchFamily="18" charset="0"/>
                <a:ea typeface="黑体" panose="02010609060101010101" pitchFamily="49" charset="-122"/>
                <a:cs typeface="Times New Roman" panose="02020603050405020304" pitchFamily="18" charset="0"/>
              </a:rPr>
              <a:t>群体的加性方差、显性方差和遗传力</a:t>
            </a:r>
            <a:endParaRPr lang="zh-CN" altLang="en-US" sz="3600"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3" name="内容占位符 2"/>
          <p:cNvSpPr>
            <a:spLocks noGrp="1"/>
          </p:cNvSpPr>
          <p:nvPr>
            <p:ph idx="1"/>
          </p:nvPr>
        </p:nvSpPr>
        <p:spPr>
          <a:xfrm>
            <a:off x="395536" y="3789040"/>
            <a:ext cx="8291264" cy="2520280"/>
          </a:xfrm>
        </p:spPr>
        <p:txBody>
          <a:bodyPr>
            <a:noAutofit/>
          </a:bodyPr>
          <a:lstStyle/>
          <a:p>
            <a:pPr>
              <a:lnSpc>
                <a:spcPct val="120000"/>
              </a:lnSpc>
            </a:pP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表中</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的误差方差是永久</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2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群体的方差分析结果。永久</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200" baseline="-250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在环境</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I</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的遗传方差很低，估计出的显性方差为负值，表中设为</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。其它两个环境及联合分析时，得到的显性方差都远高于加性方差，狭义遗传力也远低于广义遗传力。说明超显性可能在‘豫玉</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’的杂种优势中起重要作用，同时也说明‘在豫玉</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22</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群体中，难以利用两个</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RIL</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的产量来预测它们的杂种</a:t>
            </a:r>
            <a:r>
              <a:rPr lang="en-US" altLang="zh-CN" sz="2200"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200" baseline="-250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200" dirty="0">
                <a:latin typeface="Times New Roman" panose="02020603050405020304" pitchFamily="18" charset="0"/>
                <a:ea typeface="黑体" panose="02010609060101010101" pitchFamily="49" charset="-122"/>
                <a:cs typeface="Times New Roman" panose="02020603050405020304" pitchFamily="18" charset="0"/>
              </a:rPr>
              <a:t>表现</a:t>
            </a:r>
            <a:r>
              <a:rPr lang="zh-CN" altLang="zh-CN" sz="22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200" dirty="0">
              <a:latin typeface="Times New Roman" panose="02020603050405020304" pitchFamily="18" charset="0"/>
              <a:ea typeface="黑体" panose="02010609060101010101" pitchFamily="49" charset="-122"/>
              <a:cs typeface="Times New Roman" panose="02020603050405020304" pitchFamily="18" charset="0"/>
            </a:endParaRPr>
          </a:p>
        </p:txBody>
      </p:sp>
      <p:graphicFrame>
        <p:nvGraphicFramePr>
          <p:cNvPr id="4" name="表格 3"/>
          <p:cNvGraphicFramePr>
            <a:graphicFrameLocks noGrp="1"/>
          </p:cNvGraphicFramePr>
          <p:nvPr>
            <p:extLst>
              <p:ext uri="{D42A27DB-BD31-4B8C-83A1-F6EECF244321}">
                <p14:modId xmlns:p14="http://schemas.microsoft.com/office/powerpoint/2010/main" val="3049022716"/>
              </p:ext>
            </p:extLst>
          </p:nvPr>
        </p:nvGraphicFramePr>
        <p:xfrm>
          <a:off x="395536" y="1412776"/>
          <a:ext cx="8352928" cy="2377440"/>
        </p:xfrm>
        <a:graphic>
          <a:graphicData uri="http://schemas.openxmlformats.org/drawingml/2006/table">
            <a:tbl>
              <a:tblPr firstRow="1" firstCol="1" bandRow="1">
                <a:tableStyleId>{5C22544A-7EE6-4342-B048-85BDC9FD1C3A}</a:tableStyleId>
              </a:tblPr>
              <a:tblGrid>
                <a:gridCol w="1584176"/>
                <a:gridCol w="1008112"/>
                <a:gridCol w="1080120"/>
                <a:gridCol w="1152128"/>
                <a:gridCol w="1080120"/>
                <a:gridCol w="1224136"/>
                <a:gridCol w="1224136"/>
              </a:tblGrid>
              <a:tr h="182880">
                <a:tc>
                  <a:txBody>
                    <a:bodyPr/>
                    <a:lstStyle/>
                    <a:p>
                      <a:pPr algn="l">
                        <a:spcAft>
                          <a:spcPts val="0"/>
                        </a:spcAft>
                      </a:pPr>
                      <a:r>
                        <a:rPr lang="zh-CN" sz="2600" kern="0" dirty="0">
                          <a:effectLst/>
                        </a:rPr>
                        <a:t>表型数据 </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zh-CN" sz="2600" kern="0">
                          <a:effectLst/>
                        </a:rPr>
                        <a:t>加性方差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zh-CN" sz="2600" kern="0">
                          <a:effectLst/>
                        </a:rPr>
                        <a:t>显性方差</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zh-CN" sz="2600" kern="0" dirty="0">
                          <a:effectLst/>
                        </a:rPr>
                        <a:t>误差方差</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zh-CN" sz="2600" kern="0">
                          <a:effectLst/>
                        </a:rPr>
                        <a:t>表型方差</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zh-CN" sz="2600" kern="0">
                          <a:effectLst/>
                        </a:rPr>
                        <a:t>狭义遗传力</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zh-CN" sz="2600" kern="0">
                          <a:effectLst/>
                        </a:rPr>
                        <a:t>广义遗传力</a:t>
                      </a:r>
                      <a:endParaRPr lang="zh-CN" sz="2600" kern="100">
                        <a:effectLst/>
                        <a:latin typeface="Calibri"/>
                        <a:ea typeface="宋体"/>
                        <a:cs typeface="Times New Roman"/>
                      </a:endParaRPr>
                    </a:p>
                  </a:txBody>
                  <a:tcPr marL="68580" marR="68580" marT="0" marB="0" anchor="b"/>
                </a:tc>
              </a:tr>
              <a:tr h="182880">
                <a:tc>
                  <a:txBody>
                    <a:bodyPr/>
                    <a:lstStyle/>
                    <a:p>
                      <a:pPr algn="l">
                        <a:spcAft>
                          <a:spcPts val="0"/>
                        </a:spcAft>
                      </a:pPr>
                      <a:r>
                        <a:rPr lang="zh-CN" sz="2600" kern="0">
                          <a:effectLst/>
                        </a:rPr>
                        <a:t>环境</a:t>
                      </a:r>
                      <a:r>
                        <a:rPr lang="en-US" sz="2600" kern="0">
                          <a:effectLst/>
                        </a:rPr>
                        <a:t>I</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0.493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0.000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0.773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1.266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0.389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0.389 </a:t>
                      </a:r>
                      <a:endParaRPr lang="zh-CN" sz="2600" kern="100">
                        <a:effectLst/>
                        <a:latin typeface="Calibri"/>
                        <a:ea typeface="宋体"/>
                        <a:cs typeface="Times New Roman"/>
                      </a:endParaRPr>
                    </a:p>
                  </a:txBody>
                  <a:tcPr marL="68580" marR="68580" marT="0" marB="0" anchor="ctr"/>
                </a:tc>
              </a:tr>
              <a:tr h="182880">
                <a:tc>
                  <a:txBody>
                    <a:bodyPr/>
                    <a:lstStyle/>
                    <a:p>
                      <a:pPr algn="l">
                        <a:spcAft>
                          <a:spcPts val="0"/>
                        </a:spcAft>
                      </a:pPr>
                      <a:r>
                        <a:rPr lang="zh-CN" sz="2600" kern="0">
                          <a:effectLst/>
                        </a:rPr>
                        <a:t>环境</a:t>
                      </a:r>
                      <a:r>
                        <a:rPr lang="en-US" sz="2600" kern="0">
                          <a:effectLst/>
                        </a:rPr>
                        <a:t>II</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0.241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1.986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0.718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2.945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0.082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0.756 </a:t>
                      </a:r>
                      <a:endParaRPr lang="zh-CN" sz="2600" kern="100">
                        <a:effectLst/>
                        <a:latin typeface="Calibri"/>
                        <a:ea typeface="宋体"/>
                        <a:cs typeface="Times New Roman"/>
                      </a:endParaRPr>
                    </a:p>
                  </a:txBody>
                  <a:tcPr marL="68580" marR="68580" marT="0" marB="0" anchor="ctr"/>
                </a:tc>
              </a:tr>
              <a:tr h="182880">
                <a:tc>
                  <a:txBody>
                    <a:bodyPr/>
                    <a:lstStyle/>
                    <a:p>
                      <a:pPr algn="l">
                        <a:spcAft>
                          <a:spcPts val="0"/>
                        </a:spcAft>
                      </a:pPr>
                      <a:r>
                        <a:rPr lang="zh-CN" sz="2600" kern="0">
                          <a:effectLst/>
                        </a:rPr>
                        <a:t>环境</a:t>
                      </a:r>
                      <a:r>
                        <a:rPr lang="en-US" sz="2600" kern="0">
                          <a:effectLst/>
                        </a:rPr>
                        <a:t>III</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dirty="0">
                          <a:effectLst/>
                        </a:rPr>
                        <a:t>0.312 </a:t>
                      </a:r>
                      <a:endParaRPr lang="zh-CN" sz="2600" kern="100" dirty="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0.593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0.266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1.171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0.266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0.773 </a:t>
                      </a:r>
                      <a:endParaRPr lang="zh-CN" sz="2600" kern="100">
                        <a:effectLst/>
                        <a:latin typeface="Calibri"/>
                        <a:ea typeface="宋体"/>
                        <a:cs typeface="Times New Roman"/>
                      </a:endParaRPr>
                    </a:p>
                  </a:txBody>
                  <a:tcPr marL="68580" marR="68580" marT="0" marB="0" anchor="ctr"/>
                </a:tc>
              </a:tr>
              <a:tr h="182880">
                <a:tc>
                  <a:txBody>
                    <a:bodyPr/>
                    <a:lstStyle/>
                    <a:p>
                      <a:pPr algn="l">
                        <a:spcAft>
                          <a:spcPts val="0"/>
                        </a:spcAft>
                      </a:pPr>
                      <a:r>
                        <a:rPr lang="zh-CN" sz="2600" kern="0" dirty="0">
                          <a:effectLst/>
                        </a:rPr>
                        <a:t>联合分析</a:t>
                      </a:r>
                      <a:endParaRPr lang="zh-CN" sz="2600" kern="100" dirty="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1.601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6.146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1.722 </a:t>
                      </a:r>
                      <a:endParaRPr lang="zh-CN" sz="2600" kern="100">
                        <a:effectLst/>
                        <a:latin typeface="Calibri"/>
                        <a:ea typeface="宋体"/>
                        <a:cs typeface="Times New Roman"/>
                      </a:endParaRPr>
                    </a:p>
                  </a:txBody>
                  <a:tcPr marL="68580" marR="68580" marT="0" marB="0" anchor="b"/>
                </a:tc>
                <a:tc>
                  <a:txBody>
                    <a:bodyPr/>
                    <a:lstStyle/>
                    <a:p>
                      <a:pPr algn="l">
                        <a:spcAft>
                          <a:spcPts val="0"/>
                        </a:spcAft>
                      </a:pPr>
                      <a:r>
                        <a:rPr lang="en-US" sz="2600" kern="100">
                          <a:effectLst/>
                        </a:rPr>
                        <a:t>9.469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a:effectLst/>
                        </a:rPr>
                        <a:t>0.169 </a:t>
                      </a:r>
                      <a:endParaRPr lang="zh-CN" sz="2600" kern="100">
                        <a:effectLst/>
                        <a:latin typeface="Calibri"/>
                        <a:ea typeface="宋体"/>
                        <a:cs typeface="Times New Roman"/>
                      </a:endParaRPr>
                    </a:p>
                  </a:txBody>
                  <a:tcPr marL="68580" marR="68580" marT="0" marB="0" anchor="ctr"/>
                </a:tc>
                <a:tc>
                  <a:txBody>
                    <a:bodyPr/>
                    <a:lstStyle/>
                    <a:p>
                      <a:pPr algn="l">
                        <a:spcAft>
                          <a:spcPts val="0"/>
                        </a:spcAft>
                      </a:pPr>
                      <a:r>
                        <a:rPr lang="en-US" sz="2600" kern="100" dirty="0">
                          <a:effectLst/>
                        </a:rPr>
                        <a:t>0.818 </a:t>
                      </a:r>
                      <a:endParaRPr lang="zh-CN" sz="2600" kern="100" dirty="0">
                        <a:effectLst/>
                        <a:latin typeface="Calibri"/>
                        <a:ea typeface="宋体"/>
                        <a:cs typeface="Times New Roman"/>
                      </a:endParaRPr>
                    </a:p>
                  </a:txBody>
                  <a:tcPr marL="68580" marR="68580" marT="0" marB="0" anchor="ctr"/>
                </a:tc>
              </a:tr>
            </a:tbl>
          </a:graphicData>
        </a:graphic>
      </p:graphicFrame>
    </p:spTree>
    <p:extLst>
      <p:ext uri="{BB962C8B-B14F-4D97-AF65-F5344CB8AC3E}">
        <p14:creationId xmlns:p14="http://schemas.microsoft.com/office/powerpoint/2010/main" val="30438125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18654"/>
            <a:ext cx="8229600" cy="63408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遗传研究的基础群体</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467544" y="1196752"/>
            <a:ext cx="8229600" cy="4248472"/>
          </a:xfrm>
        </p:spPr>
        <p:txBody>
          <a:bodyPr>
            <a:noAutofit/>
          </a:bodyPr>
          <a:lstStyle/>
          <a:p>
            <a:r>
              <a:rPr lang="zh-CN" altLang="zh-CN" dirty="0">
                <a:latin typeface="Times New Roman" panose="02020603050405020304" pitchFamily="18" charset="0"/>
                <a:ea typeface="黑体" panose="02010609060101010101" pitchFamily="49" charset="-122"/>
                <a:cs typeface="Times New Roman" panose="02020603050405020304" pitchFamily="18" charset="0"/>
              </a:rPr>
              <a:t>一个群体的遗传方差，一般利用该群体中抽出的一组随机样本进行估计。这个待研究的群体，或者遗传和育种所关心的群体，称为参照群体（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reference population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）或基础群体（</a:t>
            </a:r>
            <a:r>
              <a:rPr lang="en-US" altLang="zh-CN" dirty="0">
                <a:latin typeface="Times New Roman" panose="02020603050405020304" pitchFamily="18" charset="0"/>
                <a:ea typeface="黑体" panose="02010609060101010101" pitchFamily="49" charset="-122"/>
                <a:cs typeface="Times New Roman" panose="02020603050405020304" pitchFamily="18" charset="0"/>
              </a:rPr>
              <a:t>base population</a:t>
            </a:r>
            <a:r>
              <a:rPr lang="zh-CN" altLang="zh-CN" dirty="0">
                <a:latin typeface="Times New Roman" panose="02020603050405020304" pitchFamily="18" charset="0"/>
                <a:ea typeface="黑体" panose="02010609060101010101" pitchFamily="49" charset="-122"/>
                <a:cs typeface="Times New Roman" panose="02020603050405020304" pitchFamily="18" charset="0"/>
              </a:rPr>
              <a:t>）</a:t>
            </a:r>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dirty="0" smtClean="0">
                <a:latin typeface="Times New Roman" panose="02020603050405020304" pitchFamily="18" charset="0"/>
                <a:ea typeface="黑体" panose="02010609060101010101" pitchFamily="49" charset="-122"/>
                <a:cs typeface="Times New Roman" panose="02020603050405020304" pitchFamily="18" charset="0"/>
              </a:rPr>
              <a:t>参照群体</a:t>
            </a:r>
            <a:r>
              <a:rPr lang="zh-CN" altLang="zh-CN" dirty="0">
                <a:latin typeface="Times New Roman" panose="02020603050405020304" pitchFamily="18" charset="0"/>
                <a:ea typeface="黑体" panose="02010609060101010101" pitchFamily="49" charset="-122"/>
                <a:cs typeface="Times New Roman" panose="02020603050405020304" pitchFamily="18" charset="0"/>
              </a:rPr>
              <a:t>可以是两个纯系亲本的特定杂交后代，也可以是许多纯系的混合群体，还可以是自然条件下的一个随机交配群体。</a:t>
            </a:r>
          </a:p>
        </p:txBody>
      </p:sp>
    </p:spTree>
    <p:extLst>
      <p:ext uri="{BB962C8B-B14F-4D97-AF65-F5344CB8AC3E}">
        <p14:creationId xmlns:p14="http://schemas.microsoft.com/office/powerpoint/2010/main" val="28922059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34082"/>
          </a:xfrm>
        </p:spPr>
        <p:txBody>
          <a:bodyPr>
            <a:normAutofit fontScale="90000"/>
          </a:bodyPr>
          <a:lstStyle/>
          <a:p>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基础群体的近交系数</a:t>
            </a:r>
            <a:endParaRPr lang="zh-CN" altLang="en-US" b="1" dirty="0">
              <a:latin typeface="Times New Roman" panose="02020603050405020304" pitchFamily="18" charset="0"/>
              <a:cs typeface="Times New Roman" panose="02020603050405020304" pitchFamily="18" charset="0"/>
            </a:endParaRPr>
          </a:p>
        </p:txBody>
      </p:sp>
      <p:sp>
        <p:nvSpPr>
          <p:cNvPr id="6" name="内容占位符 5"/>
          <p:cNvSpPr>
            <a:spLocks noGrp="1"/>
          </p:cNvSpPr>
          <p:nvPr>
            <p:ph idx="1"/>
          </p:nvPr>
        </p:nvSpPr>
        <p:spPr>
          <a:xfrm>
            <a:off x="467544" y="980728"/>
            <a:ext cx="8229600" cy="5544616"/>
          </a:xfrm>
        </p:spPr>
        <p:txBody>
          <a:bodyPr>
            <a:noAutofit/>
          </a:bodyPr>
          <a:lstStyle/>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授粉</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方式在遗传上与近交系数有密切联系</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一个基础群体为自交多代的纯系或品种，近交系数达到最大值</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。例如，自花授粉作物（如大豆、小麦、水稻等）的纯系，一般称为自交或近交群体，近交系数为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。如果</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是一个非近交群体，如玉米的天然授粉品种或综合品种等，其近交系数可视为最小，即</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近交系数</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的利用，有效地统一了各种类型的遗传群体。这里的讨论仅限于二倍体遗传的参照群体，可以是近交系数为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的纯系群体，近交系数为</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的随机交配大群体，还可以是非近交（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=0</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）到完全近交（</a:t>
            </a:r>
            <a:r>
              <a:rPr lang="en-US" altLang="zh-CN" sz="2800" i="1" dirty="0">
                <a:latin typeface="Times New Roman" panose="02020603050405020304" pitchFamily="18" charset="0"/>
                <a:ea typeface="黑体" panose="02010609060101010101" pitchFamily="49" charset="-122"/>
                <a:cs typeface="Times New Roman" panose="02020603050405020304" pitchFamily="18" charset="0"/>
              </a:rPr>
              <a:t>F</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）之间的任何群体。</a:t>
            </a:r>
          </a:p>
        </p:txBody>
      </p:sp>
    </p:spTree>
    <p:extLst>
      <p:ext uri="{BB962C8B-B14F-4D97-AF65-F5344CB8AC3E}">
        <p14:creationId xmlns:p14="http://schemas.microsoft.com/office/powerpoint/2010/main" val="1195388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260648"/>
            <a:ext cx="8229600" cy="634082"/>
          </a:xfrm>
        </p:spPr>
        <p:txBody>
          <a:bodyPr>
            <a:normAutofit fontScale="90000"/>
          </a:bodyPr>
          <a:lstStyle/>
          <a:p>
            <a:r>
              <a:rPr lang="zh-CN" altLang="zh-CN" b="1" dirty="0">
                <a:latin typeface="Times New Roman" panose="02020603050405020304" pitchFamily="18" charset="0"/>
                <a:ea typeface="黑体" panose="02010609060101010101" pitchFamily="49" charset="-122"/>
                <a:cs typeface="Times New Roman" panose="02020603050405020304" pitchFamily="18" charset="0"/>
              </a:rPr>
              <a:t>遗传交配</a:t>
            </a:r>
            <a:r>
              <a:rPr lang="zh-CN" altLang="zh-CN" b="1" dirty="0" smtClean="0">
                <a:latin typeface="Times New Roman" panose="02020603050405020304" pitchFamily="18" charset="0"/>
                <a:ea typeface="黑体" panose="02010609060101010101" pitchFamily="49" charset="-122"/>
                <a:cs typeface="Times New Roman" panose="02020603050405020304" pitchFamily="18" charset="0"/>
              </a:rPr>
              <a:t>设计</a:t>
            </a:r>
            <a:r>
              <a:rPr lang="zh-CN" altLang="en-US" b="1" dirty="0" smtClean="0">
                <a:latin typeface="Times New Roman" panose="02020603050405020304" pitchFamily="18" charset="0"/>
                <a:ea typeface="黑体" panose="02010609060101010101" pitchFamily="49" charset="-122"/>
                <a:cs typeface="Times New Roman" panose="02020603050405020304" pitchFamily="18" charset="0"/>
              </a:rPr>
              <a:t>的一般过程</a:t>
            </a:r>
            <a:endParaRPr lang="zh-CN" altLang="en-US" b="1" dirty="0">
              <a:latin typeface="Times New Roman" panose="02020603050405020304" pitchFamily="18" charset="0"/>
              <a:ea typeface="黑体" panose="02010609060101010101" pitchFamily="49" charset="-122"/>
              <a:cs typeface="Times New Roman" panose="02020603050405020304" pitchFamily="18" charset="0"/>
            </a:endParaRPr>
          </a:p>
        </p:txBody>
      </p:sp>
      <p:sp>
        <p:nvSpPr>
          <p:cNvPr id="6" name="内容占位符 5"/>
          <p:cNvSpPr>
            <a:spLocks noGrp="1"/>
          </p:cNvSpPr>
          <p:nvPr>
            <p:ph idx="1"/>
          </p:nvPr>
        </p:nvSpPr>
        <p:spPr>
          <a:xfrm>
            <a:off x="467544" y="1052736"/>
            <a:ext cx="8229600" cy="5544616"/>
          </a:xfrm>
        </p:spPr>
        <p:txBody>
          <a:bodyPr>
            <a:noAutofit/>
          </a:bodyPr>
          <a:lstStyle/>
          <a:p>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1</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）从参照群体中随机抽取一组个体作为亲本，创造一种或多种类型的家系。这里的家系可以是半同胞家系、测交组合、全同胞家系、重组近交家系、近交或自交家系，甚至是克隆家系等</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en-US" altLang="zh-CN" sz="2800" dirty="0" smtClean="0">
              <a:latin typeface="Times New Roman" panose="02020603050405020304" pitchFamily="18" charset="0"/>
              <a:ea typeface="黑体" panose="02010609060101010101" pitchFamily="49" charset="-122"/>
              <a:cs typeface="Times New Roman" panose="02020603050405020304" pitchFamily="18" charset="0"/>
            </a:endParaRPr>
          </a:p>
          <a:p>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r>
              <a:rPr lang="en-US" altLang="zh-CN" sz="2800" dirty="0">
                <a:latin typeface="Times New Roman" panose="02020603050405020304" pitchFamily="18" charset="0"/>
                <a:ea typeface="黑体" panose="02010609060101010101" pitchFamily="49" charset="-122"/>
                <a:cs typeface="Times New Roman" panose="02020603050405020304" pitchFamily="18" charset="0"/>
              </a:rPr>
              <a:t>2</a:t>
            </a:r>
            <a:r>
              <a:rPr lang="zh-CN" altLang="zh-CN" sz="2800" dirty="0">
                <a:latin typeface="Times New Roman" panose="02020603050405020304" pitchFamily="18" charset="0"/>
                <a:ea typeface="黑体" panose="02010609060101010101" pitchFamily="49" charset="-122"/>
                <a:cs typeface="Times New Roman" panose="02020603050405020304" pitchFamily="18" charset="0"/>
              </a:rPr>
              <a:t>）在一组具有代表性的环境下，评价遗传群体的表现，获得数量性状的观测值。可以只对后代开展表型鉴定，也可根据需要对后代和亲代同时开展表型鉴定。评价群体的一组环境是目标环境群体的一个有限样本，由此估计出的遗传方差，严格地说仅适用于特定目标环境下的参照群体。因此，在基因型和环境互作分析中，一般把环境效应设定为随机效应</a:t>
            </a:r>
            <a:r>
              <a:rPr lang="zh-CN" altLang="zh-CN" sz="2800" dirty="0" smtClean="0">
                <a:latin typeface="Times New Roman" panose="02020603050405020304" pitchFamily="18" charset="0"/>
                <a:ea typeface="黑体" panose="02010609060101010101" pitchFamily="49" charset="-122"/>
                <a:cs typeface="Times New Roman" panose="02020603050405020304" pitchFamily="18" charset="0"/>
              </a:rPr>
              <a:t>。</a:t>
            </a:r>
            <a:endParaRPr lang="zh-CN" altLang="zh-CN" sz="2800" dirty="0">
              <a:latin typeface="Times New Roman" panose="02020603050405020304" pitchFamily="18" charset="0"/>
              <a:ea typeface="黑体" panose="02010609060101010101" pitchFamily="49" charset="-122"/>
              <a:cs typeface="Times New Roman" panose="02020603050405020304" pitchFamily="18" charset="0"/>
            </a:endParaRPr>
          </a:p>
        </p:txBody>
      </p:sp>
    </p:spTree>
    <p:extLst>
      <p:ext uri="{BB962C8B-B14F-4D97-AF65-F5344CB8AC3E}">
        <p14:creationId xmlns:p14="http://schemas.microsoft.com/office/powerpoint/2010/main" val="412451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1870</TotalTime>
  <Words>5564</Words>
  <Application>Microsoft Office PowerPoint</Application>
  <PresentationFormat>全屏显示(4:3)</PresentationFormat>
  <Paragraphs>1413</Paragraphs>
  <Slides>64</Slides>
  <Notes>0</Notes>
  <HiddenSlides>0</HiddenSlides>
  <MMClips>0</MMClips>
  <ScaleCrop>false</ScaleCrop>
  <HeadingPairs>
    <vt:vector size="6" baseType="variant">
      <vt:variant>
        <vt:lpstr>主题</vt:lpstr>
      </vt:variant>
      <vt:variant>
        <vt:i4>1</vt:i4>
      </vt:variant>
      <vt:variant>
        <vt:lpstr>嵌入 OLE 服务器</vt:lpstr>
      </vt:variant>
      <vt:variant>
        <vt:i4>1</vt:i4>
      </vt:variant>
      <vt:variant>
        <vt:lpstr>幻灯片标题</vt:lpstr>
      </vt:variant>
      <vt:variant>
        <vt:i4>64</vt:i4>
      </vt:variant>
    </vt:vector>
  </HeadingPairs>
  <TitlesOfParts>
    <vt:vector size="66" baseType="lpstr">
      <vt:lpstr>Office 主题</vt:lpstr>
      <vt:lpstr>公式</vt:lpstr>
      <vt:lpstr>第10章  遗传交配设计及其分析方法</vt:lpstr>
      <vt:lpstr>本章的主要内容</vt:lpstr>
      <vt:lpstr>§10.1 遗传交配设计的作用</vt:lpstr>
      <vt:lpstr>环境设计及其作用</vt:lpstr>
      <vt:lpstr>遗传设计及其作用</vt:lpstr>
      <vt:lpstr>遗传交配设计的种类</vt:lpstr>
      <vt:lpstr>遗传研究的基础群体</vt:lpstr>
      <vt:lpstr>基础群体的近交系数</vt:lpstr>
      <vt:lpstr>遗传交配设计的一般过程</vt:lpstr>
      <vt:lpstr>遗传交配设计的一般过程</vt:lpstr>
      <vt:lpstr>§10.2 随机交配群体的遗传设计</vt:lpstr>
      <vt:lpstr>North Carolina系列设计</vt:lpstr>
      <vt:lpstr>NCI遗传交配设计</vt:lpstr>
      <vt:lpstr>随机交配群体中随机挑选3个父本、15个母本的NCI交配设计示意图</vt:lpstr>
      <vt:lpstr>NCI交配设计方差分析的线性模型</vt:lpstr>
      <vt:lpstr>与一般方差分析的区别</vt:lpstr>
      <vt:lpstr>NCI遗传交配设计的方差分析表</vt:lpstr>
      <vt:lpstr>遗传方差的估计</vt:lpstr>
      <vt:lpstr>一个包含4个父本与不同的7个母本NCI设计中，2个后代的表型数据</vt:lpstr>
      <vt:lpstr>父本效应和母本效应估计</vt:lpstr>
      <vt:lpstr>方差分析和遗传参数估计</vt:lpstr>
      <vt:lpstr>NCII双因素交叉交配设计</vt:lpstr>
      <vt:lpstr>NCII交配设计方差分析的线性模型</vt:lpstr>
      <vt:lpstr>NCII遗传交配设计的方差分析表</vt:lpstr>
      <vt:lpstr>遗传方差的估计</vt:lpstr>
      <vt:lpstr>一个包含4个父本与7个母本的NCII设计中，2个后代的表型数据</vt:lpstr>
      <vt:lpstr>全同胞家系平均数（表上） 父本效应、母本效应和互作效应（表下）</vt:lpstr>
      <vt:lpstr>方差分析和遗传参数估计</vt:lpstr>
      <vt:lpstr>随机配对交配设计 </vt:lpstr>
      <vt:lpstr>双亲杂交F2群体的随机配对交配</vt:lpstr>
      <vt:lpstr>家系间和家系内遗传方差的构成</vt:lpstr>
      <vt:lpstr>家系间和家系内表型方差的构成</vt:lpstr>
      <vt:lpstr>配对设计方差分析的线性模型</vt:lpstr>
      <vt:lpstr>配对设计的方差分析表</vt:lpstr>
      <vt:lpstr>遗传方差的估计</vt:lpstr>
      <vt:lpstr>遗传交配设计中的一些问题</vt:lpstr>
      <vt:lpstr>遗传交配设计中的一些问题</vt:lpstr>
      <vt:lpstr>不同交配设计的比较</vt:lpstr>
      <vt:lpstr>不同交配设计的比较</vt:lpstr>
      <vt:lpstr>§10.3 双亲后代群体的遗传设计</vt:lpstr>
      <vt:lpstr>NCIII回交交配设计</vt:lpstr>
      <vt:lpstr>NCIII交配设计示意图</vt:lpstr>
      <vt:lpstr>家系类型、家系均值（分别用L1和L2表示）、以及两种家系之和、之差的均值和方差</vt:lpstr>
      <vt:lpstr>遗传方差的估计</vt:lpstr>
      <vt:lpstr>TTC三重测交交配设计</vt:lpstr>
      <vt:lpstr>TTC遗传交配设计示意图</vt:lpstr>
      <vt:lpstr>三类家系的均值和方差，以及三个线性组合的均值和方差</vt:lpstr>
      <vt:lpstr>上位性互作的检验</vt:lpstr>
      <vt:lpstr>遗传方差的估计</vt:lpstr>
      <vt:lpstr>NCIII和TTC的一组模拟数据</vt:lpstr>
      <vt:lpstr>家系及其线性组合的重复平均数</vt:lpstr>
      <vt:lpstr>遗传参数估计</vt:lpstr>
      <vt:lpstr>永久遗传群体和暂时遗传群体</vt:lpstr>
      <vt:lpstr>永久遗传群体和暂时遗传群体</vt:lpstr>
      <vt:lpstr>永久F2群体的设计</vt:lpstr>
      <vt:lpstr>永久F2群体的设计</vt:lpstr>
      <vt:lpstr>永久F2群体中的重组率</vt:lpstr>
      <vt:lpstr>永久F2群体的基因型数据</vt:lpstr>
      <vt:lpstr>自交系‘综3’和‘87-1’衍生的10个RIL家系在三个环境下小区产量的三次重复观测数据</vt:lpstr>
      <vt:lpstr>10个永久F2家系在三个环境下小区产量的三次重复观测数据</vt:lpstr>
      <vt:lpstr>单环境方差分析、以及遗传方差和遗传力估计</vt:lpstr>
      <vt:lpstr>联合方差分析的遗传方差估计</vt:lpstr>
      <vt:lpstr>永久F2群体加显性方差的估计</vt:lpstr>
      <vt:lpstr>‘豫玉22’永久F2群体的加性方差、显性方差和遗传力</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第7章  双亲杂交后代的遗传分析</dc:title>
  <dc:creator>WangJK</dc:creator>
  <cp:lastModifiedBy>2014CB138105</cp:lastModifiedBy>
  <cp:revision>225</cp:revision>
  <dcterms:created xsi:type="dcterms:W3CDTF">2016-09-18T00:36:05Z</dcterms:created>
  <dcterms:modified xsi:type="dcterms:W3CDTF">2016-11-18T08:27:39Z</dcterms:modified>
</cp:coreProperties>
</file>