
<file path=[Content_Types].xml><?xml version="1.0" encoding="utf-8"?>
<Types xmlns="http://schemas.openxmlformats.org/package/2006/content-types">
  <Default Extension="bin" ContentType="application/vnd.openxmlformats-officedocument.oleObject"/>
  <Default Extension="wmf" ContentType="image/x-wmf"/>
  <Default Extension="emf" ContentType="image/x-e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62" r:id="rId5"/>
    <p:sldId id="263" r:id="rId6"/>
    <p:sldId id="264" r:id="rId7"/>
    <p:sldId id="265" r:id="rId8"/>
    <p:sldId id="266" r:id="rId9"/>
    <p:sldId id="267" r:id="rId10"/>
    <p:sldId id="268" r:id="rId11"/>
    <p:sldId id="269" r:id="rId12"/>
    <p:sldId id="270" r:id="rId13"/>
    <p:sldId id="271" r:id="rId14"/>
    <p:sldId id="272" r:id="rId15"/>
    <p:sldId id="273" r:id="rId16"/>
    <p:sldId id="274" r:id="rId17"/>
    <p:sldId id="275" r:id="rId18"/>
    <p:sldId id="276" r:id="rId19"/>
    <p:sldId id="277" r:id="rId20"/>
    <p:sldId id="278" r:id="rId21"/>
    <p:sldId id="279" r:id="rId22"/>
    <p:sldId id="280" r:id="rId23"/>
    <p:sldId id="259" r:id="rId24"/>
    <p:sldId id="281" r:id="rId25"/>
    <p:sldId id="284" r:id="rId26"/>
    <p:sldId id="282" r:id="rId27"/>
    <p:sldId id="283" r:id="rId28"/>
    <p:sldId id="285" r:id="rId29"/>
    <p:sldId id="286" r:id="rId30"/>
    <p:sldId id="287" r:id="rId31"/>
    <p:sldId id="288" r:id="rId32"/>
    <p:sldId id="289" r:id="rId33"/>
    <p:sldId id="290" r:id="rId34"/>
    <p:sldId id="291" r:id="rId35"/>
    <p:sldId id="293" r:id="rId36"/>
    <p:sldId id="294" r:id="rId37"/>
    <p:sldId id="292" r:id="rId38"/>
    <p:sldId id="295" r:id="rId39"/>
    <p:sldId id="296" r:id="rId40"/>
    <p:sldId id="297" r:id="rId41"/>
    <p:sldId id="298" r:id="rId42"/>
    <p:sldId id="299" r:id="rId43"/>
    <p:sldId id="302" r:id="rId44"/>
    <p:sldId id="300" r:id="rId45"/>
    <p:sldId id="301" r:id="rId46"/>
    <p:sldId id="303" r:id="rId47"/>
    <p:sldId id="260" r:id="rId48"/>
    <p:sldId id="304" r:id="rId49"/>
    <p:sldId id="305" r:id="rId50"/>
    <p:sldId id="306" r:id="rId51"/>
    <p:sldId id="307" r:id="rId52"/>
    <p:sldId id="308" r:id="rId53"/>
    <p:sldId id="309" r:id="rId54"/>
    <p:sldId id="310" r:id="rId55"/>
    <p:sldId id="311" r:id="rId56"/>
    <p:sldId id="312" r:id="rId57"/>
    <p:sldId id="313" r:id="rId58"/>
    <p:sldId id="314" r:id="rId59"/>
    <p:sldId id="261" r:id="rId60"/>
    <p:sldId id="315" r:id="rId61"/>
    <p:sldId id="316" r:id="rId62"/>
    <p:sldId id="317" r:id="rId63"/>
    <p:sldId id="318" r:id="rId64"/>
    <p:sldId id="319" r:id="rId65"/>
    <p:sldId id="320" r:id="rId66"/>
    <p:sldId id="321" r:id="rId67"/>
    <p:sldId id="322" r:id="rId68"/>
    <p:sldId id="324" r:id="rId69"/>
    <p:sldId id="323" r:id="rId70"/>
    <p:sldId id="325" r:id="rId71"/>
    <p:sldId id="326" r:id="rId72"/>
    <p:sldId id="328" r:id="rId73"/>
    <p:sldId id="327" r:id="rId74"/>
  </p:sldIdLst>
  <p:sldSz cx="9144000" cy="6858000" type="screen4x3"/>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634" autoAdjust="0"/>
    <p:restoredTop sz="94660"/>
  </p:normalViewPr>
  <p:slideViewPr>
    <p:cSldViewPr>
      <p:cViewPr varScale="1">
        <p:scale>
          <a:sx n="69" d="100"/>
          <a:sy n="69" d="100"/>
        </p:scale>
        <p:origin x="-82" y="-206"/>
      </p:cViewPr>
      <p:guideLst>
        <p:guide orient="horz" pos="2160"/>
        <p:guide pos="2880"/>
      </p:guideLst>
    </p:cSldViewPr>
  </p:slideViewPr>
  <p:notesTextViewPr>
    <p:cViewPr>
      <p:scale>
        <a:sx n="100" d="100"/>
        <a:sy n="100" d="100"/>
      </p:scale>
      <p:origin x="0" y="0"/>
    </p:cViewPr>
  </p:notesTextViewPr>
  <p:sorterViewPr>
    <p:cViewPr>
      <p:scale>
        <a:sx n="90" d="100"/>
        <a:sy n="90" d="100"/>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6" Type="http://schemas.openxmlformats.org/officeDocument/2006/relationships/viewProps" Target="viewProps.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theme" Target="theme/theme1.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s>
</file>

<file path=ppt/drawings/_rels/vmlDrawing1.vml.rels><?xml version="1.0" encoding="UTF-8" standalone="yes"?>
<Relationships xmlns="http://schemas.openxmlformats.org/package/2006/relationships"><Relationship Id="rId3" Type="http://schemas.openxmlformats.org/officeDocument/2006/relationships/image" Target="../media/image3.wmf"/><Relationship Id="rId2" Type="http://schemas.openxmlformats.org/officeDocument/2006/relationships/image" Target="../media/image2.wmf"/><Relationship Id="rId1" Type="http://schemas.openxmlformats.org/officeDocument/2006/relationships/image" Target="../media/image1.wmf"/><Relationship Id="rId6" Type="http://schemas.openxmlformats.org/officeDocument/2006/relationships/image" Target="../media/image6.wmf"/><Relationship Id="rId5" Type="http://schemas.openxmlformats.org/officeDocument/2006/relationships/image" Target="../media/image5.wmf"/><Relationship Id="rId4" Type="http://schemas.openxmlformats.org/officeDocument/2006/relationships/image" Target="../media/image4.wmf"/></Relationships>
</file>

<file path=ppt/drawings/_rels/vmlDrawing10.vml.rels><?xml version="1.0" encoding="UTF-8" standalone="yes"?>
<Relationships xmlns="http://schemas.openxmlformats.org/package/2006/relationships"><Relationship Id="rId2" Type="http://schemas.openxmlformats.org/officeDocument/2006/relationships/image" Target="../media/image36.wmf"/><Relationship Id="rId1" Type="http://schemas.openxmlformats.org/officeDocument/2006/relationships/image" Target="../media/image35.wmf"/></Relationships>
</file>

<file path=ppt/drawings/_rels/vmlDrawing11.vml.rels><?xml version="1.0" encoding="UTF-8" standalone="yes"?>
<Relationships xmlns="http://schemas.openxmlformats.org/package/2006/relationships"><Relationship Id="rId3" Type="http://schemas.openxmlformats.org/officeDocument/2006/relationships/image" Target="../media/image39.wmf"/><Relationship Id="rId2" Type="http://schemas.openxmlformats.org/officeDocument/2006/relationships/image" Target="../media/image38.wmf"/><Relationship Id="rId1" Type="http://schemas.openxmlformats.org/officeDocument/2006/relationships/image" Target="../media/image37.wmf"/></Relationships>
</file>

<file path=ppt/drawings/_rels/vmlDrawing12.vml.rels><?xml version="1.0" encoding="UTF-8" standalone="yes"?>
<Relationships xmlns="http://schemas.openxmlformats.org/package/2006/relationships"><Relationship Id="rId3" Type="http://schemas.openxmlformats.org/officeDocument/2006/relationships/image" Target="../media/image42.wmf"/><Relationship Id="rId2" Type="http://schemas.openxmlformats.org/officeDocument/2006/relationships/image" Target="../media/image41.wmf"/><Relationship Id="rId1" Type="http://schemas.openxmlformats.org/officeDocument/2006/relationships/image" Target="../media/image40.wmf"/><Relationship Id="rId5" Type="http://schemas.openxmlformats.org/officeDocument/2006/relationships/image" Target="../media/image44.wmf"/><Relationship Id="rId4" Type="http://schemas.openxmlformats.org/officeDocument/2006/relationships/image" Target="../media/image43.wmf"/></Relationships>
</file>

<file path=ppt/drawings/_rels/vmlDrawing13.vml.rels><?xml version="1.0" encoding="UTF-8" standalone="yes"?>
<Relationships xmlns="http://schemas.openxmlformats.org/package/2006/relationships"><Relationship Id="rId2" Type="http://schemas.openxmlformats.org/officeDocument/2006/relationships/image" Target="../media/image48.wmf"/><Relationship Id="rId1" Type="http://schemas.openxmlformats.org/officeDocument/2006/relationships/image" Target="../media/image47.wmf"/></Relationships>
</file>

<file path=ppt/drawings/_rels/vmlDrawing14.vml.rels><?xml version="1.0" encoding="UTF-8" standalone="yes"?>
<Relationships xmlns="http://schemas.openxmlformats.org/package/2006/relationships"><Relationship Id="rId1" Type="http://schemas.openxmlformats.org/officeDocument/2006/relationships/image" Target="../media/image49.wmf"/></Relationships>
</file>

<file path=ppt/drawings/_rels/vmlDrawing15.vml.rels><?xml version="1.0" encoding="UTF-8" standalone="yes"?>
<Relationships xmlns="http://schemas.openxmlformats.org/package/2006/relationships"><Relationship Id="rId2" Type="http://schemas.openxmlformats.org/officeDocument/2006/relationships/image" Target="../media/image51.wmf"/><Relationship Id="rId1" Type="http://schemas.openxmlformats.org/officeDocument/2006/relationships/image" Target="../media/image50.wmf"/></Relationships>
</file>

<file path=ppt/drawings/_rels/vmlDrawing16.vml.rels><?xml version="1.0" encoding="UTF-8" standalone="yes"?>
<Relationships xmlns="http://schemas.openxmlformats.org/package/2006/relationships"><Relationship Id="rId3" Type="http://schemas.openxmlformats.org/officeDocument/2006/relationships/image" Target="../media/image55.wmf"/><Relationship Id="rId2" Type="http://schemas.openxmlformats.org/officeDocument/2006/relationships/image" Target="../media/image54.wmf"/><Relationship Id="rId1" Type="http://schemas.openxmlformats.org/officeDocument/2006/relationships/image" Target="../media/image53.wmf"/><Relationship Id="rId4" Type="http://schemas.openxmlformats.org/officeDocument/2006/relationships/image" Target="../media/image56.wmf"/></Relationships>
</file>

<file path=ppt/drawings/_rels/vmlDrawing17.vml.rels><?xml version="1.0" encoding="UTF-8" standalone="yes"?>
<Relationships xmlns="http://schemas.openxmlformats.org/package/2006/relationships"><Relationship Id="rId3" Type="http://schemas.openxmlformats.org/officeDocument/2006/relationships/image" Target="../media/image59.wmf"/><Relationship Id="rId2" Type="http://schemas.openxmlformats.org/officeDocument/2006/relationships/image" Target="../media/image58.wmf"/><Relationship Id="rId1" Type="http://schemas.openxmlformats.org/officeDocument/2006/relationships/image" Target="../media/image57.wmf"/><Relationship Id="rId4" Type="http://schemas.openxmlformats.org/officeDocument/2006/relationships/image" Target="../media/image60.wmf"/></Relationships>
</file>

<file path=ppt/drawings/_rels/vmlDrawing18.vml.rels><?xml version="1.0" encoding="UTF-8" standalone="yes"?>
<Relationships xmlns="http://schemas.openxmlformats.org/package/2006/relationships"><Relationship Id="rId3" Type="http://schemas.openxmlformats.org/officeDocument/2006/relationships/image" Target="../media/image63.wmf"/><Relationship Id="rId2" Type="http://schemas.openxmlformats.org/officeDocument/2006/relationships/image" Target="../media/image62.wmf"/><Relationship Id="rId1" Type="http://schemas.openxmlformats.org/officeDocument/2006/relationships/image" Target="../media/image61.wmf"/><Relationship Id="rId5" Type="http://schemas.openxmlformats.org/officeDocument/2006/relationships/image" Target="../media/image65.wmf"/><Relationship Id="rId4" Type="http://schemas.openxmlformats.org/officeDocument/2006/relationships/image" Target="../media/image64.wmf"/></Relationships>
</file>

<file path=ppt/drawings/_rels/vmlDrawing19.vml.rels><?xml version="1.0" encoding="UTF-8" standalone="yes"?>
<Relationships xmlns="http://schemas.openxmlformats.org/package/2006/relationships"><Relationship Id="rId2" Type="http://schemas.openxmlformats.org/officeDocument/2006/relationships/image" Target="../media/image67.wmf"/><Relationship Id="rId1" Type="http://schemas.openxmlformats.org/officeDocument/2006/relationships/image" Target="../media/image66.wmf"/></Relationships>
</file>

<file path=ppt/drawings/_rels/vmlDrawing2.vml.rels><?xml version="1.0" encoding="UTF-8" standalone="yes"?>
<Relationships xmlns="http://schemas.openxmlformats.org/package/2006/relationships"><Relationship Id="rId3" Type="http://schemas.openxmlformats.org/officeDocument/2006/relationships/image" Target="../media/image10.wmf"/><Relationship Id="rId2" Type="http://schemas.openxmlformats.org/officeDocument/2006/relationships/image" Target="../media/image9.wmf"/><Relationship Id="rId1" Type="http://schemas.openxmlformats.org/officeDocument/2006/relationships/image" Target="../media/image8.wmf"/><Relationship Id="rId4" Type="http://schemas.openxmlformats.org/officeDocument/2006/relationships/image" Target="../media/image11.wmf"/></Relationships>
</file>

<file path=ppt/drawings/_rels/vmlDrawing20.vml.rels><?xml version="1.0" encoding="UTF-8" standalone="yes"?>
<Relationships xmlns="http://schemas.openxmlformats.org/package/2006/relationships"><Relationship Id="rId3" Type="http://schemas.openxmlformats.org/officeDocument/2006/relationships/image" Target="../media/image70.wmf"/><Relationship Id="rId2" Type="http://schemas.openxmlformats.org/officeDocument/2006/relationships/image" Target="../media/image69.wmf"/><Relationship Id="rId1" Type="http://schemas.openxmlformats.org/officeDocument/2006/relationships/image" Target="../media/image68.wmf"/></Relationships>
</file>

<file path=ppt/drawings/_rels/vmlDrawing21.vml.rels><?xml version="1.0" encoding="UTF-8" standalone="yes"?>
<Relationships xmlns="http://schemas.openxmlformats.org/package/2006/relationships"><Relationship Id="rId3" Type="http://schemas.openxmlformats.org/officeDocument/2006/relationships/image" Target="../media/image73.wmf"/><Relationship Id="rId2" Type="http://schemas.openxmlformats.org/officeDocument/2006/relationships/image" Target="../media/image72.wmf"/><Relationship Id="rId1" Type="http://schemas.openxmlformats.org/officeDocument/2006/relationships/image" Target="../media/image71.wmf"/></Relationships>
</file>

<file path=ppt/drawings/_rels/vmlDrawing22.vml.rels><?xml version="1.0" encoding="UTF-8" standalone="yes"?>
<Relationships xmlns="http://schemas.openxmlformats.org/package/2006/relationships"><Relationship Id="rId2" Type="http://schemas.openxmlformats.org/officeDocument/2006/relationships/image" Target="../media/image76.wmf"/><Relationship Id="rId1" Type="http://schemas.openxmlformats.org/officeDocument/2006/relationships/image" Target="../media/image75.wmf"/></Relationships>
</file>

<file path=ppt/drawings/_rels/vmlDrawing23.vml.rels><?xml version="1.0" encoding="UTF-8" standalone="yes"?>
<Relationships xmlns="http://schemas.openxmlformats.org/package/2006/relationships"><Relationship Id="rId3" Type="http://schemas.openxmlformats.org/officeDocument/2006/relationships/image" Target="../media/image82.wmf"/><Relationship Id="rId2" Type="http://schemas.openxmlformats.org/officeDocument/2006/relationships/image" Target="../media/image81.wmf"/><Relationship Id="rId1" Type="http://schemas.openxmlformats.org/officeDocument/2006/relationships/image" Target="../media/image80.wmf"/><Relationship Id="rId5" Type="http://schemas.openxmlformats.org/officeDocument/2006/relationships/image" Target="../media/image84.wmf"/><Relationship Id="rId4" Type="http://schemas.openxmlformats.org/officeDocument/2006/relationships/image" Target="../media/image83.wmf"/></Relationships>
</file>

<file path=ppt/drawings/_rels/vmlDrawing24.vml.rels><?xml version="1.0" encoding="UTF-8" standalone="yes"?>
<Relationships xmlns="http://schemas.openxmlformats.org/package/2006/relationships"><Relationship Id="rId3" Type="http://schemas.openxmlformats.org/officeDocument/2006/relationships/image" Target="../media/image87.wmf"/><Relationship Id="rId2" Type="http://schemas.openxmlformats.org/officeDocument/2006/relationships/image" Target="../media/image86.wmf"/><Relationship Id="rId1" Type="http://schemas.openxmlformats.org/officeDocument/2006/relationships/image" Target="../media/image85.wmf"/></Relationships>
</file>

<file path=ppt/drawings/_rels/vmlDrawing25.vml.rels><?xml version="1.0" encoding="UTF-8" standalone="yes"?>
<Relationships xmlns="http://schemas.openxmlformats.org/package/2006/relationships"><Relationship Id="rId3" Type="http://schemas.openxmlformats.org/officeDocument/2006/relationships/image" Target="../media/image90.wmf"/><Relationship Id="rId2" Type="http://schemas.openxmlformats.org/officeDocument/2006/relationships/image" Target="../media/image89.wmf"/><Relationship Id="rId1" Type="http://schemas.openxmlformats.org/officeDocument/2006/relationships/image" Target="../media/image88.wmf"/><Relationship Id="rId4" Type="http://schemas.openxmlformats.org/officeDocument/2006/relationships/image" Target="../media/image91.wmf"/></Relationships>
</file>

<file path=ppt/drawings/_rels/vmlDrawing26.vml.rels><?xml version="1.0" encoding="UTF-8" standalone="yes"?>
<Relationships xmlns="http://schemas.openxmlformats.org/package/2006/relationships"><Relationship Id="rId1" Type="http://schemas.openxmlformats.org/officeDocument/2006/relationships/image" Target="../media/image93.wmf"/></Relationships>
</file>

<file path=ppt/drawings/_rels/vmlDrawing27.vml.rels><?xml version="1.0" encoding="UTF-8" standalone="yes"?>
<Relationships xmlns="http://schemas.openxmlformats.org/package/2006/relationships"><Relationship Id="rId2" Type="http://schemas.openxmlformats.org/officeDocument/2006/relationships/image" Target="../media/image95.wmf"/><Relationship Id="rId1" Type="http://schemas.openxmlformats.org/officeDocument/2006/relationships/image" Target="../media/image94.wmf"/></Relationships>
</file>

<file path=ppt/drawings/_rels/vmlDrawing28.vml.rels><?xml version="1.0" encoding="UTF-8" standalone="yes"?>
<Relationships xmlns="http://schemas.openxmlformats.org/package/2006/relationships"><Relationship Id="rId1" Type="http://schemas.openxmlformats.org/officeDocument/2006/relationships/image" Target="../media/image96.wmf"/></Relationships>
</file>

<file path=ppt/drawings/_rels/vmlDrawing3.vml.rels><?xml version="1.0" encoding="UTF-8" standalone="yes"?>
<Relationships xmlns="http://schemas.openxmlformats.org/package/2006/relationships"><Relationship Id="rId3" Type="http://schemas.openxmlformats.org/officeDocument/2006/relationships/image" Target="../media/image14.wmf"/><Relationship Id="rId2" Type="http://schemas.openxmlformats.org/officeDocument/2006/relationships/image" Target="../media/image13.wmf"/><Relationship Id="rId1" Type="http://schemas.openxmlformats.org/officeDocument/2006/relationships/image" Target="../media/image12.wmf"/></Relationships>
</file>

<file path=ppt/drawings/_rels/vmlDrawing4.vml.rels><?xml version="1.0" encoding="UTF-8" standalone="yes"?>
<Relationships xmlns="http://schemas.openxmlformats.org/package/2006/relationships"><Relationship Id="rId3" Type="http://schemas.openxmlformats.org/officeDocument/2006/relationships/image" Target="../media/image17.wmf"/><Relationship Id="rId2" Type="http://schemas.openxmlformats.org/officeDocument/2006/relationships/image" Target="../media/image16.wmf"/><Relationship Id="rId1" Type="http://schemas.openxmlformats.org/officeDocument/2006/relationships/image" Target="../media/image15.wmf"/></Relationships>
</file>

<file path=ppt/drawings/_rels/vmlDrawing5.vml.rels><?xml version="1.0" encoding="UTF-8" standalone="yes"?>
<Relationships xmlns="http://schemas.openxmlformats.org/package/2006/relationships"><Relationship Id="rId3" Type="http://schemas.openxmlformats.org/officeDocument/2006/relationships/image" Target="../media/image21.wmf"/><Relationship Id="rId2" Type="http://schemas.openxmlformats.org/officeDocument/2006/relationships/image" Target="../media/image20.wmf"/><Relationship Id="rId1" Type="http://schemas.openxmlformats.org/officeDocument/2006/relationships/image" Target="../media/image19.wmf"/><Relationship Id="rId4" Type="http://schemas.openxmlformats.org/officeDocument/2006/relationships/image" Target="../media/image22.wmf"/></Relationships>
</file>

<file path=ppt/drawings/_rels/vmlDrawing6.vml.rels><?xml version="1.0" encoding="UTF-8" standalone="yes"?>
<Relationships xmlns="http://schemas.openxmlformats.org/package/2006/relationships"><Relationship Id="rId3" Type="http://schemas.openxmlformats.org/officeDocument/2006/relationships/image" Target="../media/image25.wmf"/><Relationship Id="rId2" Type="http://schemas.openxmlformats.org/officeDocument/2006/relationships/image" Target="../media/image24.wmf"/><Relationship Id="rId1" Type="http://schemas.openxmlformats.org/officeDocument/2006/relationships/image" Target="../media/image23.wmf"/></Relationships>
</file>

<file path=ppt/drawings/_rels/vmlDrawing7.vml.rels><?xml version="1.0" encoding="UTF-8" standalone="yes"?>
<Relationships xmlns="http://schemas.openxmlformats.org/package/2006/relationships"><Relationship Id="rId3" Type="http://schemas.openxmlformats.org/officeDocument/2006/relationships/image" Target="../media/image29.wmf"/><Relationship Id="rId2" Type="http://schemas.openxmlformats.org/officeDocument/2006/relationships/image" Target="../media/image28.wmf"/><Relationship Id="rId1" Type="http://schemas.openxmlformats.org/officeDocument/2006/relationships/image" Target="../media/image27.wmf"/><Relationship Id="rId4" Type="http://schemas.openxmlformats.org/officeDocument/2006/relationships/image" Target="../media/image30.wmf"/></Relationships>
</file>

<file path=ppt/drawings/_rels/vmlDrawing8.vml.rels><?xml version="1.0" encoding="UTF-8" standalone="yes"?>
<Relationships xmlns="http://schemas.openxmlformats.org/package/2006/relationships"><Relationship Id="rId1" Type="http://schemas.openxmlformats.org/officeDocument/2006/relationships/image" Target="../media/image32.wmf"/></Relationships>
</file>

<file path=ppt/drawings/_rels/vmlDrawing9.vml.rels><?xml version="1.0" encoding="UTF-8" standalone="yes"?>
<Relationships xmlns="http://schemas.openxmlformats.org/package/2006/relationships"><Relationship Id="rId1" Type="http://schemas.openxmlformats.org/officeDocument/2006/relationships/image" Target="../media/image33.wmf"/></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685800" y="2130425"/>
            <a:ext cx="7772400" cy="1470025"/>
          </a:xfrm>
        </p:spPr>
        <p:txBody>
          <a:body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CN" altLang="en-US" smtClean="0"/>
              <a:t>单击此处编辑母版副标题样式</a:t>
            </a:r>
            <a:endParaRPr lang="zh-CN" altLang="en-US"/>
          </a:p>
        </p:txBody>
      </p:sp>
      <p:sp>
        <p:nvSpPr>
          <p:cNvPr id="4" name="日期占位符 3"/>
          <p:cNvSpPr>
            <a:spLocks noGrp="1"/>
          </p:cNvSpPr>
          <p:nvPr>
            <p:ph type="dt" sz="half" idx="10"/>
          </p:nvPr>
        </p:nvSpPr>
        <p:spPr/>
        <p:txBody>
          <a:bodyPr/>
          <a:lstStyle/>
          <a:p>
            <a:fld id="{530820CF-B880-4189-942D-D702A7CBA730}" type="datetimeFigureOut">
              <a:rPr lang="zh-CN" altLang="en-US" smtClean="0"/>
              <a:t>2016/11/18</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530820CF-B880-4189-942D-D702A7CBA730}" type="datetimeFigureOut">
              <a:rPr lang="zh-CN" altLang="en-US" smtClean="0"/>
              <a:t>2016/11/18</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274638"/>
            <a:ext cx="2057400" cy="5851525"/>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457200" y="274638"/>
            <a:ext cx="6019800" cy="5851525"/>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530820CF-B880-4189-942D-D702A7CBA730}" type="datetimeFigureOut">
              <a:rPr lang="zh-CN" altLang="en-US" smtClean="0"/>
              <a:t>2016/11/18</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530820CF-B880-4189-942D-D702A7CBA730}" type="datetimeFigureOut">
              <a:rPr lang="zh-CN" altLang="en-US" smtClean="0"/>
              <a:t>2016/11/18</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722313" y="4406900"/>
            <a:ext cx="7772400" cy="1362075"/>
          </a:xfrm>
        </p:spPr>
        <p:txBody>
          <a:bodyPr anchor="t"/>
          <a:lstStyle>
            <a:lvl1pPr algn="l">
              <a:defRPr sz="4000" b="1" cap="all"/>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CN" altLang="en-US" smtClean="0"/>
              <a:t>单击此处编辑母版文本样式</a:t>
            </a:r>
          </a:p>
        </p:txBody>
      </p:sp>
      <p:sp>
        <p:nvSpPr>
          <p:cNvPr id="4" name="日期占位符 3"/>
          <p:cNvSpPr>
            <a:spLocks noGrp="1"/>
          </p:cNvSpPr>
          <p:nvPr>
            <p:ph type="dt" sz="half" idx="10"/>
          </p:nvPr>
        </p:nvSpPr>
        <p:spPr/>
        <p:txBody>
          <a:bodyPr/>
          <a:lstStyle/>
          <a:p>
            <a:fld id="{530820CF-B880-4189-942D-D702A7CBA730}" type="datetimeFigureOut">
              <a:rPr lang="zh-CN" altLang="en-US" smtClean="0"/>
              <a:t>2016/11/18</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内容占位符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日期占位符 4"/>
          <p:cNvSpPr>
            <a:spLocks noGrp="1"/>
          </p:cNvSpPr>
          <p:nvPr>
            <p:ph type="dt" sz="half" idx="10"/>
          </p:nvPr>
        </p:nvSpPr>
        <p:spPr/>
        <p:txBody>
          <a:bodyPr/>
          <a:lstStyle/>
          <a:p>
            <a:fld id="{530820CF-B880-4189-942D-D702A7CBA730}" type="datetimeFigureOut">
              <a:rPr lang="zh-CN" altLang="en-US" smtClean="0"/>
              <a:t>2016/11/18</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lvl1pPr>
              <a:defRPr/>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内容占位符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文本占位符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内容占位符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7" name="日期占位符 6"/>
          <p:cNvSpPr>
            <a:spLocks noGrp="1"/>
          </p:cNvSpPr>
          <p:nvPr>
            <p:ph type="dt" sz="half" idx="10"/>
          </p:nvPr>
        </p:nvSpPr>
        <p:spPr/>
        <p:txBody>
          <a:bodyPr/>
          <a:lstStyle/>
          <a:p>
            <a:fld id="{530820CF-B880-4189-942D-D702A7CBA730}" type="datetimeFigureOut">
              <a:rPr lang="zh-CN" altLang="en-US" smtClean="0"/>
              <a:t>2016/11/18</a:t>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530820CF-B880-4189-942D-D702A7CBA730}" type="datetimeFigureOut">
              <a:rPr lang="zh-CN" altLang="en-US" smtClean="0"/>
              <a:t>2016/11/18</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530820CF-B880-4189-942D-D702A7CBA730}" type="datetimeFigureOut">
              <a:rPr lang="zh-CN" altLang="en-US" smtClean="0"/>
              <a:t>2016/11/18</a:t>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457200" y="273050"/>
            <a:ext cx="3008313" cy="1162050"/>
          </a:xfrm>
        </p:spPr>
        <p:txBody>
          <a:bodyPr anchor="b"/>
          <a:lstStyle>
            <a:lvl1pPr algn="l">
              <a:defRPr sz="2000" b="1"/>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文本占位符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fld id="{530820CF-B880-4189-942D-D702A7CBA730}" type="datetimeFigureOut">
              <a:rPr lang="zh-CN" altLang="en-US" smtClean="0"/>
              <a:t>2016/11/18</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1792288" y="4800600"/>
            <a:ext cx="5486400" cy="566738"/>
          </a:xfrm>
        </p:spPr>
        <p:txBody>
          <a:bodyPr anchor="b"/>
          <a:lstStyle>
            <a:lvl1pPr algn="l">
              <a:defRPr sz="2000" b="1"/>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fld id="{530820CF-B880-4189-942D-D702A7CBA730}" type="datetimeFigureOut">
              <a:rPr lang="zh-CN" altLang="en-US" smtClean="0"/>
              <a:t>2016/11/18</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30820CF-B880-4189-942D-D702A7CBA730}" type="datetimeFigureOut">
              <a:rPr lang="zh-CN" altLang="en-US" smtClean="0"/>
              <a:t>2016/11/18</a:t>
            </a:fld>
            <a:endParaRPr lang="zh-CN" altLang="en-US"/>
          </a:p>
        </p:txBody>
      </p:sp>
      <p:sp>
        <p:nvSpPr>
          <p:cNvPr id="5" name="页脚占位符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C913308-F349-4B6D-A68A-DD1791B4A57B}" type="slidenum">
              <a:rPr lang="zh-CN" altLang="en-US" smtClean="0"/>
              <a:t>‹#›</a:t>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www.isbreeding.net/" TargetMode="External"/><Relationship Id="rId2" Type="http://schemas.openxmlformats.org/officeDocument/2006/relationships/hyperlink" Target="mailto:wangjiankang@caas.cn"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8" Type="http://schemas.openxmlformats.org/officeDocument/2006/relationships/oleObject" Target="../embeddings/oleObject16.bin"/><Relationship Id="rId3" Type="http://schemas.openxmlformats.org/officeDocument/2006/relationships/image" Target="../media/image18.emf"/><Relationship Id="rId7" Type="http://schemas.openxmlformats.org/officeDocument/2006/relationships/image" Target="../media/image16.wmf"/><Relationship Id="rId2" Type="http://schemas.openxmlformats.org/officeDocument/2006/relationships/slideLayout" Target="../slideLayouts/slideLayout2.xml"/><Relationship Id="rId1" Type="http://schemas.openxmlformats.org/officeDocument/2006/relationships/vmlDrawing" Target="../drawings/vmlDrawing4.vml"/><Relationship Id="rId6" Type="http://schemas.openxmlformats.org/officeDocument/2006/relationships/oleObject" Target="../embeddings/oleObject15.bin"/><Relationship Id="rId5" Type="http://schemas.openxmlformats.org/officeDocument/2006/relationships/image" Target="../media/image15.wmf"/><Relationship Id="rId4" Type="http://schemas.openxmlformats.org/officeDocument/2006/relationships/oleObject" Target="../embeddings/oleObject14.bin"/><Relationship Id="rId9" Type="http://schemas.openxmlformats.org/officeDocument/2006/relationships/image" Target="../media/image17.wmf"/></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8" Type="http://schemas.openxmlformats.org/officeDocument/2006/relationships/image" Target="../media/image21.wmf"/><Relationship Id="rId3" Type="http://schemas.openxmlformats.org/officeDocument/2006/relationships/oleObject" Target="../embeddings/oleObject17.bin"/><Relationship Id="rId7" Type="http://schemas.openxmlformats.org/officeDocument/2006/relationships/oleObject" Target="../embeddings/oleObject19.bin"/><Relationship Id="rId2" Type="http://schemas.openxmlformats.org/officeDocument/2006/relationships/slideLayout" Target="../slideLayouts/slideLayout2.xml"/><Relationship Id="rId1" Type="http://schemas.openxmlformats.org/officeDocument/2006/relationships/vmlDrawing" Target="../drawings/vmlDrawing5.vml"/><Relationship Id="rId6" Type="http://schemas.openxmlformats.org/officeDocument/2006/relationships/image" Target="../media/image20.wmf"/><Relationship Id="rId5" Type="http://schemas.openxmlformats.org/officeDocument/2006/relationships/oleObject" Target="../embeddings/oleObject18.bin"/><Relationship Id="rId10" Type="http://schemas.openxmlformats.org/officeDocument/2006/relationships/image" Target="../media/image22.wmf"/><Relationship Id="rId4" Type="http://schemas.openxmlformats.org/officeDocument/2006/relationships/image" Target="../media/image19.wmf"/><Relationship Id="rId9" Type="http://schemas.openxmlformats.org/officeDocument/2006/relationships/oleObject" Target="../embeddings/oleObject20.bin"/></Relationships>
</file>

<file path=ppt/slides/_rels/slide14.xml.rels><?xml version="1.0" encoding="UTF-8" standalone="yes"?>
<Relationships xmlns="http://schemas.openxmlformats.org/package/2006/relationships"><Relationship Id="rId8" Type="http://schemas.openxmlformats.org/officeDocument/2006/relationships/image" Target="../media/image25.wmf"/><Relationship Id="rId3" Type="http://schemas.openxmlformats.org/officeDocument/2006/relationships/oleObject" Target="../embeddings/oleObject21.bin"/><Relationship Id="rId7" Type="http://schemas.openxmlformats.org/officeDocument/2006/relationships/oleObject" Target="../embeddings/oleObject23.bin"/><Relationship Id="rId2" Type="http://schemas.openxmlformats.org/officeDocument/2006/relationships/slideLayout" Target="../slideLayouts/slideLayout2.xml"/><Relationship Id="rId1" Type="http://schemas.openxmlformats.org/officeDocument/2006/relationships/vmlDrawing" Target="../drawings/vmlDrawing6.vml"/><Relationship Id="rId6" Type="http://schemas.openxmlformats.org/officeDocument/2006/relationships/image" Target="../media/image24.wmf"/><Relationship Id="rId5" Type="http://schemas.openxmlformats.org/officeDocument/2006/relationships/oleObject" Target="../embeddings/oleObject22.bin"/><Relationship Id="rId4" Type="http://schemas.openxmlformats.org/officeDocument/2006/relationships/image" Target="../media/image23.wmf"/></Relationships>
</file>

<file path=ppt/slides/_rels/slide15.xml.rels><?xml version="1.0" encoding="UTF-8" standalone="yes"?>
<Relationships xmlns="http://schemas.openxmlformats.org/package/2006/relationships"><Relationship Id="rId2" Type="http://schemas.openxmlformats.org/officeDocument/2006/relationships/image" Target="../media/image26.emf"/><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8" Type="http://schemas.openxmlformats.org/officeDocument/2006/relationships/image" Target="../media/image29.wmf"/><Relationship Id="rId3" Type="http://schemas.openxmlformats.org/officeDocument/2006/relationships/oleObject" Target="../embeddings/oleObject24.bin"/><Relationship Id="rId7" Type="http://schemas.openxmlformats.org/officeDocument/2006/relationships/oleObject" Target="../embeddings/oleObject26.bin"/><Relationship Id="rId2" Type="http://schemas.openxmlformats.org/officeDocument/2006/relationships/slideLayout" Target="../slideLayouts/slideLayout2.xml"/><Relationship Id="rId1" Type="http://schemas.openxmlformats.org/officeDocument/2006/relationships/vmlDrawing" Target="../drawings/vmlDrawing7.vml"/><Relationship Id="rId6" Type="http://schemas.openxmlformats.org/officeDocument/2006/relationships/image" Target="../media/image28.wmf"/><Relationship Id="rId5" Type="http://schemas.openxmlformats.org/officeDocument/2006/relationships/oleObject" Target="../embeddings/oleObject25.bin"/><Relationship Id="rId10" Type="http://schemas.openxmlformats.org/officeDocument/2006/relationships/image" Target="../media/image30.wmf"/><Relationship Id="rId4" Type="http://schemas.openxmlformats.org/officeDocument/2006/relationships/image" Target="../media/image27.wmf"/><Relationship Id="rId9" Type="http://schemas.openxmlformats.org/officeDocument/2006/relationships/oleObject" Target="../embeddings/oleObject27.bin"/></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31.emf"/><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oleObject" Target="../embeddings/oleObject28.bin"/><Relationship Id="rId2" Type="http://schemas.openxmlformats.org/officeDocument/2006/relationships/slideLayout" Target="../slideLayouts/slideLayout2.xml"/><Relationship Id="rId1" Type="http://schemas.openxmlformats.org/officeDocument/2006/relationships/vmlDrawing" Target="../drawings/vmlDrawing8.vml"/><Relationship Id="rId4" Type="http://schemas.openxmlformats.org/officeDocument/2006/relationships/image" Target="../media/image32.wmf"/></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oleObject" Target="../embeddings/oleObject29.bin"/><Relationship Id="rId2" Type="http://schemas.openxmlformats.org/officeDocument/2006/relationships/slideLayout" Target="../slideLayouts/slideLayout2.xml"/><Relationship Id="rId1" Type="http://schemas.openxmlformats.org/officeDocument/2006/relationships/vmlDrawing" Target="../drawings/vmlDrawing9.vml"/><Relationship Id="rId4" Type="http://schemas.openxmlformats.org/officeDocument/2006/relationships/image" Target="../media/image33.wmf"/></Relationships>
</file>

<file path=ppt/slides/_rels/slide21.xml.rels><?xml version="1.0" encoding="UTF-8" standalone="yes"?>
<Relationships xmlns="http://schemas.openxmlformats.org/package/2006/relationships"><Relationship Id="rId2" Type="http://schemas.openxmlformats.org/officeDocument/2006/relationships/image" Target="../media/image34.emf"/><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oleObject" Target="../embeddings/oleObject30.bin"/><Relationship Id="rId2" Type="http://schemas.openxmlformats.org/officeDocument/2006/relationships/slideLayout" Target="../slideLayouts/slideLayout2.xml"/><Relationship Id="rId1" Type="http://schemas.openxmlformats.org/officeDocument/2006/relationships/vmlDrawing" Target="../drawings/vmlDrawing10.vml"/><Relationship Id="rId6" Type="http://schemas.openxmlformats.org/officeDocument/2006/relationships/image" Target="../media/image36.wmf"/><Relationship Id="rId5" Type="http://schemas.openxmlformats.org/officeDocument/2006/relationships/oleObject" Target="../embeddings/oleObject31.bin"/><Relationship Id="rId4" Type="http://schemas.openxmlformats.org/officeDocument/2006/relationships/image" Target="../media/image35.wmf"/></Relationships>
</file>

<file path=ppt/slides/_rels/slide27.xml.rels><?xml version="1.0" encoding="UTF-8" standalone="yes"?>
<Relationships xmlns="http://schemas.openxmlformats.org/package/2006/relationships"><Relationship Id="rId8" Type="http://schemas.openxmlformats.org/officeDocument/2006/relationships/image" Target="../media/image39.wmf"/><Relationship Id="rId3" Type="http://schemas.openxmlformats.org/officeDocument/2006/relationships/oleObject" Target="../embeddings/oleObject32.bin"/><Relationship Id="rId7" Type="http://schemas.openxmlformats.org/officeDocument/2006/relationships/oleObject" Target="../embeddings/oleObject34.bin"/><Relationship Id="rId2" Type="http://schemas.openxmlformats.org/officeDocument/2006/relationships/slideLayout" Target="../slideLayouts/slideLayout2.xml"/><Relationship Id="rId1" Type="http://schemas.openxmlformats.org/officeDocument/2006/relationships/vmlDrawing" Target="../drawings/vmlDrawing11.vml"/><Relationship Id="rId6" Type="http://schemas.openxmlformats.org/officeDocument/2006/relationships/image" Target="../media/image38.wmf"/><Relationship Id="rId5" Type="http://schemas.openxmlformats.org/officeDocument/2006/relationships/oleObject" Target="../embeddings/oleObject33.bin"/><Relationship Id="rId4" Type="http://schemas.openxmlformats.org/officeDocument/2006/relationships/image" Target="../media/image37.wmf"/></Relationships>
</file>

<file path=ppt/slides/_rels/slide28.xml.rels><?xml version="1.0" encoding="UTF-8" standalone="yes"?>
<Relationships xmlns="http://schemas.openxmlformats.org/package/2006/relationships"><Relationship Id="rId8" Type="http://schemas.openxmlformats.org/officeDocument/2006/relationships/image" Target="../media/image42.wmf"/><Relationship Id="rId3" Type="http://schemas.openxmlformats.org/officeDocument/2006/relationships/oleObject" Target="../embeddings/oleObject35.bin"/><Relationship Id="rId7" Type="http://schemas.openxmlformats.org/officeDocument/2006/relationships/oleObject" Target="../embeddings/oleObject37.bin"/><Relationship Id="rId12" Type="http://schemas.openxmlformats.org/officeDocument/2006/relationships/image" Target="../media/image44.wmf"/><Relationship Id="rId2" Type="http://schemas.openxmlformats.org/officeDocument/2006/relationships/slideLayout" Target="../slideLayouts/slideLayout2.xml"/><Relationship Id="rId1" Type="http://schemas.openxmlformats.org/officeDocument/2006/relationships/vmlDrawing" Target="../drawings/vmlDrawing12.vml"/><Relationship Id="rId6" Type="http://schemas.openxmlformats.org/officeDocument/2006/relationships/image" Target="../media/image41.wmf"/><Relationship Id="rId11" Type="http://schemas.openxmlformats.org/officeDocument/2006/relationships/oleObject" Target="../embeddings/oleObject39.bin"/><Relationship Id="rId5" Type="http://schemas.openxmlformats.org/officeDocument/2006/relationships/oleObject" Target="../embeddings/oleObject36.bin"/><Relationship Id="rId10" Type="http://schemas.openxmlformats.org/officeDocument/2006/relationships/image" Target="../media/image43.wmf"/><Relationship Id="rId4" Type="http://schemas.openxmlformats.org/officeDocument/2006/relationships/image" Target="../media/image40.wmf"/><Relationship Id="rId9" Type="http://schemas.openxmlformats.org/officeDocument/2006/relationships/oleObject" Target="../embeddings/oleObject38.bin"/></Relationships>
</file>

<file path=ppt/slides/_rels/slide29.xml.rels><?xml version="1.0" encoding="UTF-8" standalone="yes"?>
<Relationships xmlns="http://schemas.openxmlformats.org/package/2006/relationships"><Relationship Id="rId2" Type="http://schemas.openxmlformats.org/officeDocument/2006/relationships/image" Target="../media/image45.em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image" Target="../media/image46.emf"/><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3" Type="http://schemas.openxmlformats.org/officeDocument/2006/relationships/oleObject" Target="../embeddings/oleObject40.bin"/><Relationship Id="rId2" Type="http://schemas.openxmlformats.org/officeDocument/2006/relationships/slideLayout" Target="../slideLayouts/slideLayout2.xml"/><Relationship Id="rId1" Type="http://schemas.openxmlformats.org/officeDocument/2006/relationships/vmlDrawing" Target="../drawings/vmlDrawing13.vml"/><Relationship Id="rId6" Type="http://schemas.openxmlformats.org/officeDocument/2006/relationships/image" Target="../media/image48.wmf"/><Relationship Id="rId5" Type="http://schemas.openxmlformats.org/officeDocument/2006/relationships/oleObject" Target="../embeddings/oleObject41.bin"/><Relationship Id="rId4" Type="http://schemas.openxmlformats.org/officeDocument/2006/relationships/image" Target="../media/image47.wmf"/></Relationships>
</file>

<file path=ppt/slides/_rels/slide38.xml.rels><?xml version="1.0" encoding="UTF-8" standalone="yes"?>
<Relationships xmlns="http://schemas.openxmlformats.org/package/2006/relationships"><Relationship Id="rId3" Type="http://schemas.openxmlformats.org/officeDocument/2006/relationships/oleObject" Target="../embeddings/oleObject42.bin"/><Relationship Id="rId2" Type="http://schemas.openxmlformats.org/officeDocument/2006/relationships/slideLayout" Target="../slideLayouts/slideLayout2.xml"/><Relationship Id="rId1" Type="http://schemas.openxmlformats.org/officeDocument/2006/relationships/vmlDrawing" Target="../drawings/vmlDrawing14.vml"/><Relationship Id="rId4" Type="http://schemas.openxmlformats.org/officeDocument/2006/relationships/image" Target="../media/image49.wmf"/></Relationships>
</file>

<file path=ppt/slides/_rels/slide39.xml.rels><?xml version="1.0" encoding="UTF-8" standalone="yes"?>
<Relationships xmlns="http://schemas.openxmlformats.org/package/2006/relationships"><Relationship Id="rId3" Type="http://schemas.openxmlformats.org/officeDocument/2006/relationships/oleObject" Target="../embeddings/oleObject43.bin"/><Relationship Id="rId2" Type="http://schemas.openxmlformats.org/officeDocument/2006/relationships/slideLayout" Target="../slideLayouts/slideLayout2.xml"/><Relationship Id="rId1" Type="http://schemas.openxmlformats.org/officeDocument/2006/relationships/vmlDrawing" Target="../drawings/vmlDrawing15.vml"/><Relationship Id="rId6" Type="http://schemas.openxmlformats.org/officeDocument/2006/relationships/image" Target="../media/image51.wmf"/><Relationship Id="rId5" Type="http://schemas.openxmlformats.org/officeDocument/2006/relationships/oleObject" Target="../embeddings/oleObject44.bin"/><Relationship Id="rId4" Type="http://schemas.openxmlformats.org/officeDocument/2006/relationships/image" Target="../media/image50.wmf"/></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image" Target="../media/image52.emf"/><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8" Type="http://schemas.openxmlformats.org/officeDocument/2006/relationships/image" Target="../media/image55.wmf"/><Relationship Id="rId3" Type="http://schemas.openxmlformats.org/officeDocument/2006/relationships/oleObject" Target="../embeddings/oleObject45.bin"/><Relationship Id="rId7" Type="http://schemas.openxmlformats.org/officeDocument/2006/relationships/oleObject" Target="../embeddings/oleObject47.bin"/><Relationship Id="rId2" Type="http://schemas.openxmlformats.org/officeDocument/2006/relationships/slideLayout" Target="../slideLayouts/slideLayout2.xml"/><Relationship Id="rId1" Type="http://schemas.openxmlformats.org/officeDocument/2006/relationships/vmlDrawing" Target="../drawings/vmlDrawing16.vml"/><Relationship Id="rId6" Type="http://schemas.openxmlformats.org/officeDocument/2006/relationships/image" Target="../media/image54.wmf"/><Relationship Id="rId5" Type="http://schemas.openxmlformats.org/officeDocument/2006/relationships/oleObject" Target="../embeddings/oleObject46.bin"/><Relationship Id="rId10" Type="http://schemas.openxmlformats.org/officeDocument/2006/relationships/image" Target="../media/image56.wmf"/><Relationship Id="rId4" Type="http://schemas.openxmlformats.org/officeDocument/2006/relationships/image" Target="../media/image53.wmf"/><Relationship Id="rId9" Type="http://schemas.openxmlformats.org/officeDocument/2006/relationships/oleObject" Target="../embeddings/oleObject48.bin"/></Relationships>
</file>

<file path=ppt/slides/_rels/slide43.xml.rels><?xml version="1.0" encoding="UTF-8" standalone="yes"?>
<Relationships xmlns="http://schemas.openxmlformats.org/package/2006/relationships"><Relationship Id="rId8" Type="http://schemas.openxmlformats.org/officeDocument/2006/relationships/image" Target="../media/image59.wmf"/><Relationship Id="rId3" Type="http://schemas.openxmlformats.org/officeDocument/2006/relationships/oleObject" Target="../embeddings/oleObject49.bin"/><Relationship Id="rId7" Type="http://schemas.openxmlformats.org/officeDocument/2006/relationships/oleObject" Target="../embeddings/oleObject51.bin"/><Relationship Id="rId2" Type="http://schemas.openxmlformats.org/officeDocument/2006/relationships/slideLayout" Target="../slideLayouts/slideLayout2.xml"/><Relationship Id="rId1" Type="http://schemas.openxmlformats.org/officeDocument/2006/relationships/vmlDrawing" Target="../drawings/vmlDrawing17.vml"/><Relationship Id="rId6" Type="http://schemas.openxmlformats.org/officeDocument/2006/relationships/image" Target="../media/image58.wmf"/><Relationship Id="rId5" Type="http://schemas.openxmlformats.org/officeDocument/2006/relationships/oleObject" Target="../embeddings/oleObject50.bin"/><Relationship Id="rId10" Type="http://schemas.openxmlformats.org/officeDocument/2006/relationships/image" Target="../media/image60.wmf"/><Relationship Id="rId4" Type="http://schemas.openxmlformats.org/officeDocument/2006/relationships/image" Target="../media/image57.wmf"/><Relationship Id="rId9" Type="http://schemas.openxmlformats.org/officeDocument/2006/relationships/oleObject" Target="../embeddings/oleObject52.bin"/></Relationships>
</file>

<file path=ppt/slides/_rels/slide44.xml.rels><?xml version="1.0" encoding="UTF-8" standalone="yes"?>
<Relationships xmlns="http://schemas.openxmlformats.org/package/2006/relationships"><Relationship Id="rId8" Type="http://schemas.openxmlformats.org/officeDocument/2006/relationships/image" Target="../media/image63.wmf"/><Relationship Id="rId3" Type="http://schemas.openxmlformats.org/officeDocument/2006/relationships/oleObject" Target="../embeddings/oleObject53.bin"/><Relationship Id="rId7" Type="http://schemas.openxmlformats.org/officeDocument/2006/relationships/oleObject" Target="../embeddings/oleObject55.bin"/><Relationship Id="rId12" Type="http://schemas.openxmlformats.org/officeDocument/2006/relationships/image" Target="../media/image65.wmf"/><Relationship Id="rId2" Type="http://schemas.openxmlformats.org/officeDocument/2006/relationships/slideLayout" Target="../slideLayouts/slideLayout2.xml"/><Relationship Id="rId1" Type="http://schemas.openxmlformats.org/officeDocument/2006/relationships/vmlDrawing" Target="../drawings/vmlDrawing18.vml"/><Relationship Id="rId6" Type="http://schemas.openxmlformats.org/officeDocument/2006/relationships/image" Target="../media/image62.wmf"/><Relationship Id="rId11" Type="http://schemas.openxmlformats.org/officeDocument/2006/relationships/oleObject" Target="../embeddings/oleObject57.bin"/><Relationship Id="rId5" Type="http://schemas.openxmlformats.org/officeDocument/2006/relationships/oleObject" Target="../embeddings/oleObject54.bin"/><Relationship Id="rId10" Type="http://schemas.openxmlformats.org/officeDocument/2006/relationships/image" Target="../media/image64.wmf"/><Relationship Id="rId4" Type="http://schemas.openxmlformats.org/officeDocument/2006/relationships/image" Target="../media/image61.wmf"/><Relationship Id="rId9" Type="http://schemas.openxmlformats.org/officeDocument/2006/relationships/oleObject" Target="../embeddings/oleObject56.bin"/></Relationships>
</file>

<file path=ppt/slides/_rels/slide45.xml.rels><?xml version="1.0" encoding="UTF-8" standalone="yes"?>
<Relationships xmlns="http://schemas.openxmlformats.org/package/2006/relationships"><Relationship Id="rId3" Type="http://schemas.openxmlformats.org/officeDocument/2006/relationships/oleObject" Target="../embeddings/oleObject58.bin"/><Relationship Id="rId2" Type="http://schemas.openxmlformats.org/officeDocument/2006/relationships/slideLayout" Target="../slideLayouts/slideLayout2.xml"/><Relationship Id="rId1" Type="http://schemas.openxmlformats.org/officeDocument/2006/relationships/vmlDrawing" Target="../drawings/vmlDrawing19.vml"/><Relationship Id="rId6" Type="http://schemas.openxmlformats.org/officeDocument/2006/relationships/image" Target="../media/image67.wmf"/><Relationship Id="rId5" Type="http://schemas.openxmlformats.org/officeDocument/2006/relationships/oleObject" Target="../embeddings/oleObject59.bin"/><Relationship Id="rId4" Type="http://schemas.openxmlformats.org/officeDocument/2006/relationships/image" Target="../media/image66.wmf"/></Relationships>
</file>

<file path=ppt/slides/_rels/slide46.xml.rels><?xml version="1.0" encoding="UTF-8" standalone="yes"?>
<Relationships xmlns="http://schemas.openxmlformats.org/package/2006/relationships"><Relationship Id="rId8" Type="http://schemas.openxmlformats.org/officeDocument/2006/relationships/image" Target="../media/image70.wmf"/><Relationship Id="rId3" Type="http://schemas.openxmlformats.org/officeDocument/2006/relationships/oleObject" Target="../embeddings/oleObject60.bin"/><Relationship Id="rId7" Type="http://schemas.openxmlformats.org/officeDocument/2006/relationships/oleObject" Target="../embeddings/oleObject62.bin"/><Relationship Id="rId2" Type="http://schemas.openxmlformats.org/officeDocument/2006/relationships/slideLayout" Target="../slideLayouts/slideLayout2.xml"/><Relationship Id="rId1" Type="http://schemas.openxmlformats.org/officeDocument/2006/relationships/vmlDrawing" Target="../drawings/vmlDrawing20.vml"/><Relationship Id="rId6" Type="http://schemas.openxmlformats.org/officeDocument/2006/relationships/image" Target="../media/image69.wmf"/><Relationship Id="rId5" Type="http://schemas.openxmlformats.org/officeDocument/2006/relationships/oleObject" Target="../embeddings/oleObject61.bin"/><Relationship Id="rId4" Type="http://schemas.openxmlformats.org/officeDocument/2006/relationships/image" Target="../media/image68.wmf"/></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8" Type="http://schemas.openxmlformats.org/officeDocument/2006/relationships/image" Target="../media/image73.wmf"/><Relationship Id="rId3" Type="http://schemas.openxmlformats.org/officeDocument/2006/relationships/oleObject" Target="../embeddings/oleObject63.bin"/><Relationship Id="rId7" Type="http://schemas.openxmlformats.org/officeDocument/2006/relationships/oleObject" Target="../embeddings/oleObject65.bin"/><Relationship Id="rId2" Type="http://schemas.openxmlformats.org/officeDocument/2006/relationships/slideLayout" Target="../slideLayouts/slideLayout2.xml"/><Relationship Id="rId1" Type="http://schemas.openxmlformats.org/officeDocument/2006/relationships/vmlDrawing" Target="../drawings/vmlDrawing21.vml"/><Relationship Id="rId6" Type="http://schemas.openxmlformats.org/officeDocument/2006/relationships/image" Target="../media/image72.wmf"/><Relationship Id="rId5" Type="http://schemas.openxmlformats.org/officeDocument/2006/relationships/oleObject" Target="../embeddings/oleObject64.bin"/><Relationship Id="rId4" Type="http://schemas.openxmlformats.org/officeDocument/2006/relationships/image" Target="../media/image71.wmf"/></Relationships>
</file>

<file path=ppt/slides/_rels/slide5.xml.rels><?xml version="1.0" encoding="UTF-8" standalone="yes"?>
<Relationships xmlns="http://schemas.openxmlformats.org/package/2006/relationships"><Relationship Id="rId8" Type="http://schemas.openxmlformats.org/officeDocument/2006/relationships/oleObject" Target="../embeddings/oleObject3.bin"/><Relationship Id="rId13" Type="http://schemas.openxmlformats.org/officeDocument/2006/relationships/image" Target="../media/image5.wmf"/><Relationship Id="rId3" Type="http://schemas.openxmlformats.org/officeDocument/2006/relationships/image" Target="../media/image7.emf"/><Relationship Id="rId7" Type="http://schemas.openxmlformats.org/officeDocument/2006/relationships/image" Target="../media/image2.wmf"/><Relationship Id="rId12" Type="http://schemas.openxmlformats.org/officeDocument/2006/relationships/oleObject" Target="../embeddings/oleObject5.bin"/><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oleObject" Target="../embeddings/oleObject2.bin"/><Relationship Id="rId11" Type="http://schemas.openxmlformats.org/officeDocument/2006/relationships/image" Target="../media/image4.wmf"/><Relationship Id="rId5" Type="http://schemas.openxmlformats.org/officeDocument/2006/relationships/image" Target="../media/image1.wmf"/><Relationship Id="rId15" Type="http://schemas.openxmlformats.org/officeDocument/2006/relationships/image" Target="../media/image6.wmf"/><Relationship Id="rId10" Type="http://schemas.openxmlformats.org/officeDocument/2006/relationships/oleObject" Target="../embeddings/oleObject4.bin"/><Relationship Id="rId4" Type="http://schemas.openxmlformats.org/officeDocument/2006/relationships/oleObject" Target="../embeddings/oleObject1.bin"/><Relationship Id="rId9" Type="http://schemas.openxmlformats.org/officeDocument/2006/relationships/image" Target="../media/image3.wmf"/><Relationship Id="rId14" Type="http://schemas.openxmlformats.org/officeDocument/2006/relationships/oleObject" Target="../embeddings/oleObject6.bin"/></Relationships>
</file>

<file path=ppt/slides/_rels/slide50.xml.rels><?xml version="1.0" encoding="UTF-8" standalone="yes"?>
<Relationships xmlns="http://schemas.openxmlformats.org/package/2006/relationships"><Relationship Id="rId2" Type="http://schemas.openxmlformats.org/officeDocument/2006/relationships/image" Target="../media/image74.emf"/><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3" Type="http://schemas.openxmlformats.org/officeDocument/2006/relationships/oleObject" Target="../embeddings/oleObject66.bin"/><Relationship Id="rId2" Type="http://schemas.openxmlformats.org/officeDocument/2006/relationships/slideLayout" Target="../slideLayouts/slideLayout2.xml"/><Relationship Id="rId1" Type="http://schemas.openxmlformats.org/officeDocument/2006/relationships/vmlDrawing" Target="../drawings/vmlDrawing22.vml"/><Relationship Id="rId6" Type="http://schemas.openxmlformats.org/officeDocument/2006/relationships/image" Target="../media/image76.wmf"/><Relationship Id="rId5" Type="http://schemas.openxmlformats.org/officeDocument/2006/relationships/oleObject" Target="../embeddings/oleObject67.bin"/><Relationship Id="rId4" Type="http://schemas.openxmlformats.org/officeDocument/2006/relationships/image" Target="../media/image75.wmf"/></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2" Type="http://schemas.openxmlformats.org/officeDocument/2006/relationships/image" Target="../media/image77.emf"/><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2" Type="http://schemas.openxmlformats.org/officeDocument/2006/relationships/image" Target="../media/image78.emf"/><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8" Type="http://schemas.openxmlformats.org/officeDocument/2006/relationships/image" Target="../media/image10.wmf"/><Relationship Id="rId3" Type="http://schemas.openxmlformats.org/officeDocument/2006/relationships/oleObject" Target="../embeddings/oleObject7.bin"/><Relationship Id="rId7" Type="http://schemas.openxmlformats.org/officeDocument/2006/relationships/oleObject" Target="../embeddings/oleObject9.bin"/><Relationship Id="rId2" Type="http://schemas.openxmlformats.org/officeDocument/2006/relationships/slideLayout" Target="../slideLayouts/slideLayout2.xml"/><Relationship Id="rId1" Type="http://schemas.openxmlformats.org/officeDocument/2006/relationships/vmlDrawing" Target="../drawings/vmlDrawing2.vml"/><Relationship Id="rId6" Type="http://schemas.openxmlformats.org/officeDocument/2006/relationships/image" Target="../media/image9.wmf"/><Relationship Id="rId5" Type="http://schemas.openxmlformats.org/officeDocument/2006/relationships/oleObject" Target="../embeddings/oleObject8.bin"/><Relationship Id="rId10" Type="http://schemas.openxmlformats.org/officeDocument/2006/relationships/image" Target="../media/image11.wmf"/><Relationship Id="rId4" Type="http://schemas.openxmlformats.org/officeDocument/2006/relationships/image" Target="../media/image8.wmf"/><Relationship Id="rId9" Type="http://schemas.openxmlformats.org/officeDocument/2006/relationships/oleObject" Target="../embeddings/oleObject10.bin"/></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2" Type="http://schemas.openxmlformats.org/officeDocument/2006/relationships/image" Target="../media/image79.emf"/><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8" Type="http://schemas.openxmlformats.org/officeDocument/2006/relationships/image" Target="../media/image82.wmf"/><Relationship Id="rId3" Type="http://schemas.openxmlformats.org/officeDocument/2006/relationships/oleObject" Target="../embeddings/oleObject68.bin"/><Relationship Id="rId7" Type="http://schemas.openxmlformats.org/officeDocument/2006/relationships/oleObject" Target="../embeddings/oleObject70.bin"/><Relationship Id="rId12" Type="http://schemas.openxmlformats.org/officeDocument/2006/relationships/image" Target="../media/image84.wmf"/><Relationship Id="rId2" Type="http://schemas.openxmlformats.org/officeDocument/2006/relationships/slideLayout" Target="../slideLayouts/slideLayout2.xml"/><Relationship Id="rId1" Type="http://schemas.openxmlformats.org/officeDocument/2006/relationships/vmlDrawing" Target="../drawings/vmlDrawing23.vml"/><Relationship Id="rId6" Type="http://schemas.openxmlformats.org/officeDocument/2006/relationships/image" Target="../media/image81.wmf"/><Relationship Id="rId11" Type="http://schemas.openxmlformats.org/officeDocument/2006/relationships/oleObject" Target="../embeddings/oleObject72.bin"/><Relationship Id="rId5" Type="http://schemas.openxmlformats.org/officeDocument/2006/relationships/oleObject" Target="../embeddings/oleObject69.bin"/><Relationship Id="rId10" Type="http://schemas.openxmlformats.org/officeDocument/2006/relationships/image" Target="../media/image83.wmf"/><Relationship Id="rId4" Type="http://schemas.openxmlformats.org/officeDocument/2006/relationships/image" Target="../media/image80.wmf"/><Relationship Id="rId9" Type="http://schemas.openxmlformats.org/officeDocument/2006/relationships/oleObject" Target="../embeddings/oleObject71.bin"/></Relationships>
</file>

<file path=ppt/slides/_rels/slide63.xml.rels><?xml version="1.0" encoding="UTF-8" standalone="yes"?>
<Relationships xmlns="http://schemas.openxmlformats.org/package/2006/relationships"><Relationship Id="rId8" Type="http://schemas.openxmlformats.org/officeDocument/2006/relationships/image" Target="../media/image87.wmf"/><Relationship Id="rId3" Type="http://schemas.openxmlformats.org/officeDocument/2006/relationships/oleObject" Target="../embeddings/oleObject73.bin"/><Relationship Id="rId7" Type="http://schemas.openxmlformats.org/officeDocument/2006/relationships/oleObject" Target="../embeddings/oleObject75.bin"/><Relationship Id="rId2" Type="http://schemas.openxmlformats.org/officeDocument/2006/relationships/slideLayout" Target="../slideLayouts/slideLayout2.xml"/><Relationship Id="rId1" Type="http://schemas.openxmlformats.org/officeDocument/2006/relationships/vmlDrawing" Target="../drawings/vmlDrawing24.vml"/><Relationship Id="rId6" Type="http://schemas.openxmlformats.org/officeDocument/2006/relationships/image" Target="../media/image86.wmf"/><Relationship Id="rId5" Type="http://schemas.openxmlformats.org/officeDocument/2006/relationships/oleObject" Target="../embeddings/oleObject74.bin"/><Relationship Id="rId4" Type="http://schemas.openxmlformats.org/officeDocument/2006/relationships/image" Target="../media/image85.wmf"/></Relationships>
</file>

<file path=ppt/slides/_rels/slide64.xml.rels><?xml version="1.0" encoding="UTF-8" standalone="yes"?>
<Relationships xmlns="http://schemas.openxmlformats.org/package/2006/relationships"><Relationship Id="rId8" Type="http://schemas.openxmlformats.org/officeDocument/2006/relationships/image" Target="../media/image90.wmf"/><Relationship Id="rId3" Type="http://schemas.openxmlformats.org/officeDocument/2006/relationships/oleObject" Target="../embeddings/oleObject76.bin"/><Relationship Id="rId7" Type="http://schemas.openxmlformats.org/officeDocument/2006/relationships/oleObject" Target="../embeddings/oleObject78.bin"/><Relationship Id="rId2" Type="http://schemas.openxmlformats.org/officeDocument/2006/relationships/slideLayout" Target="../slideLayouts/slideLayout2.xml"/><Relationship Id="rId1" Type="http://schemas.openxmlformats.org/officeDocument/2006/relationships/vmlDrawing" Target="../drawings/vmlDrawing25.vml"/><Relationship Id="rId6" Type="http://schemas.openxmlformats.org/officeDocument/2006/relationships/image" Target="../media/image89.wmf"/><Relationship Id="rId5" Type="http://schemas.openxmlformats.org/officeDocument/2006/relationships/oleObject" Target="../embeddings/oleObject77.bin"/><Relationship Id="rId10" Type="http://schemas.openxmlformats.org/officeDocument/2006/relationships/image" Target="../media/image91.wmf"/><Relationship Id="rId4" Type="http://schemas.openxmlformats.org/officeDocument/2006/relationships/image" Target="../media/image88.wmf"/><Relationship Id="rId9" Type="http://schemas.openxmlformats.org/officeDocument/2006/relationships/oleObject" Target="../embeddings/oleObject79.bin"/></Relationships>
</file>

<file path=ppt/slides/_rels/slide65.xml.rels><?xml version="1.0" encoding="UTF-8" standalone="yes"?>
<Relationships xmlns="http://schemas.openxmlformats.org/package/2006/relationships"><Relationship Id="rId2" Type="http://schemas.openxmlformats.org/officeDocument/2006/relationships/image" Target="../media/image92.emf"/><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3" Type="http://schemas.openxmlformats.org/officeDocument/2006/relationships/oleObject" Target="../embeddings/oleObject80.bin"/><Relationship Id="rId2" Type="http://schemas.openxmlformats.org/officeDocument/2006/relationships/slideLayout" Target="../slideLayouts/slideLayout2.xml"/><Relationship Id="rId1" Type="http://schemas.openxmlformats.org/officeDocument/2006/relationships/vmlDrawing" Target="../drawings/vmlDrawing26.vml"/><Relationship Id="rId4" Type="http://schemas.openxmlformats.org/officeDocument/2006/relationships/image" Target="../media/image93.wmf"/></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8" Type="http://schemas.openxmlformats.org/officeDocument/2006/relationships/image" Target="../media/image14.wmf"/><Relationship Id="rId3" Type="http://schemas.openxmlformats.org/officeDocument/2006/relationships/oleObject" Target="../embeddings/oleObject11.bin"/><Relationship Id="rId7" Type="http://schemas.openxmlformats.org/officeDocument/2006/relationships/oleObject" Target="../embeddings/oleObject13.bin"/><Relationship Id="rId2" Type="http://schemas.openxmlformats.org/officeDocument/2006/relationships/slideLayout" Target="../slideLayouts/slideLayout2.xml"/><Relationship Id="rId1" Type="http://schemas.openxmlformats.org/officeDocument/2006/relationships/vmlDrawing" Target="../drawings/vmlDrawing3.vml"/><Relationship Id="rId6" Type="http://schemas.openxmlformats.org/officeDocument/2006/relationships/image" Target="../media/image13.wmf"/><Relationship Id="rId5" Type="http://schemas.openxmlformats.org/officeDocument/2006/relationships/oleObject" Target="../embeddings/oleObject12.bin"/><Relationship Id="rId4" Type="http://schemas.openxmlformats.org/officeDocument/2006/relationships/image" Target="../media/image12.wmf"/></Relationships>
</file>

<file path=ppt/slides/_rels/slide70.xml.rels><?xml version="1.0" encoding="UTF-8" standalone="yes"?>
<Relationships xmlns="http://schemas.openxmlformats.org/package/2006/relationships"><Relationship Id="rId3" Type="http://schemas.openxmlformats.org/officeDocument/2006/relationships/oleObject" Target="../embeddings/oleObject81.bin"/><Relationship Id="rId2" Type="http://schemas.openxmlformats.org/officeDocument/2006/relationships/slideLayout" Target="../slideLayouts/slideLayout2.xml"/><Relationship Id="rId1" Type="http://schemas.openxmlformats.org/officeDocument/2006/relationships/vmlDrawing" Target="../drawings/vmlDrawing27.vml"/><Relationship Id="rId6" Type="http://schemas.openxmlformats.org/officeDocument/2006/relationships/image" Target="../media/image95.wmf"/><Relationship Id="rId5" Type="http://schemas.openxmlformats.org/officeDocument/2006/relationships/oleObject" Target="../embeddings/oleObject82.bin"/><Relationship Id="rId4" Type="http://schemas.openxmlformats.org/officeDocument/2006/relationships/image" Target="../media/image94.wmf"/></Relationships>
</file>

<file path=ppt/slides/_rels/slide71.xml.rels><?xml version="1.0" encoding="UTF-8" standalone="yes"?>
<Relationships xmlns="http://schemas.openxmlformats.org/package/2006/relationships"><Relationship Id="rId3" Type="http://schemas.openxmlformats.org/officeDocument/2006/relationships/oleObject" Target="../embeddings/oleObject83.bin"/><Relationship Id="rId2" Type="http://schemas.openxmlformats.org/officeDocument/2006/relationships/slideLayout" Target="../slideLayouts/slideLayout2.xml"/><Relationship Id="rId1" Type="http://schemas.openxmlformats.org/officeDocument/2006/relationships/vmlDrawing" Target="../drawings/vmlDrawing28.vml"/><Relationship Id="rId4" Type="http://schemas.openxmlformats.org/officeDocument/2006/relationships/image" Target="../media/image96.wmf"/></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a:xfrm>
            <a:off x="683568" y="1124744"/>
            <a:ext cx="7772400" cy="1683618"/>
          </a:xfrm>
        </p:spPr>
        <p:txBody>
          <a:bodyPr/>
          <a:lstStyle/>
          <a:p>
            <a:r>
              <a:rPr lang="zh-CN" altLang="zh-CN" b="1" dirty="0" smtClean="0">
                <a:latin typeface="Times New Roman" panose="02020603050405020304" pitchFamily="18" charset="0"/>
                <a:ea typeface="黑体" panose="02010609060101010101" pitchFamily="49" charset="-122"/>
                <a:cs typeface="Times New Roman" panose="02020603050405020304" pitchFamily="18" charset="0"/>
              </a:rPr>
              <a:t>第</a:t>
            </a:r>
            <a:r>
              <a:rPr lang="en-US" altLang="zh-CN" b="1" dirty="0" smtClean="0">
                <a:latin typeface="Times New Roman" panose="02020603050405020304" pitchFamily="18" charset="0"/>
                <a:ea typeface="黑体" panose="02010609060101010101" pitchFamily="49" charset="-122"/>
                <a:cs typeface="Times New Roman" panose="02020603050405020304" pitchFamily="18" charset="0"/>
              </a:rPr>
              <a:t>8</a:t>
            </a:r>
            <a:r>
              <a:rPr lang="zh-CN" altLang="zh-CN" b="1" dirty="0" smtClean="0">
                <a:latin typeface="Times New Roman" panose="02020603050405020304" pitchFamily="18" charset="0"/>
                <a:ea typeface="黑体" panose="02010609060101010101" pitchFamily="49" charset="-122"/>
                <a:cs typeface="Times New Roman" panose="02020603050405020304" pitchFamily="18" charset="0"/>
              </a:rPr>
              <a:t>章 </a:t>
            </a:r>
            <a:r>
              <a:rPr lang="en-US" altLang="zh-CN" b="1" dirty="0" smtClean="0">
                <a:latin typeface="Times New Roman" panose="02020603050405020304" pitchFamily="18" charset="0"/>
                <a:ea typeface="黑体" panose="02010609060101010101" pitchFamily="49" charset="-122"/>
                <a:cs typeface="Times New Roman" panose="02020603050405020304" pitchFamily="18" charset="0"/>
              </a:rPr>
              <a:t/>
            </a:r>
            <a:br>
              <a:rPr lang="en-US" altLang="zh-CN" b="1" dirty="0" smtClean="0">
                <a:latin typeface="Times New Roman" panose="02020603050405020304" pitchFamily="18" charset="0"/>
                <a:ea typeface="黑体" panose="02010609060101010101" pitchFamily="49" charset="-122"/>
                <a:cs typeface="Times New Roman" panose="02020603050405020304" pitchFamily="18" charset="0"/>
              </a:rPr>
            </a:br>
            <a:r>
              <a:rPr lang="zh-CN" altLang="zh-CN" b="1" dirty="0">
                <a:latin typeface="Times New Roman" panose="02020603050405020304" pitchFamily="18" charset="0"/>
                <a:ea typeface="黑体" panose="02010609060101010101" pitchFamily="49" charset="-122"/>
                <a:cs typeface="Times New Roman" panose="02020603050405020304" pitchFamily="18" charset="0"/>
              </a:rPr>
              <a:t>随机交配群体的遗传分析</a:t>
            </a:r>
            <a:endParaRPr lang="zh-CN" altLang="en-US" b="1"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3" name="副标题 2"/>
          <p:cNvSpPr>
            <a:spLocks noGrp="1"/>
          </p:cNvSpPr>
          <p:nvPr>
            <p:ph type="subTitle" idx="1"/>
          </p:nvPr>
        </p:nvSpPr>
        <p:spPr>
          <a:xfrm>
            <a:off x="1403648" y="3454152"/>
            <a:ext cx="6400800" cy="2423120"/>
          </a:xfrm>
        </p:spPr>
        <p:txBody>
          <a:bodyPr>
            <a:normAutofit/>
          </a:bodyPr>
          <a:lstStyle/>
          <a:p>
            <a:r>
              <a:rPr lang="zh-CN" altLang="en-US" b="1" dirty="0">
                <a:solidFill>
                  <a:schemeClr val="tx1"/>
                </a:solidFill>
                <a:latin typeface="Times New Roman" panose="02020603050405020304" pitchFamily="18" charset="0"/>
                <a:ea typeface="黑体" panose="02010609060101010101" pitchFamily="49" charset="-122"/>
                <a:cs typeface="Times New Roman" panose="02020603050405020304" pitchFamily="18" charset="0"/>
              </a:rPr>
              <a:t>王建康</a:t>
            </a:r>
            <a:endParaRPr lang="en-US" altLang="zh-CN" b="1" dirty="0">
              <a:solidFill>
                <a:schemeClr val="tx1"/>
              </a:solidFill>
              <a:latin typeface="Times New Roman" panose="02020603050405020304" pitchFamily="18" charset="0"/>
              <a:ea typeface="黑体" panose="02010609060101010101" pitchFamily="49" charset="-122"/>
              <a:cs typeface="Times New Roman" panose="02020603050405020304" pitchFamily="18" charset="0"/>
            </a:endParaRPr>
          </a:p>
          <a:p>
            <a:r>
              <a:rPr lang="zh-CN" altLang="en-US" b="1" dirty="0">
                <a:solidFill>
                  <a:schemeClr val="tx1"/>
                </a:solidFill>
                <a:latin typeface="Times New Roman" panose="02020603050405020304" pitchFamily="18" charset="0"/>
                <a:ea typeface="黑体" panose="02010609060101010101" pitchFamily="49" charset="-122"/>
                <a:cs typeface="Times New Roman" panose="02020603050405020304" pitchFamily="18" charset="0"/>
              </a:rPr>
              <a:t>中国农业科学院作物科学研究所</a:t>
            </a:r>
            <a:endParaRPr lang="en-US" altLang="zh-CN" b="1" dirty="0">
              <a:solidFill>
                <a:schemeClr val="tx1"/>
              </a:solidFill>
              <a:latin typeface="Times New Roman" panose="02020603050405020304" pitchFamily="18" charset="0"/>
              <a:ea typeface="黑体" panose="02010609060101010101" pitchFamily="49" charset="-122"/>
              <a:cs typeface="Times New Roman" panose="02020603050405020304" pitchFamily="18" charset="0"/>
            </a:endParaRPr>
          </a:p>
          <a:p>
            <a:r>
              <a:rPr lang="en-US" altLang="zh-CN" b="1" dirty="0">
                <a:solidFill>
                  <a:schemeClr val="tx1"/>
                </a:solidFill>
                <a:latin typeface="Times New Roman" panose="02020603050405020304" pitchFamily="18" charset="0"/>
                <a:ea typeface="黑体" panose="02010609060101010101" pitchFamily="49" charset="-122"/>
                <a:cs typeface="Times New Roman" panose="02020603050405020304" pitchFamily="18" charset="0"/>
                <a:hlinkClick r:id="rId2"/>
              </a:rPr>
              <a:t>wangjiankang@caas.cn</a:t>
            </a:r>
            <a:endParaRPr lang="en-US" altLang="zh-CN" b="1" dirty="0">
              <a:solidFill>
                <a:schemeClr val="tx1"/>
              </a:solidFill>
              <a:latin typeface="Times New Roman" panose="02020603050405020304" pitchFamily="18" charset="0"/>
              <a:ea typeface="黑体" panose="02010609060101010101" pitchFamily="49" charset="-122"/>
              <a:cs typeface="Times New Roman" panose="02020603050405020304" pitchFamily="18" charset="0"/>
            </a:endParaRPr>
          </a:p>
          <a:p>
            <a:r>
              <a:rPr lang="en-US" altLang="zh-CN" b="1" dirty="0">
                <a:solidFill>
                  <a:schemeClr val="tx1"/>
                </a:solidFill>
                <a:latin typeface="Times New Roman" panose="02020603050405020304" pitchFamily="18" charset="0"/>
                <a:ea typeface="黑体" panose="02010609060101010101" pitchFamily="49" charset="-122"/>
                <a:cs typeface="Times New Roman" panose="02020603050405020304" pitchFamily="18" charset="0"/>
                <a:hlinkClick r:id="rId3"/>
              </a:rPr>
              <a:t>http://www.isbreeding.net</a:t>
            </a:r>
            <a:endParaRPr lang="zh-CN" altLang="en-US" b="1" dirty="0"/>
          </a:p>
        </p:txBody>
      </p:sp>
    </p:spTree>
    <p:extLst>
      <p:ext uri="{BB962C8B-B14F-4D97-AF65-F5344CB8AC3E}">
        <p14:creationId xmlns:p14="http://schemas.microsoft.com/office/powerpoint/2010/main" val="25826325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634082"/>
          </a:xfrm>
        </p:spPr>
        <p:txBody>
          <a:bodyPr>
            <a:noAutofit/>
          </a:bodyPr>
          <a:lstStyle/>
          <a:p>
            <a:r>
              <a:rPr lang="zh-CN" altLang="zh-CN" sz="4000" b="1" dirty="0">
                <a:latin typeface="Times New Roman" panose="02020603050405020304" pitchFamily="18" charset="0"/>
                <a:ea typeface="黑体" panose="02010609060101010101" pitchFamily="49" charset="-122"/>
                <a:cs typeface="Times New Roman" panose="02020603050405020304" pitchFamily="18" charset="0"/>
              </a:rPr>
              <a:t>等位基因的平均效应</a:t>
            </a:r>
            <a:endParaRPr lang="en-US" altLang="zh-CN" sz="4000" b="1"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4" name="内容占位符 3"/>
          <p:cNvSpPr>
            <a:spLocks noGrp="1"/>
          </p:cNvSpPr>
          <p:nvPr>
            <p:ph idx="1"/>
          </p:nvPr>
        </p:nvSpPr>
        <p:spPr>
          <a:xfrm>
            <a:off x="323528" y="980728"/>
            <a:ext cx="8496944" cy="5400600"/>
          </a:xfrm>
        </p:spPr>
        <p:txBody>
          <a:bodyPr>
            <a:normAutofit fontScale="85000" lnSpcReduction="10000"/>
          </a:bodyPr>
          <a:lstStyle/>
          <a:p>
            <a:pPr>
              <a:lnSpc>
                <a:spcPct val="120000"/>
              </a:lnSpc>
            </a:pPr>
            <a:r>
              <a:rPr lang="zh-CN" altLang="zh-CN" dirty="0">
                <a:latin typeface="Times New Roman" panose="02020603050405020304" pitchFamily="18" charset="0"/>
                <a:ea typeface="黑体" panose="02010609060101010101" pitchFamily="49" charset="-122"/>
                <a:cs typeface="Times New Roman" panose="02020603050405020304" pitchFamily="18" charset="0"/>
              </a:rPr>
              <a:t>一种定义等位基因效应的方法，是利用后代群体的平均表现与随机交配群体均值的离差进行</a:t>
            </a:r>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计算。</a:t>
            </a:r>
            <a:endParaRPr lang="en-US" altLang="zh-CN" dirty="0" smtClean="0">
              <a:latin typeface="Times New Roman" panose="02020603050405020304" pitchFamily="18" charset="0"/>
              <a:ea typeface="黑体" panose="02010609060101010101" pitchFamily="49" charset="-122"/>
              <a:cs typeface="Times New Roman" panose="02020603050405020304" pitchFamily="18" charset="0"/>
            </a:endParaRPr>
          </a:p>
          <a:p>
            <a:pPr>
              <a:lnSpc>
                <a:spcPct val="120000"/>
              </a:lnSpc>
            </a:pPr>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以</a:t>
            </a:r>
            <a:r>
              <a:rPr lang="zh-CN" altLang="zh-CN" dirty="0">
                <a:latin typeface="Times New Roman" panose="02020603050405020304" pitchFamily="18" charset="0"/>
                <a:ea typeface="黑体" panose="02010609060101010101" pitchFamily="49" charset="-122"/>
                <a:cs typeface="Times New Roman" panose="02020603050405020304" pitchFamily="18" charset="0"/>
              </a:rPr>
              <a:t>等位基因</a:t>
            </a:r>
            <a:r>
              <a:rPr lang="en-US" altLang="zh-CN" i="1" dirty="0">
                <a:latin typeface="Times New Roman" panose="02020603050405020304" pitchFamily="18" charset="0"/>
                <a:ea typeface="黑体" panose="02010609060101010101" pitchFamily="49" charset="-122"/>
                <a:cs typeface="Times New Roman" panose="02020603050405020304" pitchFamily="18" charset="0"/>
              </a:rPr>
              <a:t>A</a:t>
            </a:r>
            <a:r>
              <a:rPr lang="en-US" altLang="zh-CN" baseline="-25000" dirty="0">
                <a:latin typeface="Times New Roman" panose="02020603050405020304" pitchFamily="18" charset="0"/>
                <a:ea typeface="黑体" panose="02010609060101010101" pitchFamily="49" charset="-122"/>
                <a:cs typeface="Times New Roman" panose="02020603050405020304" pitchFamily="18" charset="0"/>
              </a:rPr>
              <a:t>1</a:t>
            </a:r>
            <a:r>
              <a:rPr lang="zh-CN" altLang="zh-CN" dirty="0">
                <a:latin typeface="Times New Roman" panose="02020603050405020304" pitchFamily="18" charset="0"/>
                <a:ea typeface="黑体" panose="02010609060101010101" pitchFamily="49" charset="-122"/>
                <a:cs typeface="Times New Roman" panose="02020603050405020304" pitchFamily="18" charset="0"/>
              </a:rPr>
              <a:t>为例，把它视为配子，与群体中其他配子随机结合产生一个后代群体，其他配子基因型既有</a:t>
            </a:r>
            <a:r>
              <a:rPr lang="en-US" altLang="zh-CN" i="1" dirty="0">
                <a:latin typeface="Times New Roman" panose="02020603050405020304" pitchFamily="18" charset="0"/>
                <a:ea typeface="黑体" panose="02010609060101010101" pitchFamily="49" charset="-122"/>
                <a:cs typeface="Times New Roman" panose="02020603050405020304" pitchFamily="18" charset="0"/>
              </a:rPr>
              <a:t>A</a:t>
            </a:r>
            <a:r>
              <a:rPr lang="en-US" altLang="zh-CN" baseline="-25000" dirty="0">
                <a:latin typeface="Times New Roman" panose="02020603050405020304" pitchFamily="18" charset="0"/>
                <a:ea typeface="黑体" panose="02010609060101010101" pitchFamily="49" charset="-122"/>
                <a:cs typeface="Times New Roman" panose="02020603050405020304" pitchFamily="18" charset="0"/>
              </a:rPr>
              <a:t>1</a:t>
            </a:r>
            <a:r>
              <a:rPr lang="zh-CN" altLang="zh-CN" dirty="0">
                <a:latin typeface="Times New Roman" panose="02020603050405020304" pitchFamily="18" charset="0"/>
                <a:ea typeface="黑体" panose="02010609060101010101" pitchFamily="49" charset="-122"/>
                <a:cs typeface="Times New Roman" panose="02020603050405020304" pitchFamily="18" charset="0"/>
              </a:rPr>
              <a:t>也有</a:t>
            </a:r>
            <a:r>
              <a:rPr lang="en-US" altLang="zh-CN" i="1" dirty="0">
                <a:latin typeface="Times New Roman" panose="02020603050405020304" pitchFamily="18" charset="0"/>
                <a:ea typeface="黑体" panose="02010609060101010101" pitchFamily="49" charset="-122"/>
                <a:cs typeface="Times New Roman" panose="02020603050405020304" pitchFamily="18" charset="0"/>
              </a:rPr>
              <a:t>A</a:t>
            </a:r>
            <a:r>
              <a:rPr lang="en-US" altLang="zh-CN" baseline="-25000" dirty="0">
                <a:latin typeface="Times New Roman" panose="02020603050405020304" pitchFamily="18" charset="0"/>
                <a:ea typeface="黑体" panose="02010609060101010101" pitchFamily="49" charset="-122"/>
                <a:cs typeface="Times New Roman" panose="02020603050405020304" pitchFamily="18" charset="0"/>
              </a:rPr>
              <a:t>2</a:t>
            </a:r>
            <a:r>
              <a:rPr lang="zh-CN" altLang="zh-CN" dirty="0">
                <a:latin typeface="Times New Roman" panose="02020603050405020304" pitchFamily="18" charset="0"/>
                <a:ea typeface="黑体" panose="02010609060101010101" pitchFamily="49" charset="-122"/>
                <a:cs typeface="Times New Roman" panose="02020603050405020304" pitchFamily="18" charset="0"/>
              </a:rPr>
              <a:t>，它们的频率分别为</a:t>
            </a:r>
            <a:r>
              <a:rPr lang="en-US" altLang="zh-CN" i="1" dirty="0">
                <a:latin typeface="Times New Roman" panose="02020603050405020304" pitchFamily="18" charset="0"/>
                <a:ea typeface="黑体" panose="02010609060101010101" pitchFamily="49" charset="-122"/>
                <a:cs typeface="Times New Roman" panose="02020603050405020304" pitchFamily="18" charset="0"/>
              </a:rPr>
              <a:t>p</a:t>
            </a:r>
            <a:r>
              <a:rPr lang="zh-CN" altLang="zh-CN" dirty="0">
                <a:latin typeface="Times New Roman" panose="02020603050405020304" pitchFamily="18" charset="0"/>
                <a:ea typeface="黑体" panose="02010609060101010101" pitchFamily="49" charset="-122"/>
                <a:cs typeface="Times New Roman" panose="02020603050405020304" pitchFamily="18" charset="0"/>
              </a:rPr>
              <a:t>和</a:t>
            </a:r>
            <a:r>
              <a:rPr lang="en-US" altLang="zh-CN" i="1" dirty="0">
                <a:latin typeface="Times New Roman" panose="02020603050405020304" pitchFamily="18" charset="0"/>
                <a:ea typeface="黑体" panose="02010609060101010101" pitchFamily="49" charset="-122"/>
                <a:cs typeface="Times New Roman" panose="02020603050405020304" pitchFamily="18" charset="0"/>
              </a:rPr>
              <a:t>q</a:t>
            </a:r>
            <a:r>
              <a:rPr lang="zh-CN" altLang="zh-CN" dirty="0">
                <a:latin typeface="Times New Roman" panose="02020603050405020304" pitchFamily="18" charset="0"/>
                <a:ea typeface="黑体" panose="02010609060101010101" pitchFamily="49" charset="-122"/>
                <a:cs typeface="Times New Roman" panose="02020603050405020304" pitchFamily="18" charset="0"/>
              </a:rPr>
              <a:t>。因此，配子</a:t>
            </a:r>
            <a:r>
              <a:rPr lang="en-US" altLang="zh-CN" i="1" dirty="0">
                <a:latin typeface="Times New Roman" panose="02020603050405020304" pitchFamily="18" charset="0"/>
                <a:ea typeface="黑体" panose="02010609060101010101" pitchFamily="49" charset="-122"/>
                <a:cs typeface="Times New Roman" panose="02020603050405020304" pitchFamily="18" charset="0"/>
              </a:rPr>
              <a:t>A</a:t>
            </a:r>
            <a:r>
              <a:rPr lang="en-US" altLang="zh-CN" baseline="-25000" dirty="0">
                <a:latin typeface="Times New Roman" panose="02020603050405020304" pitchFamily="18" charset="0"/>
                <a:ea typeface="黑体" panose="02010609060101010101" pitchFamily="49" charset="-122"/>
                <a:cs typeface="Times New Roman" panose="02020603050405020304" pitchFamily="18" charset="0"/>
              </a:rPr>
              <a:t>1</a:t>
            </a:r>
            <a:r>
              <a:rPr lang="zh-CN" altLang="zh-CN" dirty="0">
                <a:latin typeface="Times New Roman" panose="02020603050405020304" pitchFamily="18" charset="0"/>
                <a:ea typeface="黑体" panose="02010609060101010101" pitchFamily="49" charset="-122"/>
                <a:cs typeface="Times New Roman" panose="02020603050405020304" pitchFamily="18" charset="0"/>
              </a:rPr>
              <a:t>产生后代群体中的基因型有</a:t>
            </a:r>
            <a:r>
              <a:rPr lang="en-US" altLang="zh-CN" i="1" dirty="0">
                <a:latin typeface="Times New Roman" panose="02020603050405020304" pitchFamily="18" charset="0"/>
                <a:ea typeface="黑体" panose="02010609060101010101" pitchFamily="49" charset="-122"/>
                <a:cs typeface="Times New Roman" panose="02020603050405020304" pitchFamily="18" charset="0"/>
              </a:rPr>
              <a:t>A</a:t>
            </a:r>
            <a:r>
              <a:rPr lang="en-US" altLang="zh-CN" baseline="-25000" dirty="0">
                <a:latin typeface="Times New Roman" panose="02020603050405020304" pitchFamily="18" charset="0"/>
                <a:ea typeface="黑体" panose="02010609060101010101" pitchFamily="49" charset="-122"/>
                <a:cs typeface="Times New Roman" panose="02020603050405020304" pitchFamily="18" charset="0"/>
              </a:rPr>
              <a:t>1</a:t>
            </a:r>
            <a:r>
              <a:rPr lang="en-US" altLang="zh-CN" i="1" dirty="0">
                <a:latin typeface="Times New Roman" panose="02020603050405020304" pitchFamily="18" charset="0"/>
                <a:ea typeface="黑体" panose="02010609060101010101" pitchFamily="49" charset="-122"/>
                <a:cs typeface="Times New Roman" panose="02020603050405020304" pitchFamily="18" charset="0"/>
              </a:rPr>
              <a:t>A</a:t>
            </a:r>
            <a:r>
              <a:rPr lang="en-US" altLang="zh-CN" baseline="-25000" dirty="0">
                <a:latin typeface="Times New Roman" panose="02020603050405020304" pitchFamily="18" charset="0"/>
                <a:ea typeface="黑体" panose="02010609060101010101" pitchFamily="49" charset="-122"/>
                <a:cs typeface="Times New Roman" panose="02020603050405020304" pitchFamily="18" charset="0"/>
              </a:rPr>
              <a:t>1</a:t>
            </a:r>
            <a:r>
              <a:rPr lang="zh-CN" altLang="zh-CN" dirty="0">
                <a:latin typeface="Times New Roman" panose="02020603050405020304" pitchFamily="18" charset="0"/>
                <a:ea typeface="黑体" panose="02010609060101010101" pitchFamily="49" charset="-122"/>
                <a:cs typeface="Times New Roman" panose="02020603050405020304" pitchFamily="18" charset="0"/>
              </a:rPr>
              <a:t>和</a:t>
            </a:r>
            <a:r>
              <a:rPr lang="en-US" altLang="zh-CN" i="1" dirty="0">
                <a:latin typeface="Times New Roman" panose="02020603050405020304" pitchFamily="18" charset="0"/>
                <a:ea typeface="黑体" panose="02010609060101010101" pitchFamily="49" charset="-122"/>
                <a:cs typeface="Times New Roman" panose="02020603050405020304" pitchFamily="18" charset="0"/>
              </a:rPr>
              <a:t>A</a:t>
            </a:r>
            <a:r>
              <a:rPr lang="en-US" altLang="zh-CN" baseline="-25000" dirty="0">
                <a:latin typeface="Times New Roman" panose="02020603050405020304" pitchFamily="18" charset="0"/>
                <a:ea typeface="黑体" panose="02010609060101010101" pitchFamily="49" charset="-122"/>
                <a:cs typeface="Times New Roman" panose="02020603050405020304" pitchFamily="18" charset="0"/>
              </a:rPr>
              <a:t>1</a:t>
            </a:r>
            <a:r>
              <a:rPr lang="en-US" altLang="zh-CN" i="1" dirty="0">
                <a:latin typeface="Times New Roman" panose="02020603050405020304" pitchFamily="18" charset="0"/>
                <a:ea typeface="黑体" panose="02010609060101010101" pitchFamily="49" charset="-122"/>
                <a:cs typeface="Times New Roman" panose="02020603050405020304" pitchFamily="18" charset="0"/>
              </a:rPr>
              <a:t>A</a:t>
            </a:r>
            <a:r>
              <a:rPr lang="en-US" altLang="zh-CN" baseline="-25000" dirty="0">
                <a:latin typeface="Times New Roman" panose="02020603050405020304" pitchFamily="18" charset="0"/>
                <a:ea typeface="黑体" panose="02010609060101010101" pitchFamily="49" charset="-122"/>
                <a:cs typeface="Times New Roman" panose="02020603050405020304" pitchFamily="18" charset="0"/>
              </a:rPr>
              <a:t>2</a:t>
            </a:r>
            <a:r>
              <a:rPr lang="zh-CN" altLang="zh-CN" dirty="0">
                <a:latin typeface="Times New Roman" panose="02020603050405020304" pitchFamily="18" charset="0"/>
                <a:ea typeface="黑体" panose="02010609060101010101" pitchFamily="49" charset="-122"/>
                <a:cs typeface="Times New Roman" panose="02020603050405020304" pitchFamily="18" charset="0"/>
              </a:rPr>
              <a:t>两种，频率也分别为</a:t>
            </a:r>
            <a:r>
              <a:rPr lang="en-US" altLang="zh-CN" i="1" dirty="0">
                <a:latin typeface="Times New Roman" panose="02020603050405020304" pitchFamily="18" charset="0"/>
                <a:ea typeface="黑体" panose="02010609060101010101" pitchFamily="49" charset="-122"/>
                <a:cs typeface="Times New Roman" panose="02020603050405020304" pitchFamily="18" charset="0"/>
              </a:rPr>
              <a:t>p</a:t>
            </a:r>
            <a:r>
              <a:rPr lang="zh-CN" altLang="zh-CN" dirty="0">
                <a:latin typeface="Times New Roman" panose="02020603050405020304" pitchFamily="18" charset="0"/>
                <a:ea typeface="黑体" panose="02010609060101010101" pitchFamily="49" charset="-122"/>
                <a:cs typeface="Times New Roman" panose="02020603050405020304" pitchFamily="18" charset="0"/>
              </a:rPr>
              <a:t>和</a:t>
            </a:r>
            <a:r>
              <a:rPr lang="en-US" altLang="zh-CN" i="1" dirty="0" smtClean="0">
                <a:latin typeface="Times New Roman" panose="02020603050405020304" pitchFamily="18" charset="0"/>
                <a:ea typeface="黑体" panose="02010609060101010101" pitchFamily="49" charset="-122"/>
                <a:cs typeface="Times New Roman" panose="02020603050405020304" pitchFamily="18" charset="0"/>
              </a:rPr>
              <a:t>q</a:t>
            </a:r>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a:t>
            </a:r>
            <a:r>
              <a:rPr lang="zh-CN" altLang="zh-CN" dirty="0">
                <a:latin typeface="Times New Roman" panose="02020603050405020304" pitchFamily="18" charset="0"/>
                <a:ea typeface="黑体" panose="02010609060101010101" pitchFamily="49" charset="-122"/>
                <a:cs typeface="Times New Roman" panose="02020603050405020304" pitchFamily="18" charset="0"/>
              </a:rPr>
              <a:t>根据配子</a:t>
            </a:r>
            <a:r>
              <a:rPr lang="en-US" altLang="zh-CN" i="1" dirty="0">
                <a:latin typeface="Times New Roman" panose="02020603050405020304" pitchFamily="18" charset="0"/>
                <a:ea typeface="黑体" panose="02010609060101010101" pitchFamily="49" charset="-122"/>
                <a:cs typeface="Times New Roman" panose="02020603050405020304" pitchFamily="18" charset="0"/>
              </a:rPr>
              <a:t>A</a:t>
            </a:r>
            <a:r>
              <a:rPr lang="en-US" altLang="zh-CN" baseline="-25000" dirty="0">
                <a:latin typeface="Times New Roman" panose="02020603050405020304" pitchFamily="18" charset="0"/>
                <a:ea typeface="黑体" panose="02010609060101010101" pitchFamily="49" charset="-122"/>
                <a:cs typeface="Times New Roman" panose="02020603050405020304" pitchFamily="18" charset="0"/>
              </a:rPr>
              <a:t>1</a:t>
            </a:r>
            <a:r>
              <a:rPr lang="zh-CN" altLang="zh-CN" dirty="0">
                <a:latin typeface="Times New Roman" panose="02020603050405020304" pitchFamily="18" charset="0"/>
                <a:ea typeface="黑体" panose="02010609060101010101" pitchFamily="49" charset="-122"/>
                <a:cs typeface="Times New Roman" panose="02020603050405020304" pitchFamily="18" charset="0"/>
              </a:rPr>
              <a:t>后代群体的基因型频率，就能得到后代群体的均值为</a:t>
            </a:r>
            <a:r>
              <a:rPr lang="en-US" altLang="zh-CN" i="1" dirty="0" err="1">
                <a:latin typeface="Times New Roman" panose="02020603050405020304" pitchFamily="18" charset="0"/>
                <a:ea typeface="黑体" panose="02010609060101010101" pitchFamily="49" charset="-122"/>
                <a:cs typeface="Times New Roman" panose="02020603050405020304" pitchFamily="18" charset="0"/>
              </a:rPr>
              <a:t>pa</a:t>
            </a:r>
            <a:r>
              <a:rPr lang="en-US" altLang="zh-CN" dirty="0" err="1">
                <a:latin typeface="Times New Roman" panose="02020603050405020304" pitchFamily="18" charset="0"/>
                <a:ea typeface="黑体" panose="02010609060101010101" pitchFamily="49" charset="-122"/>
                <a:cs typeface="Times New Roman" panose="02020603050405020304" pitchFamily="18" charset="0"/>
              </a:rPr>
              <a:t>+</a:t>
            </a:r>
            <a:r>
              <a:rPr lang="en-US" altLang="zh-CN" i="1" dirty="0" err="1">
                <a:latin typeface="Times New Roman" panose="02020603050405020304" pitchFamily="18" charset="0"/>
                <a:ea typeface="黑体" panose="02010609060101010101" pitchFamily="49" charset="-122"/>
                <a:cs typeface="Times New Roman" panose="02020603050405020304" pitchFamily="18" charset="0"/>
              </a:rPr>
              <a:t>qd</a:t>
            </a:r>
            <a:r>
              <a:rPr lang="zh-CN" altLang="zh-CN" dirty="0">
                <a:latin typeface="Times New Roman" panose="02020603050405020304" pitchFamily="18" charset="0"/>
                <a:ea typeface="黑体" panose="02010609060101010101" pitchFamily="49" charset="-122"/>
                <a:cs typeface="Times New Roman" panose="02020603050405020304" pitchFamily="18" charset="0"/>
              </a:rPr>
              <a:t>，从中减去随机交配群体的</a:t>
            </a:r>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均值</a:t>
            </a:r>
            <a:r>
              <a:rPr lang="en-US" altLang="zh-CN" dirty="0">
                <a:latin typeface="Times New Roman" panose="02020603050405020304" pitchFamily="18" charset="0"/>
                <a:ea typeface="黑体" panose="02010609060101010101" pitchFamily="49" charset="-122"/>
                <a:cs typeface="Times New Roman" panose="02020603050405020304" pitchFamily="18" charset="0"/>
              </a:rPr>
              <a:t>μ</a:t>
            </a:r>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a:t>
            </a:r>
            <a:r>
              <a:rPr lang="zh-CN" altLang="zh-CN" dirty="0">
                <a:latin typeface="Times New Roman" panose="02020603050405020304" pitchFamily="18" charset="0"/>
                <a:ea typeface="黑体" panose="02010609060101010101" pitchFamily="49" charset="-122"/>
                <a:cs typeface="Times New Roman" panose="02020603050405020304" pitchFamily="18" charset="0"/>
              </a:rPr>
              <a:t>就得到等位基因</a:t>
            </a:r>
            <a:r>
              <a:rPr lang="en-US" altLang="zh-CN" i="1" dirty="0">
                <a:latin typeface="Times New Roman" panose="02020603050405020304" pitchFamily="18" charset="0"/>
                <a:ea typeface="黑体" panose="02010609060101010101" pitchFamily="49" charset="-122"/>
                <a:cs typeface="Times New Roman" panose="02020603050405020304" pitchFamily="18" charset="0"/>
              </a:rPr>
              <a:t>A</a:t>
            </a:r>
            <a:r>
              <a:rPr lang="en-US" altLang="zh-CN" baseline="-25000" dirty="0">
                <a:latin typeface="Times New Roman" panose="02020603050405020304" pitchFamily="18" charset="0"/>
                <a:ea typeface="黑体" panose="02010609060101010101" pitchFamily="49" charset="-122"/>
                <a:cs typeface="Times New Roman" panose="02020603050405020304" pitchFamily="18" charset="0"/>
              </a:rPr>
              <a:t>1</a:t>
            </a:r>
            <a:r>
              <a:rPr lang="zh-CN" altLang="zh-CN" dirty="0">
                <a:latin typeface="Times New Roman" panose="02020603050405020304" pitchFamily="18" charset="0"/>
                <a:ea typeface="黑体" panose="02010609060101010101" pitchFamily="49" charset="-122"/>
                <a:cs typeface="Times New Roman" panose="02020603050405020304" pitchFamily="18" charset="0"/>
              </a:rPr>
              <a:t>的效应</a:t>
            </a:r>
            <a:r>
              <a:rPr lang="en-US" altLang="zh-CN" dirty="0">
                <a:latin typeface="Times New Roman" panose="02020603050405020304" pitchFamily="18" charset="0"/>
                <a:ea typeface="黑体" panose="02010609060101010101" pitchFamily="49" charset="-122"/>
                <a:cs typeface="Times New Roman" panose="02020603050405020304" pitchFamily="18" charset="0"/>
              </a:rPr>
              <a:t> </a:t>
            </a:r>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dirty="0" smtClean="0">
              <a:latin typeface="Times New Roman" panose="02020603050405020304" pitchFamily="18" charset="0"/>
              <a:ea typeface="黑体" panose="02010609060101010101" pitchFamily="49" charset="-122"/>
              <a:cs typeface="Times New Roman" panose="02020603050405020304" pitchFamily="18" charset="0"/>
            </a:endParaRPr>
          </a:p>
          <a:p>
            <a:pPr>
              <a:lnSpc>
                <a:spcPct val="120000"/>
              </a:lnSpc>
            </a:pPr>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类似</a:t>
            </a:r>
            <a:r>
              <a:rPr lang="zh-CN" altLang="zh-CN" dirty="0">
                <a:latin typeface="Times New Roman" panose="02020603050405020304" pitchFamily="18" charset="0"/>
                <a:ea typeface="黑体" panose="02010609060101010101" pitchFamily="49" charset="-122"/>
                <a:cs typeface="Times New Roman" panose="02020603050405020304" pitchFamily="18" charset="0"/>
              </a:rPr>
              <a:t>地，我们还可以得到等位基因</a:t>
            </a:r>
            <a:r>
              <a:rPr lang="en-US" altLang="zh-CN" i="1" dirty="0">
                <a:latin typeface="Times New Roman" panose="02020603050405020304" pitchFamily="18" charset="0"/>
                <a:ea typeface="黑体" panose="02010609060101010101" pitchFamily="49" charset="-122"/>
                <a:cs typeface="Times New Roman" panose="02020603050405020304" pitchFamily="18" charset="0"/>
              </a:rPr>
              <a:t>A</a:t>
            </a:r>
            <a:r>
              <a:rPr lang="en-US" altLang="zh-CN" baseline="-25000" dirty="0">
                <a:latin typeface="Times New Roman" panose="02020603050405020304" pitchFamily="18" charset="0"/>
                <a:ea typeface="黑体" panose="02010609060101010101" pitchFamily="49" charset="-122"/>
                <a:cs typeface="Times New Roman" panose="02020603050405020304" pitchFamily="18" charset="0"/>
              </a:rPr>
              <a:t>2</a:t>
            </a:r>
            <a:r>
              <a:rPr lang="zh-CN" altLang="zh-CN" dirty="0">
                <a:latin typeface="Times New Roman" panose="02020603050405020304" pitchFamily="18" charset="0"/>
                <a:ea typeface="黑体" panose="02010609060101010101" pitchFamily="49" charset="-122"/>
                <a:cs typeface="Times New Roman" panose="02020603050405020304" pitchFamily="18" charset="0"/>
              </a:rPr>
              <a:t>平均效应</a:t>
            </a:r>
            <a:r>
              <a:rPr lang="en-US" altLang="zh-CN" dirty="0">
                <a:latin typeface="Times New Roman" panose="02020603050405020304" pitchFamily="18" charset="0"/>
                <a:ea typeface="黑体" panose="02010609060101010101" pitchFamily="49" charset="-122"/>
                <a:cs typeface="Times New Roman" panose="02020603050405020304" pitchFamily="18" charset="0"/>
              </a:rPr>
              <a:t> </a:t>
            </a:r>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a:t>
            </a:r>
            <a:r>
              <a:rPr lang="zh-CN" altLang="zh-CN" dirty="0">
                <a:latin typeface="Times New Roman" panose="02020603050405020304" pitchFamily="18" charset="0"/>
                <a:ea typeface="黑体" panose="02010609060101010101" pitchFamily="49" charset="-122"/>
                <a:cs typeface="Times New Roman" panose="02020603050405020304" pitchFamily="18" charset="0"/>
              </a:rPr>
              <a:t>对于复等位基因，可用同样的方法定义它们的平均效应。</a:t>
            </a:r>
            <a:endParaRPr lang="zh-CN" altLang="en-US" dirty="0">
              <a:latin typeface="Times New Roman" panose="02020603050405020304" pitchFamily="18" charset="0"/>
              <a:ea typeface="黑体" panose="02010609060101010101" pitchFamily="49" charset="-122"/>
              <a:cs typeface="Times New Roman" panose="02020603050405020304" pitchFamily="18" charset="0"/>
            </a:endParaRPr>
          </a:p>
        </p:txBody>
      </p:sp>
    </p:spTree>
    <p:extLst>
      <p:ext uri="{BB962C8B-B14F-4D97-AF65-F5344CB8AC3E}">
        <p14:creationId xmlns:p14="http://schemas.microsoft.com/office/powerpoint/2010/main" val="272449906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332656"/>
            <a:ext cx="8229600" cy="792088"/>
          </a:xfrm>
        </p:spPr>
        <p:txBody>
          <a:bodyPr>
            <a:noAutofit/>
          </a:bodyPr>
          <a:lstStyle/>
          <a:p>
            <a:r>
              <a:rPr lang="zh-CN" altLang="zh-CN" sz="4000" b="1" dirty="0" smtClean="0">
                <a:latin typeface="Times New Roman" panose="02020603050405020304" pitchFamily="18" charset="0"/>
                <a:ea typeface="黑体" panose="02010609060101010101" pitchFamily="49" charset="-122"/>
                <a:cs typeface="Times New Roman" panose="02020603050405020304" pitchFamily="18" charset="0"/>
              </a:rPr>
              <a:t>等位基因平均效应</a:t>
            </a:r>
            <a:r>
              <a:rPr lang="zh-CN" altLang="en-US" sz="4000" b="1" dirty="0" smtClean="0">
                <a:latin typeface="Times New Roman" panose="02020603050405020304" pitchFamily="18" charset="0"/>
                <a:ea typeface="黑体" panose="02010609060101010101" pitchFamily="49" charset="-122"/>
                <a:cs typeface="Times New Roman" panose="02020603050405020304" pitchFamily="18" charset="0"/>
              </a:rPr>
              <a:t>的计算</a:t>
            </a:r>
            <a:endParaRPr lang="en-US" altLang="zh-CN" sz="4000" b="1" dirty="0">
              <a:latin typeface="Times New Roman" panose="02020603050405020304" pitchFamily="18" charset="0"/>
              <a:ea typeface="黑体" panose="02010609060101010101" pitchFamily="49" charset="-122"/>
              <a:cs typeface="Times New Roman" panose="02020603050405020304" pitchFamily="18" charset="0"/>
            </a:endParaRPr>
          </a:p>
        </p:txBody>
      </p:sp>
      <p:grpSp>
        <p:nvGrpSpPr>
          <p:cNvPr id="10" name="组合 9"/>
          <p:cNvGrpSpPr/>
          <p:nvPr/>
        </p:nvGrpSpPr>
        <p:grpSpPr>
          <a:xfrm>
            <a:off x="-36512" y="1196752"/>
            <a:ext cx="9218357" cy="2448271"/>
            <a:chOff x="-36512" y="1412777"/>
            <a:chExt cx="9218357" cy="2448271"/>
          </a:xfrm>
        </p:grpSpPr>
        <p:pic>
          <p:nvPicPr>
            <p:cNvPr id="80898"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6512" y="1412777"/>
              <a:ext cx="9218357" cy="244827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cxnSp>
          <p:nvCxnSpPr>
            <p:cNvPr id="9" name="直接连接符 8"/>
            <p:cNvCxnSpPr/>
            <p:nvPr/>
          </p:nvCxnSpPr>
          <p:spPr>
            <a:xfrm>
              <a:off x="251520" y="3068960"/>
              <a:ext cx="8640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graphicFrame>
        <p:nvGraphicFramePr>
          <p:cNvPr id="12" name="对象 11"/>
          <p:cNvGraphicFramePr>
            <a:graphicFrameLocks noChangeAspect="1"/>
          </p:cNvGraphicFramePr>
          <p:nvPr>
            <p:extLst>
              <p:ext uri="{D42A27DB-BD31-4B8C-83A1-F6EECF244321}">
                <p14:modId xmlns:p14="http://schemas.microsoft.com/office/powerpoint/2010/main" val="1449734134"/>
              </p:ext>
            </p:extLst>
          </p:nvPr>
        </p:nvGraphicFramePr>
        <p:xfrm>
          <a:off x="827584" y="3501008"/>
          <a:ext cx="7488832" cy="511209"/>
        </p:xfrm>
        <a:graphic>
          <a:graphicData uri="http://schemas.openxmlformats.org/presentationml/2006/ole">
            <mc:AlternateContent xmlns:mc="http://schemas.openxmlformats.org/markup-compatibility/2006">
              <mc:Choice xmlns:v="urn:schemas-microsoft-com:vml" Requires="v">
                <p:oleObj spid="_x0000_s80986" name="公式" r:id="rId4" imgW="3162300" imgH="215900" progId="Equation.3">
                  <p:embed/>
                </p:oleObj>
              </mc:Choice>
              <mc:Fallback>
                <p:oleObj name="公式" r:id="rId4" imgW="3162300" imgH="215900" progId="Equation.3">
                  <p:embed/>
                  <p:pic>
                    <p:nvPicPr>
                      <p:cNvPr id="0" name="Object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827584" y="3501008"/>
                        <a:ext cx="7488832" cy="511209"/>
                      </a:xfrm>
                      <a:prstGeom prst="rect">
                        <a:avLst/>
                      </a:prstGeom>
                      <a:noFill/>
                    </p:spPr>
                  </p:pic>
                </p:oleObj>
              </mc:Fallback>
            </mc:AlternateContent>
          </a:graphicData>
        </a:graphic>
      </p:graphicFrame>
      <p:graphicFrame>
        <p:nvGraphicFramePr>
          <p:cNvPr id="14" name="对象 13"/>
          <p:cNvGraphicFramePr>
            <a:graphicFrameLocks noChangeAspect="1"/>
          </p:cNvGraphicFramePr>
          <p:nvPr>
            <p:extLst>
              <p:ext uri="{D42A27DB-BD31-4B8C-83A1-F6EECF244321}">
                <p14:modId xmlns:p14="http://schemas.microsoft.com/office/powerpoint/2010/main" val="567493754"/>
              </p:ext>
            </p:extLst>
          </p:nvPr>
        </p:nvGraphicFramePr>
        <p:xfrm>
          <a:off x="832846" y="4221088"/>
          <a:ext cx="7477347" cy="476672"/>
        </p:xfrm>
        <a:graphic>
          <a:graphicData uri="http://schemas.openxmlformats.org/presentationml/2006/ole">
            <mc:AlternateContent xmlns:mc="http://schemas.openxmlformats.org/markup-compatibility/2006">
              <mc:Choice xmlns:v="urn:schemas-microsoft-com:vml" Requires="v">
                <p:oleObj spid="_x0000_s80987" name="公式" r:id="rId6" imgW="3365500" imgH="215900" progId="Equation.3">
                  <p:embed/>
                </p:oleObj>
              </mc:Choice>
              <mc:Fallback>
                <p:oleObj name="公式" r:id="rId6" imgW="3365500" imgH="215900" progId="Equation.3">
                  <p:embed/>
                  <p:pic>
                    <p:nvPicPr>
                      <p:cNvPr id="0" name="Object 5"/>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832846" y="4221088"/>
                        <a:ext cx="7477347" cy="476672"/>
                      </a:xfrm>
                      <a:prstGeom prst="rect">
                        <a:avLst/>
                      </a:prstGeom>
                      <a:noFill/>
                    </p:spPr>
                  </p:pic>
                </p:oleObj>
              </mc:Fallback>
            </mc:AlternateContent>
          </a:graphicData>
        </a:graphic>
      </p:graphicFrame>
      <p:graphicFrame>
        <p:nvGraphicFramePr>
          <p:cNvPr id="16" name="对象 15"/>
          <p:cNvGraphicFramePr>
            <a:graphicFrameLocks noChangeAspect="1"/>
          </p:cNvGraphicFramePr>
          <p:nvPr>
            <p:extLst>
              <p:ext uri="{D42A27DB-BD31-4B8C-83A1-F6EECF244321}">
                <p14:modId xmlns:p14="http://schemas.microsoft.com/office/powerpoint/2010/main" val="2415452937"/>
              </p:ext>
            </p:extLst>
          </p:nvPr>
        </p:nvGraphicFramePr>
        <p:xfrm>
          <a:off x="811332" y="4797152"/>
          <a:ext cx="2032476" cy="476672"/>
        </p:xfrm>
        <a:graphic>
          <a:graphicData uri="http://schemas.openxmlformats.org/presentationml/2006/ole">
            <mc:AlternateContent xmlns:mc="http://schemas.openxmlformats.org/markup-compatibility/2006">
              <mc:Choice xmlns:v="urn:schemas-microsoft-com:vml" Requires="v">
                <p:oleObj spid="_x0000_s80988" name="公式" r:id="rId8" imgW="914003" imgH="215806" progId="Equation.3">
                  <p:embed/>
                </p:oleObj>
              </mc:Choice>
              <mc:Fallback>
                <p:oleObj name="公式" r:id="rId8" imgW="914003" imgH="215806" progId="Equation.3">
                  <p:embed/>
                  <p:pic>
                    <p:nvPicPr>
                      <p:cNvPr id="0" name="Object 7"/>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811332" y="4797152"/>
                        <a:ext cx="2032476" cy="476672"/>
                      </a:xfrm>
                      <a:prstGeom prst="rect">
                        <a:avLst/>
                      </a:prstGeom>
                      <a:noFill/>
                    </p:spPr>
                  </p:pic>
                </p:oleObj>
              </mc:Fallback>
            </mc:AlternateContent>
          </a:graphicData>
        </a:graphic>
      </p:graphicFrame>
    </p:spTree>
    <p:extLst>
      <p:ext uri="{BB962C8B-B14F-4D97-AF65-F5344CB8AC3E}">
        <p14:creationId xmlns:p14="http://schemas.microsoft.com/office/powerpoint/2010/main" val="14902595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60648"/>
            <a:ext cx="8229600" cy="648072"/>
          </a:xfrm>
        </p:spPr>
        <p:txBody>
          <a:bodyPr>
            <a:noAutofit/>
          </a:bodyPr>
          <a:lstStyle/>
          <a:p>
            <a:r>
              <a:rPr lang="zh-CN" altLang="zh-CN" sz="4000" b="1" dirty="0">
                <a:latin typeface="黑体" panose="02010609060101010101" pitchFamily="49" charset="-122"/>
                <a:ea typeface="黑体" panose="02010609060101010101" pitchFamily="49" charset="-122"/>
              </a:rPr>
              <a:t>基因替代</a:t>
            </a:r>
            <a:r>
              <a:rPr lang="zh-CN" altLang="zh-CN" sz="4000" b="1" dirty="0" smtClean="0">
                <a:latin typeface="黑体" panose="02010609060101010101" pitchFamily="49" charset="-122"/>
                <a:ea typeface="黑体" panose="02010609060101010101" pitchFamily="49" charset="-122"/>
              </a:rPr>
              <a:t>效应</a:t>
            </a:r>
            <a:endParaRPr lang="en-US" altLang="zh-CN" sz="4000" b="1" dirty="0">
              <a:latin typeface="黑体" panose="02010609060101010101" pitchFamily="49" charset="-122"/>
              <a:ea typeface="黑体" panose="02010609060101010101" pitchFamily="49" charset="-122"/>
              <a:cs typeface="Times New Roman" panose="02020603050405020304" pitchFamily="18" charset="0"/>
            </a:endParaRPr>
          </a:p>
        </p:txBody>
      </p:sp>
      <p:sp>
        <p:nvSpPr>
          <p:cNvPr id="3" name="内容占位符 2"/>
          <p:cNvSpPr>
            <a:spLocks noGrp="1"/>
          </p:cNvSpPr>
          <p:nvPr>
            <p:ph idx="1"/>
          </p:nvPr>
        </p:nvSpPr>
        <p:spPr>
          <a:xfrm>
            <a:off x="457200" y="980728"/>
            <a:ext cx="8229600" cy="5328592"/>
          </a:xfrm>
        </p:spPr>
        <p:txBody>
          <a:bodyPr>
            <a:noAutofit/>
          </a:bodyPr>
          <a:lstStyle/>
          <a:p>
            <a:r>
              <a:rPr lang="zh-CN" altLang="zh-CN" sz="3000" dirty="0">
                <a:latin typeface="Times New Roman" panose="02020603050405020304" pitchFamily="18" charset="0"/>
                <a:ea typeface="黑体" panose="02010609060101010101" pitchFamily="49" charset="-122"/>
                <a:cs typeface="Times New Roman" panose="02020603050405020304" pitchFamily="18" charset="0"/>
              </a:rPr>
              <a:t>育种过程中，当选择有利于某个等位基因时，常意味着有利等位基因对另一个不利等位基因的替换。因此，有必要研究等位基因的替代效应（</a:t>
            </a:r>
            <a:r>
              <a:rPr lang="en-US" altLang="zh-CN" sz="3000" dirty="0">
                <a:latin typeface="Times New Roman" panose="02020603050405020304" pitchFamily="18" charset="0"/>
                <a:ea typeface="黑体" panose="02010609060101010101" pitchFamily="49" charset="-122"/>
                <a:cs typeface="Times New Roman" panose="02020603050405020304" pitchFamily="18" charset="0"/>
              </a:rPr>
              <a:t>effect of an allele substitution</a:t>
            </a:r>
            <a:r>
              <a:rPr lang="zh-CN" altLang="zh-CN" sz="3000" dirty="0">
                <a:latin typeface="Times New Roman" panose="02020603050405020304" pitchFamily="18" charset="0"/>
                <a:ea typeface="黑体" panose="02010609060101010101" pitchFamily="49" charset="-122"/>
                <a:cs typeface="Times New Roman" panose="02020603050405020304" pitchFamily="18" charset="0"/>
              </a:rPr>
              <a:t>）</a:t>
            </a:r>
            <a:r>
              <a:rPr lang="zh-CN" altLang="zh-CN" sz="30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3000" dirty="0" smtClean="0">
              <a:latin typeface="Times New Roman" panose="02020603050405020304" pitchFamily="18" charset="0"/>
              <a:ea typeface="黑体" panose="02010609060101010101" pitchFamily="49" charset="-122"/>
              <a:cs typeface="Times New Roman" panose="02020603050405020304" pitchFamily="18" charset="0"/>
            </a:endParaRPr>
          </a:p>
          <a:p>
            <a:r>
              <a:rPr lang="zh-CN" altLang="zh-CN" sz="3000" dirty="0" smtClean="0">
                <a:latin typeface="Times New Roman" panose="02020603050405020304" pitchFamily="18" charset="0"/>
                <a:ea typeface="黑体" panose="02010609060101010101" pitchFamily="49" charset="-122"/>
                <a:cs typeface="Times New Roman" panose="02020603050405020304" pitchFamily="18" charset="0"/>
              </a:rPr>
              <a:t>假定</a:t>
            </a:r>
            <a:r>
              <a:rPr lang="zh-CN" altLang="zh-CN" sz="3000" dirty="0">
                <a:latin typeface="Times New Roman" panose="02020603050405020304" pitchFamily="18" charset="0"/>
                <a:ea typeface="黑体" panose="02010609060101010101" pitchFamily="49" charset="-122"/>
                <a:cs typeface="Times New Roman" panose="02020603050405020304" pitchFamily="18" charset="0"/>
              </a:rPr>
              <a:t>我们可以把随机挑选的等位基因</a:t>
            </a:r>
            <a:r>
              <a:rPr lang="en-US" altLang="zh-CN" sz="3000" i="1" dirty="0">
                <a:latin typeface="Times New Roman" panose="02020603050405020304" pitchFamily="18" charset="0"/>
                <a:ea typeface="黑体" panose="02010609060101010101" pitchFamily="49" charset="-122"/>
                <a:cs typeface="Times New Roman" panose="02020603050405020304" pitchFamily="18" charset="0"/>
              </a:rPr>
              <a:t>A</a:t>
            </a:r>
            <a:r>
              <a:rPr lang="en-US" altLang="zh-CN" sz="3000" baseline="-25000" dirty="0">
                <a:latin typeface="Times New Roman" panose="02020603050405020304" pitchFamily="18" charset="0"/>
                <a:ea typeface="黑体" panose="02010609060101010101" pitchFamily="49" charset="-122"/>
                <a:cs typeface="Times New Roman" panose="02020603050405020304" pitchFamily="18" charset="0"/>
              </a:rPr>
              <a:t>2</a:t>
            </a:r>
            <a:r>
              <a:rPr lang="zh-CN" altLang="zh-CN" sz="3000" dirty="0">
                <a:latin typeface="Times New Roman" panose="02020603050405020304" pitchFamily="18" charset="0"/>
                <a:ea typeface="黑体" panose="02010609060101010101" pitchFamily="49" charset="-122"/>
                <a:cs typeface="Times New Roman" panose="02020603050405020304" pitchFamily="18" charset="0"/>
              </a:rPr>
              <a:t>变为</a:t>
            </a:r>
            <a:r>
              <a:rPr lang="en-US" altLang="zh-CN" sz="3000" i="1" dirty="0">
                <a:latin typeface="Times New Roman" panose="02020603050405020304" pitchFamily="18" charset="0"/>
                <a:ea typeface="黑体" panose="02010609060101010101" pitchFamily="49" charset="-122"/>
                <a:cs typeface="Times New Roman" panose="02020603050405020304" pitchFamily="18" charset="0"/>
              </a:rPr>
              <a:t>A</a:t>
            </a:r>
            <a:r>
              <a:rPr lang="en-US" altLang="zh-CN" sz="3000" baseline="-25000" dirty="0">
                <a:latin typeface="Times New Roman" panose="02020603050405020304" pitchFamily="18" charset="0"/>
                <a:ea typeface="黑体" panose="02010609060101010101" pitchFamily="49" charset="-122"/>
                <a:cs typeface="Times New Roman" panose="02020603050405020304" pitchFamily="18" charset="0"/>
              </a:rPr>
              <a:t>1</a:t>
            </a:r>
            <a:r>
              <a:rPr lang="zh-CN" altLang="zh-CN" sz="3000" dirty="0">
                <a:latin typeface="Times New Roman" panose="02020603050405020304" pitchFamily="18" charset="0"/>
                <a:ea typeface="黑体" panose="02010609060101010101" pitchFamily="49" charset="-122"/>
                <a:cs typeface="Times New Roman" panose="02020603050405020304" pitchFamily="18" charset="0"/>
              </a:rPr>
              <a:t>，中选个体的基因型可能是</a:t>
            </a:r>
            <a:r>
              <a:rPr lang="en-US" altLang="zh-CN" sz="3000" i="1" dirty="0">
                <a:latin typeface="Times New Roman" panose="02020603050405020304" pitchFamily="18" charset="0"/>
                <a:ea typeface="黑体" panose="02010609060101010101" pitchFamily="49" charset="-122"/>
                <a:cs typeface="Times New Roman" panose="02020603050405020304" pitchFamily="18" charset="0"/>
              </a:rPr>
              <a:t>A</a:t>
            </a:r>
            <a:r>
              <a:rPr lang="en-US" altLang="zh-CN" sz="3000" baseline="-25000" dirty="0">
                <a:latin typeface="Times New Roman" panose="02020603050405020304" pitchFamily="18" charset="0"/>
                <a:ea typeface="黑体" panose="02010609060101010101" pitchFamily="49" charset="-122"/>
                <a:cs typeface="Times New Roman" panose="02020603050405020304" pitchFamily="18" charset="0"/>
              </a:rPr>
              <a:t>1</a:t>
            </a:r>
            <a:r>
              <a:rPr lang="en-US" altLang="zh-CN" sz="3000" i="1" dirty="0">
                <a:latin typeface="Times New Roman" panose="02020603050405020304" pitchFamily="18" charset="0"/>
                <a:ea typeface="黑体" panose="02010609060101010101" pitchFamily="49" charset="-122"/>
                <a:cs typeface="Times New Roman" panose="02020603050405020304" pitchFamily="18" charset="0"/>
              </a:rPr>
              <a:t>A</a:t>
            </a:r>
            <a:r>
              <a:rPr lang="en-US" altLang="zh-CN" sz="3000" baseline="-25000" dirty="0">
                <a:latin typeface="Times New Roman" panose="02020603050405020304" pitchFamily="18" charset="0"/>
                <a:ea typeface="黑体" panose="02010609060101010101" pitchFamily="49" charset="-122"/>
                <a:cs typeface="Times New Roman" panose="02020603050405020304" pitchFamily="18" charset="0"/>
              </a:rPr>
              <a:t>2</a:t>
            </a:r>
            <a:r>
              <a:rPr lang="zh-CN" altLang="zh-CN" sz="3000" dirty="0">
                <a:latin typeface="Times New Roman" panose="02020603050405020304" pitchFamily="18" charset="0"/>
                <a:ea typeface="黑体" panose="02010609060101010101" pitchFamily="49" charset="-122"/>
                <a:cs typeface="Times New Roman" panose="02020603050405020304" pitchFamily="18" charset="0"/>
              </a:rPr>
              <a:t>也可能是</a:t>
            </a:r>
            <a:r>
              <a:rPr lang="en-US" altLang="zh-CN" sz="3000" i="1" dirty="0">
                <a:latin typeface="Times New Roman" panose="02020603050405020304" pitchFamily="18" charset="0"/>
                <a:ea typeface="黑体" panose="02010609060101010101" pitchFamily="49" charset="-122"/>
                <a:cs typeface="Times New Roman" panose="02020603050405020304" pitchFamily="18" charset="0"/>
              </a:rPr>
              <a:t>A</a:t>
            </a:r>
            <a:r>
              <a:rPr lang="en-US" altLang="zh-CN" sz="3000" baseline="-25000" dirty="0">
                <a:latin typeface="Times New Roman" panose="02020603050405020304" pitchFamily="18" charset="0"/>
                <a:ea typeface="黑体" panose="02010609060101010101" pitchFamily="49" charset="-122"/>
                <a:cs typeface="Times New Roman" panose="02020603050405020304" pitchFamily="18" charset="0"/>
              </a:rPr>
              <a:t>2</a:t>
            </a:r>
            <a:r>
              <a:rPr lang="en-US" altLang="zh-CN" sz="3000" i="1" dirty="0">
                <a:latin typeface="Times New Roman" panose="02020603050405020304" pitchFamily="18" charset="0"/>
                <a:ea typeface="黑体" panose="02010609060101010101" pitchFamily="49" charset="-122"/>
                <a:cs typeface="Times New Roman" panose="02020603050405020304" pitchFamily="18" charset="0"/>
              </a:rPr>
              <a:t>A</a:t>
            </a:r>
            <a:r>
              <a:rPr lang="en-US" altLang="zh-CN" sz="3000" baseline="-25000" dirty="0">
                <a:latin typeface="Times New Roman" panose="02020603050405020304" pitchFamily="18" charset="0"/>
                <a:ea typeface="黑体" panose="02010609060101010101" pitchFamily="49" charset="-122"/>
                <a:cs typeface="Times New Roman" panose="02020603050405020304" pitchFamily="18" charset="0"/>
              </a:rPr>
              <a:t>2</a:t>
            </a:r>
            <a:r>
              <a:rPr lang="zh-CN" altLang="zh-CN" sz="3000" dirty="0">
                <a:latin typeface="Times New Roman" panose="02020603050405020304" pitchFamily="18" charset="0"/>
                <a:ea typeface="黑体" panose="02010609060101010101" pitchFamily="49" charset="-122"/>
                <a:cs typeface="Times New Roman" panose="02020603050405020304" pitchFamily="18" charset="0"/>
              </a:rPr>
              <a:t>，频率分别为</a:t>
            </a:r>
            <a:r>
              <a:rPr lang="en-US" altLang="zh-CN" sz="3000" i="1" dirty="0">
                <a:latin typeface="Times New Roman" panose="02020603050405020304" pitchFamily="18" charset="0"/>
                <a:ea typeface="黑体" panose="02010609060101010101" pitchFamily="49" charset="-122"/>
                <a:cs typeface="Times New Roman" panose="02020603050405020304" pitchFamily="18" charset="0"/>
              </a:rPr>
              <a:t>p</a:t>
            </a:r>
            <a:r>
              <a:rPr lang="zh-CN" altLang="zh-CN" sz="3000" dirty="0">
                <a:latin typeface="Times New Roman" panose="02020603050405020304" pitchFamily="18" charset="0"/>
                <a:ea typeface="黑体" panose="02010609060101010101" pitchFamily="49" charset="-122"/>
                <a:cs typeface="Times New Roman" panose="02020603050405020304" pitchFamily="18" charset="0"/>
              </a:rPr>
              <a:t>和</a:t>
            </a:r>
            <a:r>
              <a:rPr lang="en-US" altLang="zh-CN" sz="3000" i="1" dirty="0">
                <a:latin typeface="Times New Roman" panose="02020603050405020304" pitchFamily="18" charset="0"/>
                <a:ea typeface="黑体" panose="02010609060101010101" pitchFamily="49" charset="-122"/>
                <a:cs typeface="Times New Roman" panose="02020603050405020304" pitchFamily="18" charset="0"/>
              </a:rPr>
              <a:t>q</a:t>
            </a:r>
            <a:r>
              <a:rPr lang="zh-CN" altLang="zh-CN" sz="3000" dirty="0">
                <a:latin typeface="Times New Roman" panose="02020603050405020304" pitchFamily="18" charset="0"/>
                <a:ea typeface="黑体" panose="02010609060101010101" pitchFamily="49" charset="-122"/>
                <a:cs typeface="Times New Roman" panose="02020603050405020304" pitchFamily="18" charset="0"/>
              </a:rPr>
              <a:t>。把</a:t>
            </a:r>
            <a:r>
              <a:rPr lang="en-US" altLang="zh-CN" sz="3000" i="1" dirty="0">
                <a:latin typeface="Times New Roman" panose="02020603050405020304" pitchFamily="18" charset="0"/>
                <a:ea typeface="黑体" panose="02010609060101010101" pitchFamily="49" charset="-122"/>
                <a:cs typeface="Times New Roman" panose="02020603050405020304" pitchFamily="18" charset="0"/>
              </a:rPr>
              <a:t>A</a:t>
            </a:r>
            <a:r>
              <a:rPr lang="en-US" altLang="zh-CN" sz="3000" baseline="-25000" dirty="0">
                <a:latin typeface="Times New Roman" panose="02020603050405020304" pitchFamily="18" charset="0"/>
                <a:ea typeface="黑体" panose="02010609060101010101" pitchFamily="49" charset="-122"/>
                <a:cs typeface="Times New Roman" panose="02020603050405020304" pitchFamily="18" charset="0"/>
              </a:rPr>
              <a:t>1</a:t>
            </a:r>
            <a:r>
              <a:rPr lang="en-US" altLang="zh-CN" sz="3000" i="1" dirty="0">
                <a:latin typeface="Times New Roman" panose="02020603050405020304" pitchFamily="18" charset="0"/>
                <a:ea typeface="黑体" panose="02010609060101010101" pitchFamily="49" charset="-122"/>
                <a:cs typeface="Times New Roman" panose="02020603050405020304" pitchFamily="18" charset="0"/>
              </a:rPr>
              <a:t>A</a:t>
            </a:r>
            <a:r>
              <a:rPr lang="en-US" altLang="zh-CN" sz="3000" baseline="-25000" dirty="0">
                <a:latin typeface="Times New Roman" panose="02020603050405020304" pitchFamily="18" charset="0"/>
                <a:ea typeface="黑体" panose="02010609060101010101" pitchFamily="49" charset="-122"/>
                <a:cs typeface="Times New Roman" panose="02020603050405020304" pitchFamily="18" charset="0"/>
              </a:rPr>
              <a:t>2</a:t>
            </a:r>
            <a:r>
              <a:rPr lang="zh-CN" altLang="zh-CN" sz="3000" dirty="0">
                <a:latin typeface="Times New Roman" panose="02020603050405020304" pitchFamily="18" charset="0"/>
                <a:ea typeface="黑体" panose="02010609060101010101" pitchFamily="49" charset="-122"/>
                <a:cs typeface="Times New Roman" panose="02020603050405020304" pitchFamily="18" charset="0"/>
              </a:rPr>
              <a:t>变为</a:t>
            </a:r>
            <a:r>
              <a:rPr lang="en-US" altLang="zh-CN" sz="3000" i="1" dirty="0">
                <a:latin typeface="Times New Roman" panose="02020603050405020304" pitchFamily="18" charset="0"/>
                <a:ea typeface="黑体" panose="02010609060101010101" pitchFamily="49" charset="-122"/>
                <a:cs typeface="Times New Roman" panose="02020603050405020304" pitchFamily="18" charset="0"/>
              </a:rPr>
              <a:t>A</a:t>
            </a:r>
            <a:r>
              <a:rPr lang="en-US" altLang="zh-CN" sz="3000" baseline="-25000" dirty="0">
                <a:latin typeface="Times New Roman" panose="02020603050405020304" pitchFamily="18" charset="0"/>
                <a:ea typeface="黑体" panose="02010609060101010101" pitchFamily="49" charset="-122"/>
                <a:cs typeface="Times New Roman" panose="02020603050405020304" pitchFamily="18" charset="0"/>
              </a:rPr>
              <a:t>1</a:t>
            </a:r>
            <a:r>
              <a:rPr lang="en-US" altLang="zh-CN" sz="3000" i="1" dirty="0">
                <a:latin typeface="Times New Roman" panose="02020603050405020304" pitchFamily="18" charset="0"/>
                <a:ea typeface="黑体" panose="02010609060101010101" pitchFamily="49" charset="-122"/>
                <a:cs typeface="Times New Roman" panose="02020603050405020304" pitchFamily="18" charset="0"/>
              </a:rPr>
              <a:t>A</a:t>
            </a:r>
            <a:r>
              <a:rPr lang="en-US" altLang="zh-CN" sz="3000" baseline="-25000" dirty="0">
                <a:latin typeface="Times New Roman" panose="02020603050405020304" pitchFamily="18" charset="0"/>
                <a:ea typeface="黑体" panose="02010609060101010101" pitchFamily="49" charset="-122"/>
                <a:cs typeface="Times New Roman" panose="02020603050405020304" pitchFamily="18" charset="0"/>
              </a:rPr>
              <a:t>1</a:t>
            </a:r>
            <a:r>
              <a:rPr lang="zh-CN" altLang="zh-CN" sz="3000" dirty="0">
                <a:latin typeface="Times New Roman" panose="02020603050405020304" pitchFamily="18" charset="0"/>
                <a:ea typeface="黑体" panose="02010609060101010101" pitchFamily="49" charset="-122"/>
                <a:cs typeface="Times New Roman" panose="02020603050405020304" pitchFamily="18" charset="0"/>
              </a:rPr>
              <a:t>后，基因型值从</a:t>
            </a:r>
            <a:r>
              <a:rPr lang="en-US" altLang="zh-CN" sz="3000" i="1" dirty="0">
                <a:latin typeface="Times New Roman" panose="02020603050405020304" pitchFamily="18" charset="0"/>
                <a:ea typeface="黑体" panose="02010609060101010101" pitchFamily="49" charset="-122"/>
                <a:cs typeface="Times New Roman" panose="02020603050405020304" pitchFamily="18" charset="0"/>
              </a:rPr>
              <a:t>d</a:t>
            </a:r>
            <a:r>
              <a:rPr lang="zh-CN" altLang="zh-CN" sz="3000" dirty="0">
                <a:latin typeface="Times New Roman" panose="02020603050405020304" pitchFamily="18" charset="0"/>
                <a:ea typeface="黑体" panose="02010609060101010101" pitchFamily="49" charset="-122"/>
                <a:cs typeface="Times New Roman" panose="02020603050405020304" pitchFamily="18" charset="0"/>
              </a:rPr>
              <a:t>变为</a:t>
            </a:r>
            <a:r>
              <a:rPr lang="en-US" altLang="zh-CN" sz="3000" i="1" dirty="0">
                <a:latin typeface="Times New Roman" panose="02020603050405020304" pitchFamily="18" charset="0"/>
                <a:ea typeface="黑体" panose="02010609060101010101" pitchFamily="49" charset="-122"/>
                <a:cs typeface="Times New Roman" panose="02020603050405020304" pitchFamily="18" charset="0"/>
              </a:rPr>
              <a:t>a</a:t>
            </a:r>
            <a:r>
              <a:rPr lang="zh-CN" altLang="zh-CN" sz="3000" dirty="0">
                <a:latin typeface="Times New Roman" panose="02020603050405020304" pitchFamily="18" charset="0"/>
                <a:ea typeface="黑体" panose="02010609060101010101" pitchFamily="49" charset="-122"/>
                <a:cs typeface="Times New Roman" panose="02020603050405020304" pitchFamily="18" charset="0"/>
              </a:rPr>
              <a:t>，替换前后的效应变化为</a:t>
            </a:r>
            <a:r>
              <a:rPr lang="en-US" altLang="zh-CN" sz="3000" i="1" dirty="0">
                <a:latin typeface="Times New Roman" panose="02020603050405020304" pitchFamily="18" charset="0"/>
                <a:ea typeface="黑体" panose="02010609060101010101" pitchFamily="49" charset="-122"/>
                <a:cs typeface="Times New Roman" panose="02020603050405020304" pitchFamily="18" charset="0"/>
              </a:rPr>
              <a:t>a</a:t>
            </a:r>
            <a:r>
              <a:rPr lang="en-US" altLang="zh-CN" sz="3000"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sz="3000" i="1" dirty="0">
                <a:latin typeface="Times New Roman" panose="02020603050405020304" pitchFamily="18" charset="0"/>
                <a:ea typeface="黑体" panose="02010609060101010101" pitchFamily="49" charset="-122"/>
                <a:cs typeface="Times New Roman" panose="02020603050405020304" pitchFamily="18" charset="0"/>
              </a:rPr>
              <a:t>d</a:t>
            </a:r>
            <a:r>
              <a:rPr lang="zh-CN" altLang="zh-CN" sz="3000" dirty="0">
                <a:latin typeface="Times New Roman" panose="02020603050405020304" pitchFamily="18" charset="0"/>
                <a:ea typeface="黑体" panose="02010609060101010101" pitchFamily="49" charset="-122"/>
                <a:cs typeface="Times New Roman" panose="02020603050405020304" pitchFamily="18" charset="0"/>
              </a:rPr>
              <a:t>；把</a:t>
            </a:r>
            <a:r>
              <a:rPr lang="en-US" altLang="zh-CN" sz="3000" i="1" dirty="0">
                <a:latin typeface="Times New Roman" panose="02020603050405020304" pitchFamily="18" charset="0"/>
                <a:ea typeface="黑体" panose="02010609060101010101" pitchFamily="49" charset="-122"/>
                <a:cs typeface="Times New Roman" panose="02020603050405020304" pitchFamily="18" charset="0"/>
              </a:rPr>
              <a:t>A</a:t>
            </a:r>
            <a:r>
              <a:rPr lang="en-US" altLang="zh-CN" sz="3000" baseline="-25000" dirty="0">
                <a:latin typeface="Times New Roman" panose="02020603050405020304" pitchFamily="18" charset="0"/>
                <a:ea typeface="黑体" panose="02010609060101010101" pitchFamily="49" charset="-122"/>
                <a:cs typeface="Times New Roman" panose="02020603050405020304" pitchFamily="18" charset="0"/>
              </a:rPr>
              <a:t>2</a:t>
            </a:r>
            <a:r>
              <a:rPr lang="en-US" altLang="zh-CN" sz="3000" i="1" dirty="0">
                <a:latin typeface="Times New Roman" panose="02020603050405020304" pitchFamily="18" charset="0"/>
                <a:ea typeface="黑体" panose="02010609060101010101" pitchFamily="49" charset="-122"/>
                <a:cs typeface="Times New Roman" panose="02020603050405020304" pitchFamily="18" charset="0"/>
              </a:rPr>
              <a:t>A</a:t>
            </a:r>
            <a:r>
              <a:rPr lang="en-US" altLang="zh-CN" sz="3000" baseline="-25000" dirty="0">
                <a:latin typeface="Times New Roman" panose="02020603050405020304" pitchFamily="18" charset="0"/>
                <a:ea typeface="黑体" panose="02010609060101010101" pitchFamily="49" charset="-122"/>
                <a:cs typeface="Times New Roman" panose="02020603050405020304" pitchFamily="18" charset="0"/>
              </a:rPr>
              <a:t>2</a:t>
            </a:r>
            <a:r>
              <a:rPr lang="zh-CN" altLang="zh-CN" sz="3000" dirty="0">
                <a:latin typeface="Times New Roman" panose="02020603050405020304" pitchFamily="18" charset="0"/>
                <a:ea typeface="黑体" panose="02010609060101010101" pitchFamily="49" charset="-122"/>
                <a:cs typeface="Times New Roman" panose="02020603050405020304" pitchFamily="18" charset="0"/>
              </a:rPr>
              <a:t>变为</a:t>
            </a:r>
            <a:r>
              <a:rPr lang="en-US" altLang="zh-CN" sz="3000" i="1" dirty="0">
                <a:latin typeface="Times New Roman" panose="02020603050405020304" pitchFamily="18" charset="0"/>
                <a:ea typeface="黑体" panose="02010609060101010101" pitchFamily="49" charset="-122"/>
                <a:cs typeface="Times New Roman" panose="02020603050405020304" pitchFamily="18" charset="0"/>
              </a:rPr>
              <a:t>A</a:t>
            </a:r>
            <a:r>
              <a:rPr lang="en-US" altLang="zh-CN" sz="3000" baseline="-25000" dirty="0">
                <a:latin typeface="Times New Roman" panose="02020603050405020304" pitchFamily="18" charset="0"/>
                <a:ea typeface="黑体" panose="02010609060101010101" pitchFamily="49" charset="-122"/>
                <a:cs typeface="Times New Roman" panose="02020603050405020304" pitchFamily="18" charset="0"/>
              </a:rPr>
              <a:t>1</a:t>
            </a:r>
            <a:r>
              <a:rPr lang="en-US" altLang="zh-CN" sz="3000" i="1" dirty="0">
                <a:latin typeface="Times New Roman" panose="02020603050405020304" pitchFamily="18" charset="0"/>
                <a:ea typeface="黑体" panose="02010609060101010101" pitchFamily="49" charset="-122"/>
                <a:cs typeface="Times New Roman" panose="02020603050405020304" pitchFamily="18" charset="0"/>
              </a:rPr>
              <a:t>A</a:t>
            </a:r>
            <a:r>
              <a:rPr lang="en-US" altLang="zh-CN" sz="3000" baseline="-25000" dirty="0">
                <a:latin typeface="Times New Roman" panose="02020603050405020304" pitchFamily="18" charset="0"/>
                <a:ea typeface="黑体" panose="02010609060101010101" pitchFamily="49" charset="-122"/>
                <a:cs typeface="Times New Roman" panose="02020603050405020304" pitchFamily="18" charset="0"/>
              </a:rPr>
              <a:t>2</a:t>
            </a:r>
            <a:r>
              <a:rPr lang="zh-CN" altLang="zh-CN" sz="3000" dirty="0">
                <a:latin typeface="Times New Roman" panose="02020603050405020304" pitchFamily="18" charset="0"/>
                <a:ea typeface="黑体" panose="02010609060101010101" pitchFamily="49" charset="-122"/>
                <a:cs typeface="Times New Roman" panose="02020603050405020304" pitchFamily="18" charset="0"/>
              </a:rPr>
              <a:t>后，基因型值从</a:t>
            </a:r>
            <a:r>
              <a:rPr lang="en-US" altLang="zh-CN" sz="3000"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sz="3000" i="1" dirty="0">
                <a:latin typeface="Times New Roman" panose="02020603050405020304" pitchFamily="18" charset="0"/>
                <a:ea typeface="黑体" panose="02010609060101010101" pitchFamily="49" charset="-122"/>
                <a:cs typeface="Times New Roman" panose="02020603050405020304" pitchFamily="18" charset="0"/>
              </a:rPr>
              <a:t>a</a:t>
            </a:r>
            <a:r>
              <a:rPr lang="zh-CN" altLang="zh-CN" sz="3000" dirty="0">
                <a:latin typeface="Times New Roman" panose="02020603050405020304" pitchFamily="18" charset="0"/>
                <a:ea typeface="黑体" panose="02010609060101010101" pitchFamily="49" charset="-122"/>
                <a:cs typeface="Times New Roman" panose="02020603050405020304" pitchFamily="18" charset="0"/>
              </a:rPr>
              <a:t>变为</a:t>
            </a:r>
            <a:r>
              <a:rPr lang="en-US" altLang="zh-CN" sz="3000" i="1" dirty="0">
                <a:latin typeface="Times New Roman" panose="02020603050405020304" pitchFamily="18" charset="0"/>
                <a:ea typeface="黑体" panose="02010609060101010101" pitchFamily="49" charset="-122"/>
                <a:cs typeface="Times New Roman" panose="02020603050405020304" pitchFamily="18" charset="0"/>
              </a:rPr>
              <a:t>d</a:t>
            </a:r>
            <a:r>
              <a:rPr lang="zh-CN" altLang="zh-CN" sz="3000" dirty="0">
                <a:latin typeface="Times New Roman" panose="02020603050405020304" pitchFamily="18" charset="0"/>
                <a:ea typeface="黑体" panose="02010609060101010101" pitchFamily="49" charset="-122"/>
                <a:cs typeface="Times New Roman" panose="02020603050405020304" pitchFamily="18" charset="0"/>
              </a:rPr>
              <a:t>，替换前后的效应变化为</a:t>
            </a:r>
            <a:r>
              <a:rPr lang="en-US" altLang="zh-CN" sz="3000" i="1" dirty="0" err="1" smtClean="0">
                <a:latin typeface="Times New Roman" panose="02020603050405020304" pitchFamily="18" charset="0"/>
                <a:ea typeface="黑体" panose="02010609060101010101" pitchFamily="49" charset="-122"/>
                <a:cs typeface="Times New Roman" panose="02020603050405020304" pitchFamily="18" charset="0"/>
              </a:rPr>
              <a:t>a</a:t>
            </a:r>
            <a:r>
              <a:rPr lang="en-US" altLang="zh-CN" sz="3000" dirty="0" err="1" smtClean="0">
                <a:latin typeface="Times New Roman" panose="02020603050405020304" pitchFamily="18" charset="0"/>
                <a:ea typeface="黑体" panose="02010609060101010101" pitchFamily="49" charset="-122"/>
                <a:cs typeface="Times New Roman" panose="02020603050405020304" pitchFamily="18" charset="0"/>
              </a:rPr>
              <a:t>+</a:t>
            </a:r>
            <a:r>
              <a:rPr lang="en-US" altLang="zh-CN" sz="3000" i="1" dirty="0" err="1" smtClean="0">
                <a:latin typeface="Times New Roman" panose="02020603050405020304" pitchFamily="18" charset="0"/>
                <a:ea typeface="黑体" panose="02010609060101010101" pitchFamily="49" charset="-122"/>
                <a:cs typeface="Times New Roman" panose="02020603050405020304" pitchFamily="18" charset="0"/>
              </a:rPr>
              <a:t>d</a:t>
            </a:r>
            <a:r>
              <a:rPr lang="zh-CN" altLang="zh-CN" sz="3000" dirty="0" smtClean="0">
                <a:latin typeface="Times New Roman" panose="02020603050405020304" pitchFamily="18" charset="0"/>
                <a:ea typeface="黑体" panose="02010609060101010101" pitchFamily="49" charset="-122"/>
                <a:cs typeface="Times New Roman" panose="02020603050405020304" pitchFamily="18" charset="0"/>
              </a:rPr>
              <a:t>。</a:t>
            </a:r>
            <a:r>
              <a:rPr lang="zh-CN" altLang="zh-CN" sz="3000" dirty="0">
                <a:latin typeface="Times New Roman" panose="02020603050405020304" pitchFamily="18" charset="0"/>
                <a:ea typeface="黑体" panose="02010609060101010101" pitchFamily="49" charset="-122"/>
                <a:cs typeface="Times New Roman" panose="02020603050405020304" pitchFamily="18" charset="0"/>
              </a:rPr>
              <a:t>因此</a:t>
            </a:r>
            <a:r>
              <a:rPr lang="zh-CN" altLang="zh-CN" sz="3000" dirty="0" smtClean="0">
                <a:latin typeface="Times New Roman" panose="02020603050405020304" pitchFamily="18" charset="0"/>
                <a:ea typeface="黑体" panose="02010609060101010101" pitchFamily="49" charset="-122"/>
                <a:cs typeface="Times New Roman" panose="02020603050405020304" pitchFamily="18" charset="0"/>
              </a:rPr>
              <a:t>得到平均</a:t>
            </a:r>
            <a:r>
              <a:rPr lang="zh-CN" altLang="zh-CN" sz="3000" dirty="0">
                <a:latin typeface="Times New Roman" panose="02020603050405020304" pitchFamily="18" charset="0"/>
                <a:ea typeface="黑体" panose="02010609060101010101" pitchFamily="49" charset="-122"/>
                <a:cs typeface="Times New Roman" panose="02020603050405020304" pitchFamily="18" charset="0"/>
              </a:rPr>
              <a:t>基因替换</a:t>
            </a:r>
            <a:r>
              <a:rPr lang="zh-CN" altLang="zh-CN" sz="3000" dirty="0" smtClean="0">
                <a:latin typeface="Times New Roman" panose="02020603050405020304" pitchFamily="18" charset="0"/>
                <a:ea typeface="黑体" panose="02010609060101010101" pitchFamily="49" charset="-122"/>
                <a:cs typeface="Times New Roman" panose="02020603050405020304" pitchFamily="18" charset="0"/>
              </a:rPr>
              <a:t>效应的</a:t>
            </a:r>
            <a:r>
              <a:rPr lang="zh-CN" altLang="zh-CN" sz="3000" dirty="0">
                <a:latin typeface="Times New Roman" panose="02020603050405020304" pitchFamily="18" charset="0"/>
                <a:ea typeface="黑体" panose="02010609060101010101" pitchFamily="49" charset="-122"/>
                <a:cs typeface="Times New Roman" panose="02020603050405020304" pitchFamily="18" charset="0"/>
              </a:rPr>
              <a:t>表达式。</a:t>
            </a:r>
            <a:endParaRPr lang="zh-CN" altLang="en-US" sz="3000" dirty="0">
              <a:latin typeface="Times New Roman" panose="02020603050405020304" pitchFamily="18" charset="0"/>
              <a:ea typeface="黑体" panose="02010609060101010101" pitchFamily="49" charset="-122"/>
              <a:cs typeface="Times New Roman" panose="02020603050405020304" pitchFamily="18" charset="0"/>
            </a:endParaRPr>
          </a:p>
        </p:txBody>
      </p:sp>
    </p:spTree>
    <p:extLst>
      <p:ext uri="{BB962C8B-B14F-4D97-AF65-F5344CB8AC3E}">
        <p14:creationId xmlns:p14="http://schemas.microsoft.com/office/powerpoint/2010/main" val="254606704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179512" y="260648"/>
            <a:ext cx="8712968" cy="778098"/>
          </a:xfrm>
        </p:spPr>
        <p:txBody>
          <a:bodyPr>
            <a:noAutofit/>
          </a:bodyPr>
          <a:lstStyle/>
          <a:p>
            <a:r>
              <a:rPr lang="zh-CN" altLang="zh-CN" sz="4000" b="1" dirty="0">
                <a:latin typeface="黑体" panose="02010609060101010101" pitchFamily="49" charset="-122"/>
                <a:ea typeface="黑体" panose="02010609060101010101" pitchFamily="49" charset="-122"/>
              </a:rPr>
              <a:t>基因替代</a:t>
            </a:r>
            <a:r>
              <a:rPr lang="zh-CN" altLang="zh-CN" sz="4000" b="1" dirty="0" smtClean="0">
                <a:latin typeface="黑体" panose="02010609060101010101" pitchFamily="49" charset="-122"/>
                <a:ea typeface="黑体" panose="02010609060101010101" pitchFamily="49" charset="-122"/>
              </a:rPr>
              <a:t>效应</a:t>
            </a:r>
            <a:r>
              <a:rPr lang="zh-CN" altLang="en-US" sz="4000" b="1" dirty="0" smtClean="0">
                <a:latin typeface="黑体" panose="02010609060101010101" pitchFamily="49" charset="-122"/>
                <a:ea typeface="黑体" panose="02010609060101010101" pitchFamily="49" charset="-122"/>
              </a:rPr>
              <a:t>与基因平均效应的关系</a:t>
            </a:r>
            <a:endParaRPr lang="en-US" altLang="zh-CN" sz="4000" b="1" dirty="0">
              <a:latin typeface="黑体" panose="02010609060101010101" pitchFamily="49" charset="-122"/>
              <a:ea typeface="黑体" panose="02010609060101010101" pitchFamily="49" charset="-122"/>
              <a:cs typeface="Times New Roman" panose="02020603050405020304" pitchFamily="18" charset="0"/>
            </a:endParaRPr>
          </a:p>
        </p:txBody>
      </p:sp>
      <p:graphicFrame>
        <p:nvGraphicFramePr>
          <p:cNvPr id="5" name="表格 4"/>
          <p:cNvGraphicFramePr>
            <a:graphicFrameLocks noGrp="1"/>
          </p:cNvGraphicFramePr>
          <p:nvPr>
            <p:extLst>
              <p:ext uri="{D42A27DB-BD31-4B8C-83A1-F6EECF244321}">
                <p14:modId xmlns:p14="http://schemas.microsoft.com/office/powerpoint/2010/main" val="17872185"/>
              </p:ext>
            </p:extLst>
          </p:nvPr>
        </p:nvGraphicFramePr>
        <p:xfrm>
          <a:off x="198225" y="1196752"/>
          <a:ext cx="8766263" cy="2133600"/>
        </p:xfrm>
        <a:graphic>
          <a:graphicData uri="http://schemas.openxmlformats.org/drawingml/2006/table">
            <a:tbl>
              <a:tblPr firstRow="1" firstCol="1" lastRow="1" lastCol="1" bandRow="1" bandCol="1">
                <a:tableStyleId>{5C22544A-7EE6-4342-B048-85BDC9FD1C3A}</a:tableStyleId>
              </a:tblPr>
              <a:tblGrid>
                <a:gridCol w="1289685"/>
                <a:gridCol w="1302603"/>
                <a:gridCol w="181619"/>
                <a:gridCol w="1284923"/>
                <a:gridCol w="1285454"/>
                <a:gridCol w="1800200"/>
                <a:gridCol w="1621779"/>
              </a:tblGrid>
              <a:tr h="0">
                <a:tc gridSpan="2">
                  <a:txBody>
                    <a:bodyPr/>
                    <a:lstStyle/>
                    <a:p>
                      <a:pPr algn="just">
                        <a:spcAft>
                          <a:spcPts val="0"/>
                        </a:spcAft>
                      </a:pPr>
                      <a:r>
                        <a:rPr lang="zh-CN" sz="2800" kern="100" dirty="0">
                          <a:solidFill>
                            <a:srgbClr val="FFFF00"/>
                          </a:solidFill>
                          <a:effectLst/>
                        </a:rPr>
                        <a:t>替换前</a:t>
                      </a:r>
                      <a:endParaRPr lang="zh-CN" sz="2800" kern="100" dirty="0">
                        <a:solidFill>
                          <a:srgbClr val="FFFF00"/>
                        </a:solidFill>
                        <a:effectLst/>
                        <a:latin typeface="Calibri"/>
                        <a:ea typeface="宋体"/>
                        <a:cs typeface="Times New Roman"/>
                      </a:endParaRPr>
                    </a:p>
                  </a:txBody>
                  <a:tcPr marL="68580" marR="68580" marT="0" marB="0">
                    <a:solidFill>
                      <a:schemeClr val="tx2"/>
                    </a:solidFill>
                  </a:tcPr>
                </a:tc>
                <a:tc hMerge="1">
                  <a:txBody>
                    <a:bodyPr/>
                    <a:lstStyle/>
                    <a:p>
                      <a:endParaRPr lang="zh-CN" altLang="en-US"/>
                    </a:p>
                  </a:txBody>
                  <a:tcPr/>
                </a:tc>
                <a:tc>
                  <a:txBody>
                    <a:bodyPr/>
                    <a:lstStyle/>
                    <a:p>
                      <a:pPr algn="just">
                        <a:spcAft>
                          <a:spcPts val="0"/>
                        </a:spcAft>
                      </a:pPr>
                      <a:r>
                        <a:rPr lang="en-US" sz="2800" kern="100" dirty="0">
                          <a:solidFill>
                            <a:srgbClr val="FFFF00"/>
                          </a:solidFill>
                          <a:effectLst/>
                        </a:rPr>
                        <a:t> </a:t>
                      </a:r>
                      <a:endParaRPr lang="zh-CN" sz="2800" kern="100" dirty="0">
                        <a:solidFill>
                          <a:srgbClr val="FFFF00"/>
                        </a:solidFill>
                        <a:effectLst/>
                        <a:latin typeface="Calibri"/>
                        <a:ea typeface="宋体"/>
                        <a:cs typeface="Times New Roman"/>
                      </a:endParaRPr>
                    </a:p>
                  </a:txBody>
                  <a:tcPr marL="68580" marR="68580" marT="0" marB="0">
                    <a:solidFill>
                      <a:schemeClr val="tx2"/>
                    </a:solidFill>
                  </a:tcPr>
                </a:tc>
                <a:tc gridSpan="2">
                  <a:txBody>
                    <a:bodyPr/>
                    <a:lstStyle/>
                    <a:p>
                      <a:pPr algn="just">
                        <a:spcAft>
                          <a:spcPts val="0"/>
                        </a:spcAft>
                      </a:pPr>
                      <a:r>
                        <a:rPr lang="zh-CN" sz="2800" kern="100" dirty="0">
                          <a:solidFill>
                            <a:srgbClr val="FFFF00"/>
                          </a:solidFill>
                          <a:effectLst/>
                        </a:rPr>
                        <a:t>替换后</a:t>
                      </a:r>
                      <a:endParaRPr lang="zh-CN" sz="2800" kern="100" dirty="0">
                        <a:solidFill>
                          <a:srgbClr val="FFFF00"/>
                        </a:solidFill>
                        <a:effectLst/>
                        <a:latin typeface="Calibri"/>
                        <a:ea typeface="宋体"/>
                        <a:cs typeface="Times New Roman"/>
                      </a:endParaRPr>
                    </a:p>
                  </a:txBody>
                  <a:tcPr marL="68580" marR="68580" marT="0" marB="0">
                    <a:solidFill>
                      <a:schemeClr val="tx2"/>
                    </a:solidFill>
                  </a:tcPr>
                </a:tc>
                <a:tc hMerge="1">
                  <a:txBody>
                    <a:bodyPr/>
                    <a:lstStyle/>
                    <a:p>
                      <a:endParaRPr lang="zh-CN" altLang="en-US"/>
                    </a:p>
                  </a:txBody>
                  <a:tcPr/>
                </a:tc>
                <a:tc rowSpan="2">
                  <a:txBody>
                    <a:bodyPr/>
                    <a:lstStyle/>
                    <a:p>
                      <a:pPr algn="just">
                        <a:spcAft>
                          <a:spcPts val="0"/>
                        </a:spcAft>
                      </a:pPr>
                      <a:r>
                        <a:rPr lang="zh-CN" sz="2800" kern="100" dirty="0">
                          <a:solidFill>
                            <a:srgbClr val="FFFF00"/>
                          </a:solidFill>
                          <a:effectLst/>
                        </a:rPr>
                        <a:t>替换前后的基因型值变化量</a:t>
                      </a:r>
                      <a:endParaRPr lang="zh-CN" sz="2800" kern="100" dirty="0">
                        <a:solidFill>
                          <a:srgbClr val="FFFF00"/>
                        </a:solidFill>
                        <a:effectLst/>
                        <a:latin typeface="Calibri"/>
                        <a:ea typeface="宋体"/>
                        <a:cs typeface="Times New Roman"/>
                      </a:endParaRPr>
                    </a:p>
                  </a:txBody>
                  <a:tcPr marL="68580" marR="68580" marT="0" marB="0">
                    <a:solidFill>
                      <a:schemeClr val="tx2"/>
                    </a:solidFill>
                  </a:tcPr>
                </a:tc>
                <a:tc rowSpan="2">
                  <a:txBody>
                    <a:bodyPr/>
                    <a:lstStyle/>
                    <a:p>
                      <a:pPr algn="l">
                        <a:spcAft>
                          <a:spcPts val="0"/>
                        </a:spcAft>
                      </a:pPr>
                      <a:r>
                        <a:rPr lang="zh-CN" sz="2800" kern="100" dirty="0">
                          <a:solidFill>
                            <a:srgbClr val="FFFF00"/>
                          </a:solidFill>
                          <a:effectLst/>
                        </a:rPr>
                        <a:t>两种替换基因型的频率</a:t>
                      </a:r>
                      <a:endParaRPr lang="zh-CN" sz="2800" kern="100" dirty="0">
                        <a:solidFill>
                          <a:srgbClr val="FFFF00"/>
                        </a:solidFill>
                        <a:effectLst/>
                        <a:latin typeface="Calibri"/>
                        <a:ea typeface="宋体"/>
                        <a:cs typeface="Times New Roman"/>
                      </a:endParaRPr>
                    </a:p>
                  </a:txBody>
                  <a:tcPr marL="68580" marR="68580" marT="0" marB="0">
                    <a:solidFill>
                      <a:schemeClr val="tx2"/>
                    </a:solidFill>
                  </a:tcPr>
                </a:tc>
              </a:tr>
              <a:tr h="0">
                <a:tc>
                  <a:txBody>
                    <a:bodyPr/>
                    <a:lstStyle/>
                    <a:p>
                      <a:pPr algn="just">
                        <a:spcAft>
                          <a:spcPts val="0"/>
                        </a:spcAft>
                      </a:pPr>
                      <a:r>
                        <a:rPr lang="zh-CN" sz="2800" kern="100" dirty="0">
                          <a:solidFill>
                            <a:srgbClr val="FFFF00"/>
                          </a:solidFill>
                          <a:effectLst/>
                        </a:rPr>
                        <a:t>基因型</a:t>
                      </a:r>
                      <a:endParaRPr lang="zh-CN" sz="2800" kern="100" dirty="0">
                        <a:solidFill>
                          <a:srgbClr val="FFFF00"/>
                        </a:solidFill>
                        <a:effectLst/>
                        <a:latin typeface="Calibri"/>
                        <a:ea typeface="宋体"/>
                        <a:cs typeface="Times New Roman"/>
                      </a:endParaRPr>
                    </a:p>
                  </a:txBody>
                  <a:tcPr marL="68580" marR="68580" marT="0" marB="0">
                    <a:solidFill>
                      <a:schemeClr val="tx2"/>
                    </a:solidFill>
                  </a:tcPr>
                </a:tc>
                <a:tc>
                  <a:txBody>
                    <a:bodyPr/>
                    <a:lstStyle/>
                    <a:p>
                      <a:pPr algn="just">
                        <a:spcAft>
                          <a:spcPts val="0"/>
                        </a:spcAft>
                      </a:pPr>
                      <a:r>
                        <a:rPr lang="zh-CN" sz="2800" kern="100">
                          <a:solidFill>
                            <a:srgbClr val="FFFF00"/>
                          </a:solidFill>
                          <a:effectLst/>
                        </a:rPr>
                        <a:t>基因型值</a:t>
                      </a:r>
                      <a:endParaRPr lang="zh-CN" sz="2800" kern="100">
                        <a:solidFill>
                          <a:srgbClr val="FFFF00"/>
                        </a:solidFill>
                        <a:effectLst/>
                        <a:latin typeface="Calibri"/>
                        <a:ea typeface="宋体"/>
                        <a:cs typeface="Times New Roman"/>
                      </a:endParaRPr>
                    </a:p>
                  </a:txBody>
                  <a:tcPr marL="68580" marR="68580" marT="0" marB="0">
                    <a:solidFill>
                      <a:schemeClr val="tx2"/>
                    </a:solidFill>
                  </a:tcPr>
                </a:tc>
                <a:tc>
                  <a:txBody>
                    <a:bodyPr/>
                    <a:lstStyle/>
                    <a:p>
                      <a:pPr algn="just">
                        <a:spcAft>
                          <a:spcPts val="0"/>
                        </a:spcAft>
                      </a:pPr>
                      <a:r>
                        <a:rPr lang="en-US" sz="2800" kern="100" dirty="0">
                          <a:solidFill>
                            <a:srgbClr val="FFFF00"/>
                          </a:solidFill>
                          <a:effectLst/>
                        </a:rPr>
                        <a:t> </a:t>
                      </a:r>
                      <a:endParaRPr lang="zh-CN" sz="2800" kern="100" dirty="0">
                        <a:solidFill>
                          <a:srgbClr val="FFFF00"/>
                        </a:solidFill>
                        <a:effectLst/>
                        <a:latin typeface="Calibri"/>
                        <a:ea typeface="宋体"/>
                        <a:cs typeface="Times New Roman"/>
                      </a:endParaRPr>
                    </a:p>
                  </a:txBody>
                  <a:tcPr marL="68580" marR="68580" marT="0" marB="0">
                    <a:solidFill>
                      <a:schemeClr val="tx2"/>
                    </a:solidFill>
                  </a:tcPr>
                </a:tc>
                <a:tc>
                  <a:txBody>
                    <a:bodyPr/>
                    <a:lstStyle/>
                    <a:p>
                      <a:pPr algn="just">
                        <a:spcAft>
                          <a:spcPts val="0"/>
                        </a:spcAft>
                      </a:pPr>
                      <a:r>
                        <a:rPr lang="zh-CN" sz="2800" kern="100" dirty="0">
                          <a:solidFill>
                            <a:srgbClr val="FFFF00"/>
                          </a:solidFill>
                          <a:effectLst/>
                        </a:rPr>
                        <a:t>基因型</a:t>
                      </a:r>
                      <a:endParaRPr lang="zh-CN" sz="2800" kern="100" dirty="0">
                        <a:solidFill>
                          <a:srgbClr val="FFFF00"/>
                        </a:solidFill>
                        <a:effectLst/>
                        <a:latin typeface="Calibri"/>
                        <a:ea typeface="宋体"/>
                        <a:cs typeface="Times New Roman"/>
                      </a:endParaRPr>
                    </a:p>
                  </a:txBody>
                  <a:tcPr marL="68580" marR="68580" marT="0" marB="0">
                    <a:solidFill>
                      <a:schemeClr val="tx2"/>
                    </a:solidFill>
                  </a:tcPr>
                </a:tc>
                <a:tc>
                  <a:txBody>
                    <a:bodyPr/>
                    <a:lstStyle/>
                    <a:p>
                      <a:pPr algn="just">
                        <a:spcAft>
                          <a:spcPts val="0"/>
                        </a:spcAft>
                      </a:pPr>
                      <a:r>
                        <a:rPr lang="zh-CN" sz="2800" kern="100" dirty="0">
                          <a:solidFill>
                            <a:srgbClr val="FFFF00"/>
                          </a:solidFill>
                          <a:effectLst/>
                        </a:rPr>
                        <a:t>基因型值</a:t>
                      </a:r>
                      <a:endParaRPr lang="zh-CN" sz="2800" kern="100" dirty="0">
                        <a:solidFill>
                          <a:srgbClr val="FFFF00"/>
                        </a:solidFill>
                        <a:effectLst/>
                        <a:latin typeface="Calibri"/>
                        <a:ea typeface="宋体"/>
                        <a:cs typeface="Times New Roman"/>
                      </a:endParaRPr>
                    </a:p>
                  </a:txBody>
                  <a:tcPr marL="68580" marR="68580" marT="0" marB="0">
                    <a:solidFill>
                      <a:schemeClr val="tx2"/>
                    </a:solidFill>
                  </a:tcPr>
                </a:tc>
                <a:tc vMerge="1">
                  <a:txBody>
                    <a:bodyPr/>
                    <a:lstStyle/>
                    <a:p>
                      <a:endParaRPr lang="zh-CN" altLang="en-US"/>
                    </a:p>
                  </a:txBody>
                  <a:tcPr/>
                </a:tc>
                <a:tc vMerge="1">
                  <a:txBody>
                    <a:bodyPr/>
                    <a:lstStyle/>
                    <a:p>
                      <a:endParaRPr lang="zh-CN" altLang="en-US"/>
                    </a:p>
                  </a:txBody>
                  <a:tcPr/>
                </a:tc>
              </a:tr>
              <a:tr h="0">
                <a:tc>
                  <a:txBody>
                    <a:bodyPr/>
                    <a:lstStyle/>
                    <a:p>
                      <a:pPr algn="just">
                        <a:spcAft>
                          <a:spcPts val="0"/>
                        </a:spcAft>
                      </a:pPr>
                      <a:r>
                        <a:rPr lang="en-US" sz="2800" b="0" kern="100" dirty="0">
                          <a:solidFill>
                            <a:schemeClr val="tx1"/>
                          </a:solidFill>
                          <a:effectLst/>
                        </a:rPr>
                        <a:t>A</a:t>
                      </a:r>
                      <a:r>
                        <a:rPr lang="en-US" sz="2800" b="0" kern="100" baseline="-25000" dirty="0">
                          <a:solidFill>
                            <a:schemeClr val="tx1"/>
                          </a:solidFill>
                          <a:effectLst/>
                        </a:rPr>
                        <a:t>1</a:t>
                      </a:r>
                      <a:r>
                        <a:rPr lang="en-US" sz="2800" b="0" kern="100" dirty="0">
                          <a:solidFill>
                            <a:schemeClr val="tx1"/>
                          </a:solidFill>
                          <a:effectLst/>
                        </a:rPr>
                        <a:t>A</a:t>
                      </a:r>
                      <a:r>
                        <a:rPr lang="en-US" sz="2800" b="0" kern="100" baseline="-25000" dirty="0">
                          <a:solidFill>
                            <a:schemeClr val="tx1"/>
                          </a:solidFill>
                          <a:effectLst/>
                        </a:rPr>
                        <a:t>2</a:t>
                      </a:r>
                      <a:endParaRPr lang="zh-CN" sz="2800" b="0" kern="100" dirty="0">
                        <a:solidFill>
                          <a:schemeClr val="tx1"/>
                        </a:solidFill>
                        <a:effectLst/>
                        <a:latin typeface="Calibri"/>
                        <a:ea typeface="宋体"/>
                        <a:cs typeface="Times New Roman"/>
                      </a:endParaRPr>
                    </a:p>
                  </a:txBody>
                  <a:tcPr marL="68580" marR="68580" marT="0" marB="0">
                    <a:solidFill>
                      <a:schemeClr val="accent3">
                        <a:lumMod val="20000"/>
                        <a:lumOff val="80000"/>
                      </a:schemeClr>
                    </a:solidFill>
                  </a:tcPr>
                </a:tc>
                <a:tc>
                  <a:txBody>
                    <a:bodyPr/>
                    <a:lstStyle/>
                    <a:p>
                      <a:pPr algn="just">
                        <a:spcAft>
                          <a:spcPts val="0"/>
                        </a:spcAft>
                      </a:pPr>
                      <a:r>
                        <a:rPr lang="en-US" sz="2800" b="0" kern="100" dirty="0">
                          <a:solidFill>
                            <a:schemeClr val="tx1"/>
                          </a:solidFill>
                          <a:effectLst/>
                        </a:rPr>
                        <a:t>d</a:t>
                      </a:r>
                      <a:endParaRPr lang="zh-CN" sz="2800" b="0" kern="100" dirty="0">
                        <a:solidFill>
                          <a:schemeClr val="tx1"/>
                        </a:solidFill>
                        <a:effectLst/>
                        <a:latin typeface="Calibri"/>
                        <a:ea typeface="宋体"/>
                        <a:cs typeface="Times New Roman"/>
                      </a:endParaRPr>
                    </a:p>
                  </a:txBody>
                  <a:tcPr marL="68580" marR="68580" marT="0" marB="0">
                    <a:solidFill>
                      <a:schemeClr val="accent3">
                        <a:lumMod val="20000"/>
                        <a:lumOff val="80000"/>
                      </a:schemeClr>
                    </a:solidFill>
                  </a:tcPr>
                </a:tc>
                <a:tc>
                  <a:txBody>
                    <a:bodyPr/>
                    <a:lstStyle/>
                    <a:p>
                      <a:pPr algn="just">
                        <a:spcAft>
                          <a:spcPts val="0"/>
                        </a:spcAft>
                      </a:pPr>
                      <a:r>
                        <a:rPr lang="en-US" sz="2800" b="0" kern="100" dirty="0">
                          <a:solidFill>
                            <a:schemeClr val="tx1"/>
                          </a:solidFill>
                          <a:effectLst/>
                        </a:rPr>
                        <a:t> </a:t>
                      </a:r>
                      <a:endParaRPr lang="zh-CN" sz="2800" b="0" kern="100" dirty="0">
                        <a:solidFill>
                          <a:schemeClr val="tx1"/>
                        </a:solidFill>
                        <a:effectLst/>
                        <a:latin typeface="Calibri"/>
                        <a:ea typeface="宋体"/>
                        <a:cs typeface="Times New Roman"/>
                      </a:endParaRPr>
                    </a:p>
                  </a:txBody>
                  <a:tcPr marL="68580" marR="68580" marT="0" marB="0">
                    <a:solidFill>
                      <a:schemeClr val="accent3">
                        <a:lumMod val="20000"/>
                        <a:lumOff val="80000"/>
                      </a:schemeClr>
                    </a:solidFill>
                  </a:tcPr>
                </a:tc>
                <a:tc>
                  <a:txBody>
                    <a:bodyPr/>
                    <a:lstStyle/>
                    <a:p>
                      <a:pPr algn="just">
                        <a:spcAft>
                          <a:spcPts val="0"/>
                        </a:spcAft>
                      </a:pPr>
                      <a:r>
                        <a:rPr lang="en-US" sz="2800" b="0" kern="100" dirty="0">
                          <a:solidFill>
                            <a:schemeClr val="tx1"/>
                          </a:solidFill>
                          <a:effectLst/>
                        </a:rPr>
                        <a:t>A</a:t>
                      </a:r>
                      <a:r>
                        <a:rPr lang="en-US" sz="2800" b="0" kern="100" baseline="-25000" dirty="0">
                          <a:solidFill>
                            <a:schemeClr val="tx1"/>
                          </a:solidFill>
                          <a:effectLst/>
                        </a:rPr>
                        <a:t>1</a:t>
                      </a:r>
                      <a:r>
                        <a:rPr lang="en-US" sz="2800" b="0" kern="100" dirty="0">
                          <a:solidFill>
                            <a:schemeClr val="tx1"/>
                          </a:solidFill>
                          <a:effectLst/>
                        </a:rPr>
                        <a:t>A</a:t>
                      </a:r>
                      <a:r>
                        <a:rPr lang="en-US" sz="2800" b="0" kern="100" baseline="-25000" dirty="0">
                          <a:solidFill>
                            <a:schemeClr val="tx1"/>
                          </a:solidFill>
                          <a:effectLst/>
                        </a:rPr>
                        <a:t>1</a:t>
                      </a:r>
                      <a:endParaRPr lang="zh-CN" sz="2800" b="0" kern="100" dirty="0">
                        <a:solidFill>
                          <a:schemeClr val="tx1"/>
                        </a:solidFill>
                        <a:effectLst/>
                        <a:latin typeface="Calibri"/>
                        <a:ea typeface="宋体"/>
                        <a:cs typeface="Times New Roman"/>
                      </a:endParaRPr>
                    </a:p>
                  </a:txBody>
                  <a:tcPr marL="68580" marR="68580" marT="0" marB="0">
                    <a:solidFill>
                      <a:schemeClr val="accent3">
                        <a:lumMod val="20000"/>
                        <a:lumOff val="80000"/>
                      </a:schemeClr>
                    </a:solidFill>
                  </a:tcPr>
                </a:tc>
                <a:tc>
                  <a:txBody>
                    <a:bodyPr/>
                    <a:lstStyle/>
                    <a:p>
                      <a:pPr algn="just">
                        <a:spcAft>
                          <a:spcPts val="0"/>
                        </a:spcAft>
                      </a:pPr>
                      <a:r>
                        <a:rPr lang="en-US" sz="2800" b="0" kern="100" dirty="0">
                          <a:solidFill>
                            <a:schemeClr val="tx1"/>
                          </a:solidFill>
                          <a:effectLst/>
                        </a:rPr>
                        <a:t>a</a:t>
                      </a:r>
                      <a:endParaRPr lang="zh-CN" sz="2800" b="0" kern="100" dirty="0">
                        <a:solidFill>
                          <a:schemeClr val="tx1"/>
                        </a:solidFill>
                        <a:effectLst/>
                        <a:latin typeface="Calibri"/>
                        <a:ea typeface="宋体"/>
                        <a:cs typeface="Times New Roman"/>
                      </a:endParaRPr>
                    </a:p>
                  </a:txBody>
                  <a:tcPr marL="68580" marR="68580" marT="0" marB="0">
                    <a:solidFill>
                      <a:schemeClr val="accent3">
                        <a:lumMod val="20000"/>
                        <a:lumOff val="80000"/>
                      </a:schemeClr>
                    </a:solidFill>
                  </a:tcPr>
                </a:tc>
                <a:tc>
                  <a:txBody>
                    <a:bodyPr/>
                    <a:lstStyle/>
                    <a:p>
                      <a:pPr algn="just">
                        <a:spcAft>
                          <a:spcPts val="0"/>
                        </a:spcAft>
                      </a:pPr>
                      <a:r>
                        <a:rPr lang="en-US" sz="2800" b="0" kern="100" dirty="0">
                          <a:solidFill>
                            <a:schemeClr val="tx1"/>
                          </a:solidFill>
                          <a:effectLst/>
                        </a:rPr>
                        <a:t>a-d</a:t>
                      </a:r>
                      <a:endParaRPr lang="zh-CN" sz="2800" b="0" kern="100" dirty="0">
                        <a:solidFill>
                          <a:schemeClr val="tx1"/>
                        </a:solidFill>
                        <a:effectLst/>
                        <a:latin typeface="Calibri"/>
                        <a:ea typeface="宋体"/>
                        <a:cs typeface="Times New Roman"/>
                      </a:endParaRPr>
                    </a:p>
                  </a:txBody>
                  <a:tcPr marL="68580" marR="68580" marT="0" marB="0">
                    <a:solidFill>
                      <a:schemeClr val="accent3">
                        <a:lumMod val="20000"/>
                        <a:lumOff val="80000"/>
                      </a:schemeClr>
                    </a:solidFill>
                  </a:tcPr>
                </a:tc>
                <a:tc>
                  <a:txBody>
                    <a:bodyPr/>
                    <a:lstStyle/>
                    <a:p>
                      <a:pPr algn="just">
                        <a:spcAft>
                          <a:spcPts val="0"/>
                        </a:spcAft>
                      </a:pPr>
                      <a:r>
                        <a:rPr lang="en-US" sz="2800" b="0" kern="100" dirty="0">
                          <a:solidFill>
                            <a:schemeClr val="tx1"/>
                          </a:solidFill>
                          <a:effectLst/>
                        </a:rPr>
                        <a:t>p</a:t>
                      </a:r>
                      <a:endParaRPr lang="zh-CN" sz="2800" b="0" kern="100" dirty="0">
                        <a:solidFill>
                          <a:schemeClr val="tx1"/>
                        </a:solidFill>
                        <a:effectLst/>
                        <a:latin typeface="Calibri"/>
                        <a:ea typeface="宋体"/>
                        <a:cs typeface="Times New Roman"/>
                      </a:endParaRPr>
                    </a:p>
                  </a:txBody>
                  <a:tcPr marL="68580" marR="68580" marT="0" marB="0">
                    <a:solidFill>
                      <a:schemeClr val="accent3">
                        <a:lumMod val="20000"/>
                        <a:lumOff val="80000"/>
                      </a:schemeClr>
                    </a:solidFill>
                  </a:tcPr>
                </a:tc>
              </a:tr>
              <a:tr h="0">
                <a:tc>
                  <a:txBody>
                    <a:bodyPr/>
                    <a:lstStyle/>
                    <a:p>
                      <a:pPr algn="just">
                        <a:spcAft>
                          <a:spcPts val="0"/>
                        </a:spcAft>
                      </a:pPr>
                      <a:r>
                        <a:rPr lang="en-US" sz="2800" b="0" kern="100">
                          <a:solidFill>
                            <a:schemeClr val="tx1"/>
                          </a:solidFill>
                          <a:effectLst/>
                        </a:rPr>
                        <a:t>A</a:t>
                      </a:r>
                      <a:r>
                        <a:rPr lang="en-US" sz="2800" b="0" kern="100" baseline="-25000">
                          <a:solidFill>
                            <a:schemeClr val="tx1"/>
                          </a:solidFill>
                          <a:effectLst/>
                        </a:rPr>
                        <a:t>2</a:t>
                      </a:r>
                      <a:r>
                        <a:rPr lang="en-US" sz="2800" b="0" kern="100">
                          <a:solidFill>
                            <a:schemeClr val="tx1"/>
                          </a:solidFill>
                          <a:effectLst/>
                        </a:rPr>
                        <a:t>A</a:t>
                      </a:r>
                      <a:r>
                        <a:rPr lang="en-US" sz="2800" b="0" kern="100" baseline="-25000">
                          <a:solidFill>
                            <a:schemeClr val="tx1"/>
                          </a:solidFill>
                          <a:effectLst/>
                        </a:rPr>
                        <a:t>2</a:t>
                      </a:r>
                      <a:endParaRPr lang="zh-CN" sz="2800" b="0" kern="100">
                        <a:solidFill>
                          <a:schemeClr val="tx1"/>
                        </a:solidFill>
                        <a:effectLst/>
                        <a:latin typeface="Calibri"/>
                        <a:ea typeface="宋体"/>
                        <a:cs typeface="Times New Roman"/>
                      </a:endParaRPr>
                    </a:p>
                  </a:txBody>
                  <a:tcPr marL="68580" marR="68580" marT="0" marB="0">
                    <a:solidFill>
                      <a:schemeClr val="accent3">
                        <a:lumMod val="20000"/>
                        <a:lumOff val="80000"/>
                      </a:schemeClr>
                    </a:solidFill>
                  </a:tcPr>
                </a:tc>
                <a:tc>
                  <a:txBody>
                    <a:bodyPr/>
                    <a:lstStyle/>
                    <a:p>
                      <a:pPr algn="just">
                        <a:spcAft>
                          <a:spcPts val="0"/>
                        </a:spcAft>
                      </a:pPr>
                      <a:r>
                        <a:rPr lang="en-US" sz="2800" b="0" kern="100">
                          <a:solidFill>
                            <a:schemeClr val="tx1"/>
                          </a:solidFill>
                          <a:effectLst/>
                        </a:rPr>
                        <a:t>-a</a:t>
                      </a:r>
                      <a:endParaRPr lang="zh-CN" sz="2800" b="0" kern="100">
                        <a:solidFill>
                          <a:schemeClr val="tx1"/>
                        </a:solidFill>
                        <a:effectLst/>
                        <a:latin typeface="Calibri"/>
                        <a:ea typeface="宋体"/>
                        <a:cs typeface="Times New Roman"/>
                      </a:endParaRPr>
                    </a:p>
                  </a:txBody>
                  <a:tcPr marL="68580" marR="68580" marT="0" marB="0">
                    <a:solidFill>
                      <a:schemeClr val="accent3">
                        <a:lumMod val="20000"/>
                        <a:lumOff val="80000"/>
                      </a:schemeClr>
                    </a:solidFill>
                  </a:tcPr>
                </a:tc>
                <a:tc>
                  <a:txBody>
                    <a:bodyPr/>
                    <a:lstStyle/>
                    <a:p>
                      <a:pPr algn="just">
                        <a:spcAft>
                          <a:spcPts val="0"/>
                        </a:spcAft>
                      </a:pPr>
                      <a:r>
                        <a:rPr lang="en-US" sz="2800" b="0" kern="100">
                          <a:solidFill>
                            <a:schemeClr val="tx1"/>
                          </a:solidFill>
                          <a:effectLst/>
                        </a:rPr>
                        <a:t> </a:t>
                      </a:r>
                      <a:endParaRPr lang="zh-CN" sz="2800" b="0" kern="100">
                        <a:solidFill>
                          <a:schemeClr val="tx1"/>
                        </a:solidFill>
                        <a:effectLst/>
                        <a:latin typeface="Calibri"/>
                        <a:ea typeface="宋体"/>
                        <a:cs typeface="Times New Roman"/>
                      </a:endParaRPr>
                    </a:p>
                  </a:txBody>
                  <a:tcPr marL="68580" marR="68580" marT="0" marB="0">
                    <a:solidFill>
                      <a:schemeClr val="accent3">
                        <a:lumMod val="20000"/>
                        <a:lumOff val="80000"/>
                      </a:schemeClr>
                    </a:solidFill>
                  </a:tcPr>
                </a:tc>
                <a:tc>
                  <a:txBody>
                    <a:bodyPr/>
                    <a:lstStyle/>
                    <a:p>
                      <a:pPr algn="just">
                        <a:spcAft>
                          <a:spcPts val="0"/>
                        </a:spcAft>
                      </a:pPr>
                      <a:r>
                        <a:rPr lang="en-US" sz="2800" b="0" kern="100" dirty="0">
                          <a:solidFill>
                            <a:schemeClr val="tx1"/>
                          </a:solidFill>
                          <a:effectLst/>
                        </a:rPr>
                        <a:t>A</a:t>
                      </a:r>
                      <a:r>
                        <a:rPr lang="en-US" sz="2800" b="0" kern="100" baseline="-25000" dirty="0">
                          <a:solidFill>
                            <a:schemeClr val="tx1"/>
                          </a:solidFill>
                          <a:effectLst/>
                        </a:rPr>
                        <a:t>1</a:t>
                      </a:r>
                      <a:r>
                        <a:rPr lang="en-US" sz="2800" b="0" kern="100" dirty="0">
                          <a:solidFill>
                            <a:schemeClr val="tx1"/>
                          </a:solidFill>
                          <a:effectLst/>
                        </a:rPr>
                        <a:t>A</a:t>
                      </a:r>
                      <a:r>
                        <a:rPr lang="en-US" sz="2800" b="0" kern="100" baseline="-25000" dirty="0">
                          <a:solidFill>
                            <a:schemeClr val="tx1"/>
                          </a:solidFill>
                          <a:effectLst/>
                        </a:rPr>
                        <a:t>2</a:t>
                      </a:r>
                      <a:endParaRPr lang="zh-CN" sz="2800" b="0" kern="100" dirty="0">
                        <a:solidFill>
                          <a:schemeClr val="tx1"/>
                        </a:solidFill>
                        <a:effectLst/>
                        <a:latin typeface="Calibri"/>
                        <a:ea typeface="宋体"/>
                        <a:cs typeface="Times New Roman"/>
                      </a:endParaRPr>
                    </a:p>
                  </a:txBody>
                  <a:tcPr marL="68580" marR="68580" marT="0" marB="0">
                    <a:solidFill>
                      <a:schemeClr val="accent3">
                        <a:lumMod val="20000"/>
                        <a:lumOff val="80000"/>
                      </a:schemeClr>
                    </a:solidFill>
                  </a:tcPr>
                </a:tc>
                <a:tc>
                  <a:txBody>
                    <a:bodyPr/>
                    <a:lstStyle/>
                    <a:p>
                      <a:pPr algn="just">
                        <a:spcAft>
                          <a:spcPts val="0"/>
                        </a:spcAft>
                      </a:pPr>
                      <a:r>
                        <a:rPr lang="en-US" sz="2800" b="0" kern="100">
                          <a:solidFill>
                            <a:schemeClr val="tx1"/>
                          </a:solidFill>
                          <a:effectLst/>
                        </a:rPr>
                        <a:t>d</a:t>
                      </a:r>
                      <a:endParaRPr lang="zh-CN" sz="2800" b="0" kern="100">
                        <a:solidFill>
                          <a:schemeClr val="tx1"/>
                        </a:solidFill>
                        <a:effectLst/>
                        <a:latin typeface="Calibri"/>
                        <a:ea typeface="宋体"/>
                        <a:cs typeface="Times New Roman"/>
                      </a:endParaRPr>
                    </a:p>
                  </a:txBody>
                  <a:tcPr marL="68580" marR="68580" marT="0" marB="0">
                    <a:solidFill>
                      <a:schemeClr val="accent3">
                        <a:lumMod val="20000"/>
                        <a:lumOff val="80000"/>
                      </a:schemeClr>
                    </a:solidFill>
                  </a:tcPr>
                </a:tc>
                <a:tc>
                  <a:txBody>
                    <a:bodyPr/>
                    <a:lstStyle/>
                    <a:p>
                      <a:pPr algn="just">
                        <a:spcAft>
                          <a:spcPts val="0"/>
                        </a:spcAft>
                      </a:pPr>
                      <a:r>
                        <a:rPr lang="en-US" sz="2800" b="0" kern="100" dirty="0" err="1">
                          <a:solidFill>
                            <a:schemeClr val="tx1"/>
                          </a:solidFill>
                          <a:effectLst/>
                        </a:rPr>
                        <a:t>d+a</a:t>
                      </a:r>
                      <a:endParaRPr lang="zh-CN" sz="2800" b="0" kern="100" dirty="0">
                        <a:solidFill>
                          <a:schemeClr val="tx1"/>
                        </a:solidFill>
                        <a:effectLst/>
                        <a:latin typeface="Calibri"/>
                        <a:ea typeface="宋体"/>
                        <a:cs typeface="Times New Roman"/>
                      </a:endParaRPr>
                    </a:p>
                  </a:txBody>
                  <a:tcPr marL="68580" marR="68580" marT="0" marB="0">
                    <a:solidFill>
                      <a:schemeClr val="accent3">
                        <a:lumMod val="20000"/>
                        <a:lumOff val="80000"/>
                      </a:schemeClr>
                    </a:solidFill>
                  </a:tcPr>
                </a:tc>
                <a:tc>
                  <a:txBody>
                    <a:bodyPr/>
                    <a:lstStyle/>
                    <a:p>
                      <a:pPr algn="just">
                        <a:spcAft>
                          <a:spcPts val="0"/>
                        </a:spcAft>
                      </a:pPr>
                      <a:r>
                        <a:rPr lang="en-US" sz="2800" b="0" kern="100" dirty="0">
                          <a:solidFill>
                            <a:schemeClr val="tx1"/>
                          </a:solidFill>
                          <a:effectLst/>
                        </a:rPr>
                        <a:t>q</a:t>
                      </a:r>
                      <a:endParaRPr lang="zh-CN" sz="2800" b="0" kern="100" dirty="0">
                        <a:solidFill>
                          <a:schemeClr val="tx1"/>
                        </a:solidFill>
                        <a:effectLst/>
                        <a:latin typeface="Calibri"/>
                        <a:ea typeface="宋体"/>
                        <a:cs typeface="Times New Roman"/>
                      </a:endParaRPr>
                    </a:p>
                  </a:txBody>
                  <a:tcPr marL="68580" marR="68580" marT="0" marB="0">
                    <a:solidFill>
                      <a:schemeClr val="accent3">
                        <a:lumMod val="20000"/>
                        <a:lumOff val="80000"/>
                      </a:schemeClr>
                    </a:solidFill>
                  </a:tcPr>
                </a:tc>
              </a:tr>
            </a:tbl>
          </a:graphicData>
        </a:graphic>
      </p:graphicFrame>
      <p:graphicFrame>
        <p:nvGraphicFramePr>
          <p:cNvPr id="7" name="对象 6"/>
          <p:cNvGraphicFramePr>
            <a:graphicFrameLocks noChangeAspect="1"/>
          </p:cNvGraphicFramePr>
          <p:nvPr>
            <p:extLst>
              <p:ext uri="{D42A27DB-BD31-4B8C-83A1-F6EECF244321}">
                <p14:modId xmlns:p14="http://schemas.microsoft.com/office/powerpoint/2010/main" val="616876882"/>
              </p:ext>
            </p:extLst>
          </p:nvPr>
        </p:nvGraphicFramePr>
        <p:xfrm>
          <a:off x="683568" y="3573016"/>
          <a:ext cx="7298288" cy="648072"/>
        </p:xfrm>
        <a:graphic>
          <a:graphicData uri="http://schemas.openxmlformats.org/presentationml/2006/ole">
            <mc:AlternateContent xmlns:mc="http://schemas.openxmlformats.org/markup-compatibility/2006">
              <mc:Choice xmlns:v="urn:schemas-microsoft-com:vml" Requires="v">
                <p:oleObj spid="_x0000_s85101" name="公式" r:id="rId3" imgW="2324100" imgH="203200" progId="Equation.3">
                  <p:embed/>
                </p:oleObj>
              </mc:Choice>
              <mc:Fallback>
                <p:oleObj name="公式" r:id="rId3" imgW="2324100" imgH="203200" progId="Equation.3">
                  <p:embed/>
                  <p:pic>
                    <p:nvPicPr>
                      <p:cNvPr id="0" name="Object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83568" y="3573016"/>
                        <a:ext cx="7298288" cy="648072"/>
                      </a:xfrm>
                      <a:prstGeom prst="rect">
                        <a:avLst/>
                      </a:prstGeom>
                      <a:noFill/>
                    </p:spPr>
                  </p:pic>
                </p:oleObj>
              </mc:Fallback>
            </mc:AlternateContent>
          </a:graphicData>
        </a:graphic>
      </p:graphicFrame>
      <p:graphicFrame>
        <p:nvGraphicFramePr>
          <p:cNvPr id="9" name="对象 8"/>
          <p:cNvGraphicFramePr>
            <a:graphicFrameLocks noChangeAspect="1"/>
          </p:cNvGraphicFramePr>
          <p:nvPr>
            <p:extLst>
              <p:ext uri="{D42A27DB-BD31-4B8C-83A1-F6EECF244321}">
                <p14:modId xmlns:p14="http://schemas.microsoft.com/office/powerpoint/2010/main" val="2913406425"/>
              </p:ext>
            </p:extLst>
          </p:nvPr>
        </p:nvGraphicFramePr>
        <p:xfrm>
          <a:off x="755575" y="4653136"/>
          <a:ext cx="1656185" cy="660502"/>
        </p:xfrm>
        <a:graphic>
          <a:graphicData uri="http://schemas.openxmlformats.org/presentationml/2006/ole">
            <mc:AlternateContent xmlns:mc="http://schemas.openxmlformats.org/markup-compatibility/2006">
              <mc:Choice xmlns:v="urn:schemas-microsoft-com:vml" Requires="v">
                <p:oleObj spid="_x0000_s85102" name="公式" r:id="rId5" imgW="532937" imgH="215713" progId="Equation.3">
                  <p:embed/>
                </p:oleObj>
              </mc:Choice>
              <mc:Fallback>
                <p:oleObj name="公式" r:id="rId5" imgW="532937" imgH="215713" progId="Equation.3">
                  <p:embed/>
                  <p:pic>
                    <p:nvPicPr>
                      <p:cNvPr id="0" name="Object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755575" y="4653136"/>
                        <a:ext cx="1656185" cy="660502"/>
                      </a:xfrm>
                      <a:prstGeom prst="rect">
                        <a:avLst/>
                      </a:prstGeom>
                      <a:noFill/>
                    </p:spPr>
                  </p:pic>
                </p:oleObj>
              </mc:Fallback>
            </mc:AlternateContent>
          </a:graphicData>
        </a:graphic>
      </p:graphicFrame>
      <p:graphicFrame>
        <p:nvGraphicFramePr>
          <p:cNvPr id="11" name="对象 10"/>
          <p:cNvGraphicFramePr>
            <a:graphicFrameLocks noChangeAspect="1"/>
          </p:cNvGraphicFramePr>
          <p:nvPr>
            <p:extLst>
              <p:ext uri="{D42A27DB-BD31-4B8C-83A1-F6EECF244321}">
                <p14:modId xmlns:p14="http://schemas.microsoft.com/office/powerpoint/2010/main" val="557660736"/>
              </p:ext>
            </p:extLst>
          </p:nvPr>
        </p:nvGraphicFramePr>
        <p:xfrm>
          <a:off x="2910442" y="4653136"/>
          <a:ext cx="2021598" cy="648072"/>
        </p:xfrm>
        <a:graphic>
          <a:graphicData uri="http://schemas.openxmlformats.org/presentationml/2006/ole">
            <mc:AlternateContent xmlns:mc="http://schemas.openxmlformats.org/markup-compatibility/2006">
              <mc:Choice xmlns:v="urn:schemas-microsoft-com:vml" Requires="v">
                <p:oleObj spid="_x0000_s85103" name="公式" r:id="rId7" imgW="660113" imgH="215806" progId="Equation.3">
                  <p:embed/>
                </p:oleObj>
              </mc:Choice>
              <mc:Fallback>
                <p:oleObj name="公式" r:id="rId7" imgW="660113" imgH="215806" progId="Equation.3">
                  <p:embed/>
                  <p:pic>
                    <p:nvPicPr>
                      <p:cNvPr id="0" name="Object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910442" y="4653136"/>
                        <a:ext cx="2021598" cy="648072"/>
                      </a:xfrm>
                      <a:prstGeom prst="rect">
                        <a:avLst/>
                      </a:prstGeom>
                      <a:noFill/>
                    </p:spPr>
                  </p:pic>
                </p:oleObj>
              </mc:Fallback>
            </mc:AlternateContent>
          </a:graphicData>
        </a:graphic>
      </p:graphicFrame>
      <p:graphicFrame>
        <p:nvGraphicFramePr>
          <p:cNvPr id="13" name="对象 12"/>
          <p:cNvGraphicFramePr>
            <a:graphicFrameLocks noChangeAspect="1"/>
          </p:cNvGraphicFramePr>
          <p:nvPr>
            <p:extLst>
              <p:ext uri="{D42A27DB-BD31-4B8C-83A1-F6EECF244321}">
                <p14:modId xmlns:p14="http://schemas.microsoft.com/office/powerpoint/2010/main" val="2664877023"/>
              </p:ext>
            </p:extLst>
          </p:nvPr>
        </p:nvGraphicFramePr>
        <p:xfrm>
          <a:off x="5292080" y="4653136"/>
          <a:ext cx="2232248" cy="655968"/>
        </p:xfrm>
        <a:graphic>
          <a:graphicData uri="http://schemas.openxmlformats.org/presentationml/2006/ole">
            <mc:AlternateContent xmlns:mc="http://schemas.openxmlformats.org/markup-compatibility/2006">
              <mc:Choice xmlns:v="urn:schemas-microsoft-com:vml" Requires="v">
                <p:oleObj spid="_x0000_s85104" name="公式" r:id="rId9" imgW="723586" imgH="215806" progId="Equation.3">
                  <p:embed/>
                </p:oleObj>
              </mc:Choice>
              <mc:Fallback>
                <p:oleObj name="公式" r:id="rId9" imgW="723586" imgH="215806" progId="Equation.3">
                  <p:embed/>
                  <p:pic>
                    <p:nvPicPr>
                      <p:cNvPr id="0" name="Object 7"/>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5292080" y="4653136"/>
                        <a:ext cx="2232248" cy="655968"/>
                      </a:xfrm>
                      <a:prstGeom prst="rect">
                        <a:avLst/>
                      </a:prstGeom>
                      <a:noFill/>
                    </p:spPr>
                  </p:pic>
                </p:oleObj>
              </mc:Fallback>
            </mc:AlternateContent>
          </a:graphicData>
        </a:graphic>
      </p:graphicFrame>
    </p:spTree>
    <p:extLst>
      <p:ext uri="{BB962C8B-B14F-4D97-AF65-F5344CB8AC3E}">
        <p14:creationId xmlns:p14="http://schemas.microsoft.com/office/powerpoint/2010/main" val="169469218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404664"/>
            <a:ext cx="8229600" cy="720080"/>
          </a:xfrm>
        </p:spPr>
        <p:txBody>
          <a:bodyPr>
            <a:noAutofit/>
          </a:bodyPr>
          <a:lstStyle/>
          <a:p>
            <a:r>
              <a:rPr lang="zh-CN" altLang="zh-CN" sz="4000" b="1" dirty="0">
                <a:latin typeface="黑体" panose="02010609060101010101" pitchFamily="49" charset="-122"/>
                <a:ea typeface="黑体" panose="02010609060101010101" pitchFamily="49" charset="-122"/>
              </a:rPr>
              <a:t>老鼠体重的例子</a:t>
            </a:r>
            <a:endParaRPr lang="en-US" altLang="zh-CN" sz="4000" b="1" dirty="0">
              <a:latin typeface="黑体" panose="02010609060101010101" pitchFamily="49" charset="-122"/>
              <a:ea typeface="黑体" panose="02010609060101010101" pitchFamily="49" charset="-122"/>
              <a:cs typeface="Times New Roman" panose="02020603050405020304" pitchFamily="18" charset="0"/>
            </a:endParaRPr>
          </a:p>
        </p:txBody>
      </p:sp>
      <p:sp>
        <p:nvSpPr>
          <p:cNvPr id="3" name="内容占位符 2"/>
          <p:cNvSpPr>
            <a:spLocks noGrp="1"/>
          </p:cNvSpPr>
          <p:nvPr>
            <p:ph idx="1"/>
          </p:nvPr>
        </p:nvSpPr>
        <p:spPr>
          <a:xfrm>
            <a:off x="683568" y="1340769"/>
            <a:ext cx="7776864" cy="1440159"/>
          </a:xfrm>
        </p:spPr>
        <p:txBody>
          <a:bodyPr>
            <a:normAutofit/>
          </a:bodyPr>
          <a:lstStyle/>
          <a:p>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例如，在前面老鼠体重的例子中，若一个随机交配群体中基因</a:t>
            </a:r>
            <a:r>
              <a:rPr lang="en-US" altLang="zh-CN" sz="2800" i="1" dirty="0" err="1">
                <a:latin typeface="Times New Roman" panose="02020603050405020304" pitchFamily="18" charset="0"/>
                <a:ea typeface="黑体" panose="02010609060101010101" pitchFamily="49" charset="-122"/>
                <a:cs typeface="Times New Roman" panose="02020603050405020304" pitchFamily="18" charset="0"/>
              </a:rPr>
              <a:t>pg</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的频率</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q</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=0.1</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，两种等位基因的平均效应以及等位基因的替代效应如下。</a:t>
            </a:r>
            <a:endParaRPr lang="zh-CN" altLang="en-US" sz="2800" dirty="0">
              <a:latin typeface="Times New Roman" panose="02020603050405020304" pitchFamily="18" charset="0"/>
              <a:ea typeface="黑体" panose="02010609060101010101" pitchFamily="49" charset="-122"/>
              <a:cs typeface="Times New Roman" panose="02020603050405020304" pitchFamily="18" charset="0"/>
            </a:endParaRPr>
          </a:p>
        </p:txBody>
      </p:sp>
      <p:graphicFrame>
        <p:nvGraphicFramePr>
          <p:cNvPr id="14" name="对象 13"/>
          <p:cNvGraphicFramePr>
            <a:graphicFrameLocks noChangeAspect="1"/>
          </p:cNvGraphicFramePr>
          <p:nvPr>
            <p:extLst>
              <p:ext uri="{D42A27DB-BD31-4B8C-83A1-F6EECF244321}">
                <p14:modId xmlns:p14="http://schemas.microsoft.com/office/powerpoint/2010/main" val="3734478250"/>
              </p:ext>
            </p:extLst>
          </p:nvPr>
        </p:nvGraphicFramePr>
        <p:xfrm>
          <a:off x="683569" y="2996952"/>
          <a:ext cx="7906908" cy="504056"/>
        </p:xfrm>
        <a:graphic>
          <a:graphicData uri="http://schemas.openxmlformats.org/presentationml/2006/ole">
            <mc:AlternateContent xmlns:mc="http://schemas.openxmlformats.org/markup-compatibility/2006">
              <mc:Choice xmlns:v="urn:schemas-microsoft-com:vml" Requires="v">
                <p:oleObj spid="_x0000_s86098" name="公式" r:id="rId3" imgW="3327400" imgH="215900" progId="Equation.3">
                  <p:embed/>
                </p:oleObj>
              </mc:Choice>
              <mc:Fallback>
                <p:oleObj name="公式" r:id="rId3" imgW="3327400" imgH="215900" progId="Equation.3">
                  <p:embed/>
                  <p:pic>
                    <p:nvPicPr>
                      <p:cNvPr id="0" name="Object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83569" y="2996952"/>
                        <a:ext cx="7906908" cy="504056"/>
                      </a:xfrm>
                      <a:prstGeom prst="rect">
                        <a:avLst/>
                      </a:prstGeom>
                      <a:noFill/>
                    </p:spPr>
                  </p:pic>
                </p:oleObj>
              </mc:Fallback>
            </mc:AlternateContent>
          </a:graphicData>
        </a:graphic>
      </p:graphicFrame>
      <p:graphicFrame>
        <p:nvGraphicFramePr>
          <p:cNvPr id="16" name="对象 15"/>
          <p:cNvGraphicFramePr>
            <a:graphicFrameLocks noChangeAspect="1"/>
          </p:cNvGraphicFramePr>
          <p:nvPr>
            <p:extLst>
              <p:ext uri="{D42A27DB-BD31-4B8C-83A1-F6EECF244321}">
                <p14:modId xmlns:p14="http://schemas.microsoft.com/office/powerpoint/2010/main" val="1229137432"/>
              </p:ext>
            </p:extLst>
          </p:nvPr>
        </p:nvGraphicFramePr>
        <p:xfrm>
          <a:off x="683568" y="3789040"/>
          <a:ext cx="7704857" cy="511884"/>
        </p:xfrm>
        <a:graphic>
          <a:graphicData uri="http://schemas.openxmlformats.org/presentationml/2006/ole">
            <mc:AlternateContent xmlns:mc="http://schemas.openxmlformats.org/markup-compatibility/2006">
              <mc:Choice xmlns:v="urn:schemas-microsoft-com:vml" Requires="v">
                <p:oleObj spid="_x0000_s86099" name="公式" r:id="rId5" imgW="3670300" imgH="241300" progId="Equation.3">
                  <p:embed/>
                </p:oleObj>
              </mc:Choice>
              <mc:Fallback>
                <p:oleObj name="公式" r:id="rId5" imgW="3670300" imgH="241300" progId="Equation.3">
                  <p:embed/>
                  <p:pic>
                    <p:nvPicPr>
                      <p:cNvPr id="0" name="Object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83568" y="3789040"/>
                        <a:ext cx="7704857" cy="511884"/>
                      </a:xfrm>
                      <a:prstGeom prst="rect">
                        <a:avLst/>
                      </a:prstGeom>
                      <a:noFill/>
                    </p:spPr>
                  </p:pic>
                </p:oleObj>
              </mc:Fallback>
            </mc:AlternateContent>
          </a:graphicData>
        </a:graphic>
      </p:graphicFrame>
      <p:graphicFrame>
        <p:nvGraphicFramePr>
          <p:cNvPr id="18" name="对象 17"/>
          <p:cNvGraphicFramePr>
            <a:graphicFrameLocks noChangeAspect="1"/>
          </p:cNvGraphicFramePr>
          <p:nvPr>
            <p:extLst>
              <p:ext uri="{D42A27DB-BD31-4B8C-83A1-F6EECF244321}">
                <p14:modId xmlns:p14="http://schemas.microsoft.com/office/powerpoint/2010/main" val="1311976482"/>
              </p:ext>
            </p:extLst>
          </p:nvPr>
        </p:nvGraphicFramePr>
        <p:xfrm>
          <a:off x="683569" y="4653136"/>
          <a:ext cx="6408711" cy="467789"/>
        </p:xfrm>
        <a:graphic>
          <a:graphicData uri="http://schemas.openxmlformats.org/presentationml/2006/ole">
            <mc:AlternateContent xmlns:mc="http://schemas.openxmlformats.org/markup-compatibility/2006">
              <mc:Choice xmlns:v="urn:schemas-microsoft-com:vml" Requires="v">
                <p:oleObj spid="_x0000_s86100" name="公式" r:id="rId7" imgW="2832100" imgH="203200" progId="Equation.3">
                  <p:embed/>
                </p:oleObj>
              </mc:Choice>
              <mc:Fallback>
                <p:oleObj name="公式" r:id="rId7" imgW="2832100" imgH="203200" progId="Equation.3">
                  <p:embed/>
                  <p:pic>
                    <p:nvPicPr>
                      <p:cNvPr id="0" name="Object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683569" y="4653136"/>
                        <a:ext cx="6408711" cy="467789"/>
                      </a:xfrm>
                      <a:prstGeom prst="rect">
                        <a:avLst/>
                      </a:prstGeom>
                      <a:noFill/>
                    </p:spPr>
                  </p:pic>
                </p:oleObj>
              </mc:Fallback>
            </mc:AlternateContent>
          </a:graphicData>
        </a:graphic>
      </p:graphicFrame>
    </p:spTree>
    <p:extLst>
      <p:ext uri="{BB962C8B-B14F-4D97-AF65-F5344CB8AC3E}">
        <p14:creationId xmlns:p14="http://schemas.microsoft.com/office/powerpoint/2010/main" val="239335422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60648"/>
            <a:ext cx="8229600" cy="720080"/>
          </a:xfrm>
        </p:spPr>
        <p:txBody>
          <a:bodyPr>
            <a:noAutofit/>
          </a:bodyPr>
          <a:lstStyle/>
          <a:p>
            <a:r>
              <a:rPr lang="zh-CN" altLang="zh-CN" sz="4000" b="1" dirty="0">
                <a:latin typeface="黑体" panose="02010609060101010101" pitchFamily="49" charset="-122"/>
                <a:ea typeface="黑体" panose="02010609060101010101" pitchFamily="49" charset="-122"/>
              </a:rPr>
              <a:t>基因替代</a:t>
            </a:r>
            <a:r>
              <a:rPr lang="zh-CN" altLang="zh-CN" sz="4000" b="1" dirty="0" smtClean="0">
                <a:latin typeface="黑体" panose="02010609060101010101" pitchFamily="49" charset="-122"/>
                <a:ea typeface="黑体" panose="02010609060101010101" pitchFamily="49" charset="-122"/>
              </a:rPr>
              <a:t>效应</a:t>
            </a:r>
            <a:r>
              <a:rPr lang="zh-CN" altLang="en-US" sz="4000" b="1" dirty="0">
                <a:latin typeface="黑体" panose="02010609060101010101" pitchFamily="49" charset="-122"/>
                <a:ea typeface="黑体" panose="02010609060101010101" pitchFamily="49" charset="-122"/>
              </a:rPr>
              <a:t>的</a:t>
            </a:r>
            <a:r>
              <a:rPr lang="zh-CN" altLang="zh-CN" sz="4000" b="1" dirty="0" smtClean="0">
                <a:latin typeface="黑体" panose="02010609060101010101" pitchFamily="49" charset="-122"/>
                <a:ea typeface="黑体" panose="02010609060101010101" pitchFamily="49" charset="-122"/>
              </a:rPr>
              <a:t>回归</a:t>
            </a:r>
            <a:r>
              <a:rPr lang="zh-CN" altLang="zh-CN" sz="4000" b="1" dirty="0">
                <a:latin typeface="黑体" panose="02010609060101010101" pitchFamily="49" charset="-122"/>
                <a:ea typeface="黑体" panose="02010609060101010101" pitchFamily="49" charset="-122"/>
              </a:rPr>
              <a:t>解释</a:t>
            </a:r>
            <a:endParaRPr lang="en-US" altLang="zh-CN" sz="4000" b="1" dirty="0">
              <a:latin typeface="黑体" panose="02010609060101010101" pitchFamily="49" charset="-122"/>
              <a:ea typeface="黑体" panose="02010609060101010101" pitchFamily="49" charset="-122"/>
              <a:cs typeface="Times New Roman" panose="02020603050405020304" pitchFamily="18" charset="0"/>
            </a:endParaRPr>
          </a:p>
        </p:txBody>
      </p:sp>
      <p:sp>
        <p:nvSpPr>
          <p:cNvPr id="3" name="内容占位符 2"/>
          <p:cNvSpPr>
            <a:spLocks noGrp="1"/>
          </p:cNvSpPr>
          <p:nvPr>
            <p:ph idx="1"/>
          </p:nvPr>
        </p:nvSpPr>
        <p:spPr>
          <a:xfrm>
            <a:off x="395536" y="1052736"/>
            <a:ext cx="8352928" cy="2160240"/>
          </a:xfrm>
        </p:spPr>
        <p:txBody>
          <a:bodyPr>
            <a:noAutofit/>
          </a:bodyPr>
          <a:lstStyle/>
          <a:p>
            <a:pPr>
              <a:lnSpc>
                <a:spcPct val="110000"/>
              </a:lnSpc>
            </a:pPr>
            <a:r>
              <a:rPr lang="zh-CN" altLang="zh-CN" dirty="0">
                <a:latin typeface="Times New Roman" panose="02020603050405020304" pitchFamily="18" charset="0"/>
                <a:ea typeface="黑体" panose="02010609060101010101" pitchFamily="49" charset="-122"/>
                <a:cs typeface="Times New Roman" panose="02020603050405020304" pitchFamily="18" charset="0"/>
              </a:rPr>
              <a:t>回归分析对基因替代效应给出一个更为明确的解释，并且有利于理解基因型的育种值和显性离差分解。三种基因型值和等位基因</a:t>
            </a:r>
            <a:r>
              <a:rPr lang="en-US" altLang="zh-CN" i="1" dirty="0">
                <a:latin typeface="Times New Roman" panose="02020603050405020304" pitchFamily="18" charset="0"/>
                <a:ea typeface="黑体" panose="02010609060101010101" pitchFamily="49" charset="-122"/>
                <a:cs typeface="Times New Roman" panose="02020603050405020304" pitchFamily="18" charset="0"/>
              </a:rPr>
              <a:t>A</a:t>
            </a:r>
            <a:r>
              <a:rPr lang="en-US" altLang="zh-CN" baseline="-25000" dirty="0">
                <a:latin typeface="Times New Roman" panose="02020603050405020304" pitchFamily="18" charset="0"/>
                <a:ea typeface="黑体" panose="02010609060101010101" pitchFamily="49" charset="-122"/>
                <a:cs typeface="Times New Roman" panose="02020603050405020304" pitchFamily="18" charset="0"/>
              </a:rPr>
              <a:t>1</a:t>
            </a:r>
            <a:r>
              <a:rPr lang="zh-CN" altLang="zh-CN" dirty="0">
                <a:latin typeface="Times New Roman" panose="02020603050405020304" pitchFamily="18" charset="0"/>
                <a:ea typeface="黑体" panose="02010609060101010101" pitchFamily="49" charset="-122"/>
                <a:cs typeface="Times New Roman" panose="02020603050405020304" pitchFamily="18" charset="0"/>
              </a:rPr>
              <a:t>的数目列</a:t>
            </a:r>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于</a:t>
            </a:r>
            <a:r>
              <a:rPr lang="zh-CN" altLang="en-US" dirty="0" smtClean="0">
                <a:latin typeface="Times New Roman" panose="02020603050405020304" pitchFamily="18" charset="0"/>
                <a:ea typeface="黑体" panose="02010609060101010101" pitchFamily="49" charset="-122"/>
                <a:cs typeface="Times New Roman" panose="02020603050405020304" pitchFamily="18" charset="0"/>
              </a:rPr>
              <a:t>下</a:t>
            </a:r>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表</a:t>
            </a:r>
            <a:r>
              <a:rPr lang="zh-CN" altLang="en-US"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dirty="0" smtClean="0">
              <a:latin typeface="Times New Roman" panose="02020603050405020304" pitchFamily="18" charset="0"/>
              <a:ea typeface="黑体" panose="02010609060101010101" pitchFamily="49" charset="-122"/>
              <a:cs typeface="Times New Roman" panose="02020603050405020304" pitchFamily="18" charset="0"/>
            </a:endParaRPr>
          </a:p>
        </p:txBody>
      </p:sp>
      <p:pic>
        <p:nvPicPr>
          <p:cNvPr id="87042" name="Picture 2"/>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l="13732" r="13255" b="14065"/>
          <a:stretch/>
        </p:blipFill>
        <p:spPr bwMode="auto">
          <a:xfrm>
            <a:off x="251520" y="3284984"/>
            <a:ext cx="8763732" cy="230425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88528747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188640"/>
            <a:ext cx="8229600" cy="720080"/>
          </a:xfrm>
        </p:spPr>
        <p:txBody>
          <a:bodyPr>
            <a:noAutofit/>
          </a:bodyPr>
          <a:lstStyle/>
          <a:p>
            <a:r>
              <a:rPr lang="zh-CN" altLang="zh-CN" sz="4000" b="1" dirty="0">
                <a:latin typeface="黑体" panose="02010609060101010101" pitchFamily="49" charset="-122"/>
                <a:ea typeface="黑体" panose="02010609060101010101" pitchFamily="49" charset="-122"/>
              </a:rPr>
              <a:t>基因替代</a:t>
            </a:r>
            <a:r>
              <a:rPr lang="zh-CN" altLang="zh-CN" sz="4000" b="1" dirty="0" smtClean="0">
                <a:latin typeface="黑体" panose="02010609060101010101" pitchFamily="49" charset="-122"/>
                <a:ea typeface="黑体" panose="02010609060101010101" pitchFamily="49" charset="-122"/>
              </a:rPr>
              <a:t>效应</a:t>
            </a:r>
            <a:r>
              <a:rPr lang="zh-CN" altLang="en-US" sz="4000" b="1" dirty="0">
                <a:latin typeface="黑体" panose="02010609060101010101" pitchFamily="49" charset="-122"/>
                <a:ea typeface="黑体" panose="02010609060101010101" pitchFamily="49" charset="-122"/>
              </a:rPr>
              <a:t>的</a:t>
            </a:r>
            <a:r>
              <a:rPr lang="zh-CN" altLang="zh-CN" sz="4000" b="1" dirty="0" smtClean="0">
                <a:latin typeface="黑体" panose="02010609060101010101" pitchFamily="49" charset="-122"/>
                <a:ea typeface="黑体" panose="02010609060101010101" pitchFamily="49" charset="-122"/>
              </a:rPr>
              <a:t>回归</a:t>
            </a:r>
            <a:r>
              <a:rPr lang="zh-CN" altLang="zh-CN" sz="4000" b="1" dirty="0">
                <a:latin typeface="黑体" panose="02010609060101010101" pitchFamily="49" charset="-122"/>
                <a:ea typeface="黑体" panose="02010609060101010101" pitchFamily="49" charset="-122"/>
              </a:rPr>
              <a:t>解释</a:t>
            </a:r>
            <a:endParaRPr lang="en-US" altLang="zh-CN" sz="4000" b="1" dirty="0">
              <a:latin typeface="黑体" panose="02010609060101010101" pitchFamily="49" charset="-122"/>
              <a:ea typeface="黑体" panose="02010609060101010101" pitchFamily="49" charset="-122"/>
              <a:cs typeface="Times New Roman" panose="02020603050405020304" pitchFamily="18" charset="0"/>
            </a:endParaRPr>
          </a:p>
        </p:txBody>
      </p:sp>
      <p:sp>
        <p:nvSpPr>
          <p:cNvPr id="3" name="内容占位符 2"/>
          <p:cNvSpPr>
            <a:spLocks noGrp="1"/>
          </p:cNvSpPr>
          <p:nvPr>
            <p:ph idx="1"/>
          </p:nvPr>
        </p:nvSpPr>
        <p:spPr>
          <a:xfrm>
            <a:off x="395536" y="908720"/>
            <a:ext cx="8424936" cy="4248472"/>
          </a:xfrm>
        </p:spPr>
        <p:txBody>
          <a:bodyPr>
            <a:noAutofit/>
          </a:bodyPr>
          <a:lstStyle/>
          <a:p>
            <a:pPr>
              <a:lnSpc>
                <a:spcPct val="110000"/>
              </a:lnSpc>
            </a:pP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把</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基因型值视为依变量</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Y</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，等位基因</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A</a:t>
            </a:r>
            <a:r>
              <a:rPr lang="en-US" altLang="zh-CN" sz="2800" baseline="-25000" dirty="0">
                <a:latin typeface="Times New Roman" panose="02020603050405020304" pitchFamily="18" charset="0"/>
                <a:ea typeface="黑体" panose="02010609060101010101" pitchFamily="49" charset="-122"/>
                <a:cs typeface="Times New Roman" panose="02020603050405020304" pitchFamily="18" charset="0"/>
              </a:rPr>
              <a:t>1</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的数目视为因变量</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X</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Y</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的加权平均数当然就是随机交配群体的均值，</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X</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的加权平均数等于</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2</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p</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。因此得到如下</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X</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与</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Y</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之间的协方差及变量</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X</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的</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方差。</a:t>
            </a:r>
            <a:endPar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endParaRPr>
          </a:p>
          <a:p>
            <a:pPr>
              <a:lnSpc>
                <a:spcPct val="110000"/>
              </a:lnSpc>
            </a:pPr>
            <a:endParaRPr lang="en-US" altLang="zh-CN" sz="2800" dirty="0">
              <a:latin typeface="Times New Roman" panose="02020603050405020304" pitchFamily="18" charset="0"/>
              <a:ea typeface="黑体" panose="02010609060101010101" pitchFamily="49" charset="-122"/>
              <a:cs typeface="Times New Roman" panose="02020603050405020304" pitchFamily="18" charset="0"/>
            </a:endParaRPr>
          </a:p>
          <a:p>
            <a:pPr>
              <a:lnSpc>
                <a:spcPct val="110000"/>
              </a:lnSpc>
            </a:pPr>
            <a:endPar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endParaRPr>
          </a:p>
          <a:p>
            <a:pPr>
              <a:lnSpc>
                <a:spcPct val="110000"/>
              </a:lnSpc>
            </a:pPr>
            <a:endParaRPr lang="en-US" altLang="zh-CN" sz="2800" dirty="0">
              <a:latin typeface="Times New Roman" panose="02020603050405020304" pitchFamily="18" charset="0"/>
              <a:ea typeface="黑体" panose="02010609060101010101" pitchFamily="49" charset="-122"/>
              <a:cs typeface="Times New Roman" panose="02020603050405020304" pitchFamily="18" charset="0"/>
            </a:endParaRPr>
          </a:p>
          <a:p>
            <a:pPr>
              <a:lnSpc>
                <a:spcPct val="110000"/>
              </a:lnSpc>
            </a:pP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基因型值</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Y</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对</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A</a:t>
            </a:r>
            <a:r>
              <a:rPr lang="en-US" altLang="zh-CN" sz="2800" baseline="-25000" dirty="0">
                <a:latin typeface="Times New Roman" panose="02020603050405020304" pitchFamily="18" charset="0"/>
                <a:ea typeface="黑体" panose="02010609060101010101" pitchFamily="49" charset="-122"/>
                <a:cs typeface="Times New Roman" panose="02020603050405020304" pitchFamily="18" charset="0"/>
              </a:rPr>
              <a:t>1</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等位基因个数</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X</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的</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回归系数</a:t>
            </a:r>
            <a:r>
              <a:rPr lang="zh-CN" altLang="en-US" sz="2800" dirty="0" smtClean="0">
                <a:latin typeface="Times New Roman" panose="02020603050405020304" pitchFamily="18" charset="0"/>
                <a:ea typeface="黑体" panose="02010609060101010101" pitchFamily="49" charset="-122"/>
                <a:cs typeface="Times New Roman" panose="02020603050405020304" pitchFamily="18" charset="0"/>
              </a:rPr>
              <a:t>和截距为</a:t>
            </a:r>
            <a:endParaRPr lang="zh-CN" altLang="en-US" sz="2800" dirty="0">
              <a:latin typeface="Times New Roman" panose="02020603050405020304" pitchFamily="18" charset="0"/>
              <a:ea typeface="黑体" panose="02010609060101010101" pitchFamily="49" charset="-122"/>
              <a:cs typeface="Times New Roman" panose="02020603050405020304" pitchFamily="18" charset="0"/>
            </a:endParaRPr>
          </a:p>
        </p:txBody>
      </p:sp>
      <p:graphicFrame>
        <p:nvGraphicFramePr>
          <p:cNvPr id="7" name="对象 6"/>
          <p:cNvGraphicFramePr>
            <a:graphicFrameLocks noChangeAspect="1"/>
          </p:cNvGraphicFramePr>
          <p:nvPr>
            <p:extLst>
              <p:ext uri="{D42A27DB-BD31-4B8C-83A1-F6EECF244321}">
                <p14:modId xmlns:p14="http://schemas.microsoft.com/office/powerpoint/2010/main" val="1862113986"/>
              </p:ext>
            </p:extLst>
          </p:nvPr>
        </p:nvGraphicFramePr>
        <p:xfrm>
          <a:off x="755576" y="3008112"/>
          <a:ext cx="7704856" cy="564904"/>
        </p:xfrm>
        <a:graphic>
          <a:graphicData uri="http://schemas.openxmlformats.org/presentationml/2006/ole">
            <mc:AlternateContent xmlns:mc="http://schemas.openxmlformats.org/markup-compatibility/2006">
              <mc:Choice xmlns:v="urn:schemas-microsoft-com:vml" Requires="v">
                <p:oleObj spid="_x0000_s88169" name="公式" r:id="rId3" imgW="3416300" imgH="254000" progId="Equation.3">
                  <p:embed/>
                </p:oleObj>
              </mc:Choice>
              <mc:Fallback>
                <p:oleObj name="公式" r:id="rId3" imgW="3416300" imgH="254000" progId="Equation.3">
                  <p:embed/>
                  <p:pic>
                    <p:nvPicPr>
                      <p:cNvPr id="0" name="Object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55576" y="3008112"/>
                        <a:ext cx="7704856" cy="564904"/>
                      </a:xfrm>
                      <a:prstGeom prst="rect">
                        <a:avLst/>
                      </a:prstGeom>
                      <a:noFill/>
                    </p:spPr>
                  </p:pic>
                </p:oleObj>
              </mc:Fallback>
            </mc:AlternateContent>
          </a:graphicData>
        </a:graphic>
      </p:graphicFrame>
      <p:graphicFrame>
        <p:nvGraphicFramePr>
          <p:cNvPr id="11" name="对象 10"/>
          <p:cNvGraphicFramePr>
            <a:graphicFrameLocks noChangeAspect="1"/>
          </p:cNvGraphicFramePr>
          <p:nvPr>
            <p:extLst>
              <p:ext uri="{D42A27DB-BD31-4B8C-83A1-F6EECF244321}">
                <p14:modId xmlns:p14="http://schemas.microsoft.com/office/powerpoint/2010/main" val="2642491594"/>
              </p:ext>
            </p:extLst>
          </p:nvPr>
        </p:nvGraphicFramePr>
        <p:xfrm>
          <a:off x="755576" y="3744416"/>
          <a:ext cx="5146210" cy="620688"/>
        </p:xfrm>
        <a:graphic>
          <a:graphicData uri="http://schemas.openxmlformats.org/presentationml/2006/ole">
            <mc:AlternateContent xmlns:mc="http://schemas.openxmlformats.org/markup-compatibility/2006">
              <mc:Choice xmlns:v="urn:schemas-microsoft-com:vml" Requires="v">
                <p:oleObj spid="_x0000_s88170" name="公式" r:id="rId5" imgW="2082800" imgH="254000" progId="Equation.3">
                  <p:embed/>
                </p:oleObj>
              </mc:Choice>
              <mc:Fallback>
                <p:oleObj name="公式" r:id="rId5" imgW="2082800" imgH="254000" progId="Equation.3">
                  <p:embed/>
                  <p:pic>
                    <p:nvPicPr>
                      <p:cNvPr id="0" name="Object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755576" y="3744416"/>
                        <a:ext cx="5146210" cy="620688"/>
                      </a:xfrm>
                      <a:prstGeom prst="rect">
                        <a:avLst/>
                      </a:prstGeom>
                      <a:noFill/>
                    </p:spPr>
                  </p:pic>
                </p:oleObj>
              </mc:Fallback>
            </mc:AlternateContent>
          </a:graphicData>
        </a:graphic>
      </p:graphicFrame>
      <p:graphicFrame>
        <p:nvGraphicFramePr>
          <p:cNvPr id="14" name="对象 13"/>
          <p:cNvGraphicFramePr>
            <a:graphicFrameLocks noChangeAspect="1"/>
          </p:cNvGraphicFramePr>
          <p:nvPr>
            <p:extLst>
              <p:ext uri="{D42A27DB-BD31-4B8C-83A1-F6EECF244321}">
                <p14:modId xmlns:p14="http://schemas.microsoft.com/office/powerpoint/2010/main" val="595953194"/>
              </p:ext>
            </p:extLst>
          </p:nvPr>
        </p:nvGraphicFramePr>
        <p:xfrm>
          <a:off x="323527" y="5179608"/>
          <a:ext cx="4680521" cy="913688"/>
        </p:xfrm>
        <a:graphic>
          <a:graphicData uri="http://schemas.openxmlformats.org/presentationml/2006/ole">
            <mc:AlternateContent xmlns:mc="http://schemas.openxmlformats.org/markup-compatibility/2006">
              <mc:Choice xmlns:v="urn:schemas-microsoft-com:vml" Requires="v">
                <p:oleObj spid="_x0000_s88171" name="公式" r:id="rId7" imgW="2184400" imgH="419100" progId="Equation.3">
                  <p:embed/>
                </p:oleObj>
              </mc:Choice>
              <mc:Fallback>
                <p:oleObj name="公式" r:id="rId7" imgW="2184400" imgH="419100" progId="Equation.3">
                  <p:embed/>
                  <p:pic>
                    <p:nvPicPr>
                      <p:cNvPr id="0" name="Object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23527" y="5179608"/>
                        <a:ext cx="4680521" cy="913688"/>
                      </a:xfrm>
                      <a:prstGeom prst="rect">
                        <a:avLst/>
                      </a:prstGeom>
                      <a:noFill/>
                    </p:spPr>
                  </p:pic>
                </p:oleObj>
              </mc:Fallback>
            </mc:AlternateContent>
          </a:graphicData>
        </a:graphic>
      </p:graphicFrame>
      <p:graphicFrame>
        <p:nvGraphicFramePr>
          <p:cNvPr id="18" name="对象 17"/>
          <p:cNvGraphicFramePr>
            <a:graphicFrameLocks noChangeAspect="1"/>
          </p:cNvGraphicFramePr>
          <p:nvPr>
            <p:extLst>
              <p:ext uri="{D42A27DB-BD31-4B8C-83A1-F6EECF244321}">
                <p14:modId xmlns:p14="http://schemas.microsoft.com/office/powerpoint/2010/main" val="1083236001"/>
              </p:ext>
            </p:extLst>
          </p:nvPr>
        </p:nvGraphicFramePr>
        <p:xfrm>
          <a:off x="5220072" y="5373216"/>
          <a:ext cx="3744416" cy="556250"/>
        </p:xfrm>
        <a:graphic>
          <a:graphicData uri="http://schemas.openxmlformats.org/presentationml/2006/ole">
            <mc:AlternateContent xmlns:mc="http://schemas.openxmlformats.org/markup-compatibility/2006">
              <mc:Choice xmlns:v="urn:schemas-microsoft-com:vml" Requires="v">
                <p:oleObj spid="_x0000_s88172" name="公式" r:id="rId9" imgW="1587500" imgH="228600" progId="Equation.3">
                  <p:embed/>
                </p:oleObj>
              </mc:Choice>
              <mc:Fallback>
                <p:oleObj name="公式" r:id="rId9" imgW="1587500" imgH="228600" progId="Equation.3">
                  <p:embed/>
                  <p:pic>
                    <p:nvPicPr>
                      <p:cNvPr id="0" name="Object 7"/>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5220072" y="5373216"/>
                        <a:ext cx="3744416" cy="556250"/>
                      </a:xfrm>
                      <a:prstGeom prst="rect">
                        <a:avLst/>
                      </a:prstGeom>
                      <a:noFill/>
                    </p:spPr>
                  </p:pic>
                </p:oleObj>
              </mc:Fallback>
            </mc:AlternateContent>
          </a:graphicData>
        </a:graphic>
      </p:graphicFrame>
    </p:spTree>
    <p:extLst>
      <p:ext uri="{BB962C8B-B14F-4D97-AF65-F5344CB8AC3E}">
        <p14:creationId xmlns:p14="http://schemas.microsoft.com/office/powerpoint/2010/main" val="227683837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188640"/>
            <a:ext cx="8229600" cy="648072"/>
          </a:xfrm>
        </p:spPr>
        <p:txBody>
          <a:bodyPr>
            <a:noAutofit/>
          </a:bodyPr>
          <a:lstStyle/>
          <a:p>
            <a:r>
              <a:rPr lang="zh-CN" altLang="en-US" sz="4000" b="1" dirty="0" smtClean="0">
                <a:latin typeface="黑体" panose="02010609060101010101" pitchFamily="49" charset="-122"/>
                <a:ea typeface="黑体" panose="02010609060101010101" pitchFamily="49" charset="-122"/>
                <a:cs typeface="Times New Roman" panose="02020603050405020304" pitchFamily="18" charset="0"/>
              </a:rPr>
              <a:t>育种值的定义</a:t>
            </a:r>
            <a:endParaRPr lang="en-US" altLang="zh-CN" sz="4000" b="1" dirty="0">
              <a:latin typeface="黑体" panose="02010609060101010101" pitchFamily="49" charset="-122"/>
              <a:ea typeface="黑体" panose="02010609060101010101" pitchFamily="49" charset="-122"/>
              <a:cs typeface="Times New Roman" panose="02020603050405020304" pitchFamily="18" charset="0"/>
            </a:endParaRPr>
          </a:p>
        </p:txBody>
      </p:sp>
      <p:sp>
        <p:nvSpPr>
          <p:cNvPr id="3" name="内容占位符 2"/>
          <p:cNvSpPr>
            <a:spLocks noGrp="1"/>
          </p:cNvSpPr>
          <p:nvPr>
            <p:ph idx="1"/>
          </p:nvPr>
        </p:nvSpPr>
        <p:spPr>
          <a:xfrm>
            <a:off x="611560" y="908720"/>
            <a:ext cx="8064896" cy="5400600"/>
          </a:xfrm>
        </p:spPr>
        <p:txBody>
          <a:bodyPr>
            <a:noAutofit/>
          </a:bodyPr>
          <a:lstStyle/>
          <a:p>
            <a:pPr>
              <a:lnSpc>
                <a:spcPct val="110000"/>
              </a:lnSpc>
            </a:pPr>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育种</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中对亲本的选择，当然是希望中选亲本的后代能够有更加优良的表现。因此在育种中，育种家往往从一个个体所产生后代群体的平均表现去判断它的育种价值，并将其作为亲本选择的重要标准</a:t>
            </a:r>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。一个个</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体的后代群体，相对于整个亲本群体的差异，称为该个体的育种值（</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breeding value</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a:t>
            </a:r>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600" dirty="0" smtClean="0">
              <a:latin typeface="Times New Roman" panose="02020603050405020304" pitchFamily="18" charset="0"/>
              <a:ea typeface="黑体" panose="02010609060101010101" pitchFamily="49" charset="-122"/>
              <a:cs typeface="Times New Roman" panose="02020603050405020304" pitchFamily="18" charset="0"/>
            </a:endParaRPr>
          </a:p>
          <a:p>
            <a:pPr>
              <a:lnSpc>
                <a:spcPct val="110000"/>
              </a:lnSpc>
            </a:pPr>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前面</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介绍的基因效应和基因替代效应在实际中难以测量，而育种值是可以测量的。如果一个个体与一个群体中随机挑选的其它个体进行交配，该个体的育种值则定义为该个体后代群体的平均表现与随机交配群体的平均表现之间差异的</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2</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倍。之所以要加倍，是由于一个亲本只提供给后代群体一半的基因。</a:t>
            </a:r>
            <a:endParaRPr lang="zh-CN" altLang="en-US" sz="2600" dirty="0">
              <a:latin typeface="Times New Roman" panose="02020603050405020304" pitchFamily="18" charset="0"/>
              <a:ea typeface="黑体" panose="02010609060101010101" pitchFamily="49" charset="-122"/>
              <a:cs typeface="Times New Roman" panose="02020603050405020304" pitchFamily="18" charset="0"/>
            </a:endParaRPr>
          </a:p>
        </p:txBody>
      </p:sp>
    </p:spTree>
    <p:extLst>
      <p:ext uri="{BB962C8B-B14F-4D97-AF65-F5344CB8AC3E}">
        <p14:creationId xmlns:p14="http://schemas.microsoft.com/office/powerpoint/2010/main" val="364727682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188640"/>
            <a:ext cx="8229600" cy="792088"/>
          </a:xfrm>
        </p:spPr>
        <p:txBody>
          <a:bodyPr>
            <a:noAutofit/>
          </a:bodyPr>
          <a:lstStyle/>
          <a:p>
            <a:r>
              <a:rPr lang="zh-CN" altLang="en-US" sz="4000" b="1" dirty="0" smtClean="0">
                <a:latin typeface="黑体" panose="02010609060101010101" pitchFamily="49" charset="-122"/>
                <a:ea typeface="黑体" panose="02010609060101010101" pitchFamily="49" charset="-122"/>
                <a:cs typeface="Times New Roman" panose="02020603050405020304" pitchFamily="18" charset="0"/>
              </a:rPr>
              <a:t>育种值的计算</a:t>
            </a:r>
            <a:endParaRPr lang="en-US" altLang="zh-CN" sz="4000" b="1" dirty="0">
              <a:latin typeface="黑体" panose="02010609060101010101" pitchFamily="49" charset="-122"/>
              <a:ea typeface="黑体" panose="02010609060101010101" pitchFamily="49" charset="-122"/>
              <a:cs typeface="Times New Roman" panose="02020603050405020304" pitchFamily="18" charset="0"/>
            </a:endParaRPr>
          </a:p>
        </p:txBody>
      </p:sp>
      <p:sp>
        <p:nvSpPr>
          <p:cNvPr id="7" name="内容占位符 6"/>
          <p:cNvSpPr>
            <a:spLocks noGrp="1"/>
          </p:cNvSpPr>
          <p:nvPr>
            <p:ph idx="1"/>
          </p:nvPr>
        </p:nvSpPr>
        <p:spPr>
          <a:xfrm>
            <a:off x="179512" y="980728"/>
            <a:ext cx="8784976" cy="2016224"/>
          </a:xfrm>
        </p:spPr>
        <p:txBody>
          <a:bodyPr>
            <a:noAutofit/>
          </a:bodyPr>
          <a:lstStyle/>
          <a:p>
            <a:pPr>
              <a:lnSpc>
                <a:spcPct val="110000"/>
              </a:lnSpc>
            </a:pPr>
            <a:r>
              <a:rPr lang="zh-CN" altLang="en-US" sz="2800" dirty="0" smtClean="0">
                <a:latin typeface="Times New Roman" panose="02020603050405020304" pitchFamily="18" charset="0"/>
                <a:ea typeface="黑体" panose="02010609060101010101" pitchFamily="49" charset="-122"/>
                <a:cs typeface="Times New Roman" panose="02020603050405020304" pitchFamily="18" charset="0"/>
              </a:rPr>
              <a:t>下</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表给</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出三种基因型作为亲本，它们的后代均值及其与随机交配群体均值之间</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离差。表中</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的后代群体也称半同胞家系</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。如在</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一个玉米随机交配群体中，每个植株上收获的种子就可被看成是一个半同胞家系。</a:t>
            </a:r>
            <a:endParaRPr lang="zh-CN" altLang="en-US" sz="2800" dirty="0">
              <a:latin typeface="Times New Roman" panose="02020603050405020304" pitchFamily="18" charset="0"/>
              <a:ea typeface="黑体" panose="02010609060101010101" pitchFamily="49" charset="-122"/>
              <a:cs typeface="Times New Roman" panose="02020603050405020304" pitchFamily="18" charset="0"/>
            </a:endParaRPr>
          </a:p>
        </p:txBody>
      </p:sp>
      <p:pic>
        <p:nvPicPr>
          <p:cNvPr id="89090"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2008" y="2924944"/>
            <a:ext cx="8964488" cy="3338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93247119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60648"/>
            <a:ext cx="8229600" cy="792088"/>
          </a:xfrm>
        </p:spPr>
        <p:txBody>
          <a:bodyPr>
            <a:noAutofit/>
          </a:bodyPr>
          <a:lstStyle/>
          <a:p>
            <a:r>
              <a:rPr lang="zh-CN" altLang="en-US" sz="4000" b="1" dirty="0" smtClean="0">
                <a:latin typeface="黑体" panose="02010609060101010101" pitchFamily="49" charset="-122"/>
                <a:ea typeface="黑体" panose="02010609060101010101" pitchFamily="49" charset="-122"/>
                <a:cs typeface="Times New Roman" panose="02020603050405020304" pitchFamily="18" charset="0"/>
              </a:rPr>
              <a:t>育种值与等位基因平均效应的关系</a:t>
            </a:r>
            <a:endParaRPr lang="en-US" altLang="zh-CN" sz="4000" b="1" dirty="0">
              <a:latin typeface="黑体" panose="02010609060101010101" pitchFamily="49" charset="-122"/>
              <a:ea typeface="黑体" panose="02010609060101010101" pitchFamily="49" charset="-122"/>
              <a:cs typeface="Times New Roman" panose="02020603050405020304" pitchFamily="18" charset="0"/>
            </a:endParaRPr>
          </a:p>
        </p:txBody>
      </p:sp>
      <p:sp>
        <p:nvSpPr>
          <p:cNvPr id="7" name="内容占位符 6"/>
          <p:cNvSpPr>
            <a:spLocks noGrp="1"/>
          </p:cNvSpPr>
          <p:nvPr>
            <p:ph idx="1"/>
          </p:nvPr>
        </p:nvSpPr>
        <p:spPr>
          <a:xfrm>
            <a:off x="539552" y="1196751"/>
            <a:ext cx="7920880" cy="3168353"/>
          </a:xfrm>
        </p:spPr>
        <p:txBody>
          <a:bodyPr>
            <a:noAutofit/>
          </a:bodyPr>
          <a:lstStyle/>
          <a:p>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从最后</a:t>
            </a:r>
            <a:r>
              <a:rPr lang="zh-CN" altLang="zh-CN" dirty="0">
                <a:latin typeface="Times New Roman" panose="02020603050405020304" pitchFamily="18" charset="0"/>
                <a:ea typeface="黑体" panose="02010609060101010101" pitchFamily="49" charset="-122"/>
                <a:cs typeface="Times New Roman" panose="02020603050405020304" pitchFamily="18" charset="0"/>
              </a:rPr>
              <a:t>一列给出的结果可以看到，个体的育种值正好等于个体携带两个等位基因的平均效应之和</a:t>
            </a:r>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dirty="0" smtClean="0">
              <a:latin typeface="Times New Roman" panose="02020603050405020304" pitchFamily="18" charset="0"/>
              <a:ea typeface="黑体" panose="02010609060101010101" pitchFamily="49" charset="-122"/>
              <a:cs typeface="Times New Roman" panose="02020603050405020304" pitchFamily="18" charset="0"/>
            </a:endParaRPr>
          </a:p>
          <a:p>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因此</a:t>
            </a:r>
            <a:r>
              <a:rPr lang="zh-CN" altLang="zh-CN" dirty="0">
                <a:latin typeface="Times New Roman" panose="02020603050405020304" pitchFamily="18" charset="0"/>
                <a:ea typeface="黑体" panose="02010609060101010101" pitchFamily="49" charset="-122"/>
                <a:cs typeface="Times New Roman" panose="02020603050405020304" pitchFamily="18" charset="0"/>
              </a:rPr>
              <a:t>，基因型</a:t>
            </a:r>
            <a:r>
              <a:rPr lang="en-US" altLang="zh-CN" i="1" dirty="0">
                <a:latin typeface="Times New Roman" panose="02020603050405020304" pitchFamily="18" charset="0"/>
                <a:ea typeface="黑体" panose="02010609060101010101" pitchFamily="49" charset="-122"/>
                <a:cs typeface="Times New Roman" panose="02020603050405020304" pitchFamily="18" charset="0"/>
              </a:rPr>
              <a:t>A</a:t>
            </a:r>
            <a:r>
              <a:rPr lang="en-US" altLang="zh-CN" baseline="-25000" dirty="0">
                <a:latin typeface="Times New Roman" panose="02020603050405020304" pitchFamily="18" charset="0"/>
                <a:ea typeface="黑体" panose="02010609060101010101" pitchFamily="49" charset="-122"/>
                <a:cs typeface="Times New Roman" panose="02020603050405020304" pitchFamily="18" charset="0"/>
              </a:rPr>
              <a:t>1</a:t>
            </a:r>
            <a:r>
              <a:rPr lang="en-US" altLang="zh-CN" i="1" dirty="0">
                <a:latin typeface="Times New Roman" panose="02020603050405020304" pitchFamily="18" charset="0"/>
                <a:ea typeface="黑体" panose="02010609060101010101" pitchFamily="49" charset="-122"/>
                <a:cs typeface="Times New Roman" panose="02020603050405020304" pitchFamily="18" charset="0"/>
              </a:rPr>
              <a:t>A</a:t>
            </a:r>
            <a:r>
              <a:rPr lang="en-US" altLang="zh-CN" baseline="-25000" dirty="0">
                <a:latin typeface="Times New Roman" panose="02020603050405020304" pitchFamily="18" charset="0"/>
                <a:ea typeface="黑体" panose="02010609060101010101" pitchFamily="49" charset="-122"/>
                <a:cs typeface="Times New Roman" panose="02020603050405020304" pitchFamily="18" charset="0"/>
              </a:rPr>
              <a:t>1</a:t>
            </a:r>
            <a:r>
              <a:rPr lang="zh-CN" altLang="zh-CN"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i="1" dirty="0">
                <a:latin typeface="Times New Roman" panose="02020603050405020304" pitchFamily="18" charset="0"/>
                <a:ea typeface="黑体" panose="02010609060101010101" pitchFamily="49" charset="-122"/>
                <a:cs typeface="Times New Roman" panose="02020603050405020304" pitchFamily="18" charset="0"/>
              </a:rPr>
              <a:t>A</a:t>
            </a:r>
            <a:r>
              <a:rPr lang="en-US" altLang="zh-CN" baseline="-25000" dirty="0">
                <a:latin typeface="Times New Roman" panose="02020603050405020304" pitchFamily="18" charset="0"/>
                <a:ea typeface="黑体" panose="02010609060101010101" pitchFamily="49" charset="-122"/>
                <a:cs typeface="Times New Roman" panose="02020603050405020304" pitchFamily="18" charset="0"/>
              </a:rPr>
              <a:t>1</a:t>
            </a:r>
            <a:r>
              <a:rPr lang="en-US" altLang="zh-CN" i="1" dirty="0">
                <a:latin typeface="Times New Roman" panose="02020603050405020304" pitchFamily="18" charset="0"/>
                <a:ea typeface="黑体" panose="02010609060101010101" pitchFamily="49" charset="-122"/>
                <a:cs typeface="Times New Roman" panose="02020603050405020304" pitchFamily="18" charset="0"/>
              </a:rPr>
              <a:t>A</a:t>
            </a:r>
            <a:r>
              <a:rPr lang="en-US" altLang="zh-CN" baseline="-25000" dirty="0">
                <a:latin typeface="Times New Roman" panose="02020603050405020304" pitchFamily="18" charset="0"/>
                <a:ea typeface="黑体" panose="02010609060101010101" pitchFamily="49" charset="-122"/>
                <a:cs typeface="Times New Roman" panose="02020603050405020304" pitchFamily="18" charset="0"/>
              </a:rPr>
              <a:t>2</a:t>
            </a:r>
            <a:r>
              <a:rPr lang="zh-CN" altLang="zh-CN" dirty="0">
                <a:latin typeface="Times New Roman" panose="02020603050405020304" pitchFamily="18" charset="0"/>
                <a:ea typeface="黑体" panose="02010609060101010101" pitchFamily="49" charset="-122"/>
                <a:cs typeface="Times New Roman" panose="02020603050405020304" pitchFamily="18" charset="0"/>
              </a:rPr>
              <a:t>和</a:t>
            </a:r>
            <a:r>
              <a:rPr lang="en-US" altLang="zh-CN" i="1" dirty="0">
                <a:latin typeface="Times New Roman" panose="02020603050405020304" pitchFamily="18" charset="0"/>
                <a:ea typeface="黑体" panose="02010609060101010101" pitchFamily="49" charset="-122"/>
                <a:cs typeface="Times New Roman" panose="02020603050405020304" pitchFamily="18" charset="0"/>
              </a:rPr>
              <a:t>A</a:t>
            </a:r>
            <a:r>
              <a:rPr lang="en-US" altLang="zh-CN" baseline="-25000" dirty="0">
                <a:latin typeface="Times New Roman" panose="02020603050405020304" pitchFamily="18" charset="0"/>
                <a:ea typeface="黑体" panose="02010609060101010101" pitchFamily="49" charset="-122"/>
                <a:cs typeface="Times New Roman" panose="02020603050405020304" pitchFamily="18" charset="0"/>
              </a:rPr>
              <a:t>2</a:t>
            </a:r>
            <a:r>
              <a:rPr lang="en-US" altLang="zh-CN" i="1" dirty="0">
                <a:latin typeface="Times New Roman" panose="02020603050405020304" pitchFamily="18" charset="0"/>
                <a:ea typeface="黑体" panose="02010609060101010101" pitchFamily="49" charset="-122"/>
                <a:cs typeface="Times New Roman" panose="02020603050405020304" pitchFamily="18" charset="0"/>
              </a:rPr>
              <a:t>A</a:t>
            </a:r>
            <a:r>
              <a:rPr lang="en-US" altLang="zh-CN" baseline="-25000" dirty="0">
                <a:latin typeface="Times New Roman" panose="02020603050405020304" pitchFamily="18" charset="0"/>
                <a:ea typeface="黑体" panose="02010609060101010101" pitchFamily="49" charset="-122"/>
                <a:cs typeface="Times New Roman" panose="02020603050405020304" pitchFamily="18" charset="0"/>
              </a:rPr>
              <a:t>2</a:t>
            </a:r>
            <a:r>
              <a:rPr lang="zh-CN" altLang="zh-CN" dirty="0">
                <a:latin typeface="Times New Roman" panose="02020603050405020304" pitchFamily="18" charset="0"/>
                <a:ea typeface="黑体" panose="02010609060101010101" pitchFamily="49" charset="-122"/>
                <a:cs typeface="Times New Roman" panose="02020603050405020304" pitchFamily="18" charset="0"/>
              </a:rPr>
              <a:t>的育种值分别</a:t>
            </a:r>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为</a:t>
            </a:r>
            <a:r>
              <a:rPr lang="en-US" altLang="zh-CN" dirty="0" smtClean="0">
                <a:latin typeface="Times New Roman" panose="02020603050405020304" pitchFamily="18" charset="0"/>
                <a:ea typeface="黑体" panose="02010609060101010101" pitchFamily="49" charset="-122"/>
                <a:cs typeface="Times New Roman" panose="02020603050405020304" pitchFamily="18" charset="0"/>
              </a:rPr>
              <a:t>A</a:t>
            </a:r>
            <a:r>
              <a:rPr lang="en-US" altLang="zh-CN" baseline="-25000" dirty="0" smtClean="0">
                <a:latin typeface="Times New Roman" panose="02020603050405020304" pitchFamily="18" charset="0"/>
                <a:ea typeface="黑体" panose="02010609060101010101" pitchFamily="49" charset="-122"/>
                <a:cs typeface="Times New Roman" panose="02020603050405020304" pitchFamily="18" charset="0"/>
              </a:rPr>
              <a:t>11</a:t>
            </a:r>
            <a:r>
              <a:rPr lang="en-US" altLang="zh-CN" dirty="0" smtClean="0">
                <a:latin typeface="Times New Roman" panose="02020603050405020304" pitchFamily="18" charset="0"/>
                <a:ea typeface="黑体" panose="02010609060101010101" pitchFamily="49" charset="-122"/>
                <a:cs typeface="Times New Roman" panose="02020603050405020304" pitchFamily="18" charset="0"/>
              </a:rPr>
              <a:t>=2α</a:t>
            </a:r>
            <a:r>
              <a:rPr lang="en-US" altLang="zh-CN" baseline="-25000" dirty="0" smtClean="0">
                <a:latin typeface="Times New Roman" panose="02020603050405020304" pitchFamily="18" charset="0"/>
                <a:ea typeface="黑体" panose="02010609060101010101" pitchFamily="49" charset="-122"/>
                <a:cs typeface="Times New Roman" panose="02020603050405020304" pitchFamily="18" charset="0"/>
              </a:rPr>
              <a:t>1</a:t>
            </a:r>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a:t>
            </a:r>
            <a:r>
              <a:rPr lang="en-US" altLang="zh-CN" dirty="0">
                <a:latin typeface="Times New Roman" panose="02020603050405020304" pitchFamily="18" charset="0"/>
                <a:ea typeface="黑体" panose="02010609060101010101" pitchFamily="49" charset="-122"/>
                <a:cs typeface="Times New Roman" panose="02020603050405020304" pitchFamily="18" charset="0"/>
              </a:rPr>
              <a:t> </a:t>
            </a:r>
            <a:r>
              <a:rPr lang="en-US" altLang="zh-CN" dirty="0" smtClean="0">
                <a:latin typeface="Times New Roman" panose="02020603050405020304" pitchFamily="18" charset="0"/>
                <a:ea typeface="黑体" panose="02010609060101010101" pitchFamily="49" charset="-122"/>
                <a:cs typeface="Times New Roman" panose="02020603050405020304" pitchFamily="18" charset="0"/>
              </a:rPr>
              <a:t>A</a:t>
            </a:r>
            <a:r>
              <a:rPr lang="en-US" altLang="zh-CN" baseline="-25000" dirty="0" smtClean="0">
                <a:latin typeface="Times New Roman" panose="02020603050405020304" pitchFamily="18" charset="0"/>
                <a:ea typeface="黑体" panose="02010609060101010101" pitchFamily="49" charset="-122"/>
                <a:cs typeface="Times New Roman" panose="02020603050405020304" pitchFamily="18" charset="0"/>
              </a:rPr>
              <a:t>12</a:t>
            </a:r>
            <a:r>
              <a:rPr lang="en-US" altLang="zh-CN" dirty="0" smtClean="0">
                <a:latin typeface="Times New Roman" panose="02020603050405020304" pitchFamily="18" charset="0"/>
                <a:ea typeface="黑体" panose="02010609060101010101" pitchFamily="49" charset="-122"/>
                <a:cs typeface="Times New Roman" panose="02020603050405020304" pitchFamily="18" charset="0"/>
              </a:rPr>
              <a:t>=α</a:t>
            </a:r>
            <a:r>
              <a:rPr lang="en-US" altLang="zh-CN" baseline="-25000" dirty="0" smtClean="0">
                <a:latin typeface="Times New Roman" panose="02020603050405020304" pitchFamily="18" charset="0"/>
                <a:ea typeface="黑体" panose="02010609060101010101" pitchFamily="49" charset="-122"/>
                <a:cs typeface="Times New Roman" panose="02020603050405020304" pitchFamily="18" charset="0"/>
              </a:rPr>
              <a:t>1</a:t>
            </a:r>
            <a:r>
              <a:rPr lang="en-US" altLang="zh-CN" dirty="0">
                <a:latin typeface="Times New Roman" panose="02020603050405020304" pitchFamily="18" charset="0"/>
                <a:ea typeface="黑体" panose="02010609060101010101" pitchFamily="49" charset="-122"/>
                <a:cs typeface="Times New Roman" panose="02020603050405020304" pitchFamily="18" charset="0"/>
              </a:rPr>
              <a:t> </a:t>
            </a:r>
            <a:r>
              <a:rPr lang="en-US" altLang="zh-CN" dirty="0" smtClean="0">
                <a:latin typeface="Times New Roman" panose="02020603050405020304" pitchFamily="18" charset="0"/>
                <a:ea typeface="黑体" panose="02010609060101010101" pitchFamily="49" charset="-122"/>
                <a:cs typeface="Times New Roman" panose="02020603050405020304" pitchFamily="18" charset="0"/>
              </a:rPr>
              <a:t>+α</a:t>
            </a:r>
            <a:r>
              <a:rPr lang="en-US" altLang="zh-CN" baseline="-25000" dirty="0">
                <a:latin typeface="Times New Roman" panose="02020603050405020304" pitchFamily="18" charset="0"/>
                <a:ea typeface="黑体" panose="02010609060101010101" pitchFamily="49" charset="-122"/>
                <a:cs typeface="Times New Roman" panose="02020603050405020304" pitchFamily="18" charset="0"/>
              </a:rPr>
              <a:t>2</a:t>
            </a:r>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和</a:t>
            </a:r>
            <a:r>
              <a:rPr lang="en-US" altLang="zh-CN" dirty="0" smtClean="0">
                <a:latin typeface="Times New Roman" panose="02020603050405020304" pitchFamily="18" charset="0"/>
                <a:ea typeface="黑体" panose="02010609060101010101" pitchFamily="49" charset="-122"/>
                <a:cs typeface="Times New Roman" panose="02020603050405020304" pitchFamily="18" charset="0"/>
              </a:rPr>
              <a:t>A</a:t>
            </a:r>
            <a:r>
              <a:rPr lang="en-US" altLang="zh-CN" baseline="-25000" dirty="0" smtClean="0">
                <a:latin typeface="Times New Roman" panose="02020603050405020304" pitchFamily="18" charset="0"/>
                <a:ea typeface="黑体" panose="02010609060101010101" pitchFamily="49" charset="-122"/>
                <a:cs typeface="Times New Roman" panose="02020603050405020304" pitchFamily="18" charset="0"/>
              </a:rPr>
              <a:t>22</a:t>
            </a:r>
            <a:r>
              <a:rPr lang="en-US" altLang="zh-CN" dirty="0" smtClean="0">
                <a:latin typeface="Times New Roman" panose="02020603050405020304" pitchFamily="18" charset="0"/>
                <a:ea typeface="黑体" panose="02010609060101010101" pitchFamily="49" charset="-122"/>
                <a:cs typeface="Times New Roman" panose="02020603050405020304" pitchFamily="18" charset="0"/>
              </a:rPr>
              <a:t>=2α</a:t>
            </a:r>
            <a:r>
              <a:rPr lang="en-US" altLang="zh-CN" baseline="-25000" dirty="0" smtClean="0">
                <a:latin typeface="Times New Roman" panose="02020603050405020304" pitchFamily="18" charset="0"/>
                <a:ea typeface="黑体" panose="02010609060101010101" pitchFamily="49" charset="-122"/>
                <a:cs typeface="Times New Roman" panose="02020603050405020304" pitchFamily="18" charset="0"/>
              </a:rPr>
              <a:t>2 </a:t>
            </a:r>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。统一</a:t>
            </a:r>
            <a:r>
              <a:rPr lang="zh-CN" altLang="zh-CN" dirty="0">
                <a:latin typeface="Times New Roman" panose="02020603050405020304" pitchFamily="18" charset="0"/>
                <a:ea typeface="黑体" panose="02010609060101010101" pitchFamily="49" charset="-122"/>
                <a:cs typeface="Times New Roman" panose="02020603050405020304" pitchFamily="18" charset="0"/>
              </a:rPr>
              <a:t>起来，各种基因型的</a:t>
            </a:r>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育种值表示</a:t>
            </a:r>
            <a:r>
              <a:rPr lang="zh-CN" altLang="en-US" dirty="0" smtClean="0">
                <a:latin typeface="Times New Roman" panose="02020603050405020304" pitchFamily="18" charset="0"/>
                <a:ea typeface="黑体" panose="02010609060101010101" pitchFamily="49" charset="-122"/>
                <a:cs typeface="Times New Roman" panose="02020603050405020304" pitchFamily="18" charset="0"/>
              </a:rPr>
              <a:t>为：</a:t>
            </a:r>
            <a:endParaRPr lang="zh-CN" altLang="en-US" dirty="0">
              <a:latin typeface="Times New Roman" panose="02020603050405020304" pitchFamily="18" charset="0"/>
              <a:ea typeface="黑体" panose="02010609060101010101" pitchFamily="49" charset="-122"/>
              <a:cs typeface="Times New Roman" panose="02020603050405020304" pitchFamily="18" charset="0"/>
            </a:endParaRPr>
          </a:p>
        </p:txBody>
      </p:sp>
      <p:graphicFrame>
        <p:nvGraphicFramePr>
          <p:cNvPr id="11" name="对象 10"/>
          <p:cNvGraphicFramePr>
            <a:graphicFrameLocks noChangeAspect="1"/>
          </p:cNvGraphicFramePr>
          <p:nvPr>
            <p:extLst>
              <p:ext uri="{D42A27DB-BD31-4B8C-83A1-F6EECF244321}">
                <p14:modId xmlns:p14="http://schemas.microsoft.com/office/powerpoint/2010/main" val="1170911896"/>
              </p:ext>
            </p:extLst>
          </p:nvPr>
        </p:nvGraphicFramePr>
        <p:xfrm>
          <a:off x="899592" y="4437112"/>
          <a:ext cx="2914985" cy="908720"/>
        </p:xfrm>
        <a:graphic>
          <a:graphicData uri="http://schemas.openxmlformats.org/presentationml/2006/ole">
            <mc:AlternateContent xmlns:mc="http://schemas.openxmlformats.org/markup-compatibility/2006">
              <mc:Choice xmlns:v="urn:schemas-microsoft-com:vml" Requires="v">
                <p:oleObj spid="_x0000_s90137" name="公式" r:id="rId3" imgW="787400" imgH="241300" progId="Equation.3">
                  <p:embed/>
                </p:oleObj>
              </mc:Choice>
              <mc:Fallback>
                <p:oleObj name="公式" r:id="rId3" imgW="787400" imgH="241300" progId="Equation.3">
                  <p:embed/>
                  <p:pic>
                    <p:nvPicPr>
                      <p:cNvPr id="0" name="Object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99592" y="4437112"/>
                        <a:ext cx="2914985" cy="908720"/>
                      </a:xfrm>
                      <a:prstGeom prst="rect">
                        <a:avLst/>
                      </a:prstGeom>
                      <a:noFill/>
                    </p:spPr>
                  </p:pic>
                </p:oleObj>
              </mc:Fallback>
            </mc:AlternateContent>
          </a:graphicData>
        </a:graphic>
      </p:graphicFrame>
    </p:spTree>
    <p:extLst>
      <p:ext uri="{BB962C8B-B14F-4D97-AF65-F5344CB8AC3E}">
        <p14:creationId xmlns:p14="http://schemas.microsoft.com/office/powerpoint/2010/main" val="246270855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418654"/>
            <a:ext cx="8229600" cy="922114"/>
          </a:xfrm>
        </p:spPr>
        <p:txBody>
          <a:bodyPr/>
          <a:lstStyle/>
          <a:p>
            <a:r>
              <a:rPr lang="zh-CN" altLang="en-US" b="1" dirty="0">
                <a:latin typeface="黑体" panose="02010609060101010101" pitchFamily="49" charset="-122"/>
                <a:ea typeface="黑体" panose="02010609060101010101" pitchFamily="49" charset="-122"/>
              </a:rPr>
              <a:t>本章的主要内容</a:t>
            </a:r>
            <a:endParaRPr lang="zh-CN" altLang="en-US" dirty="0"/>
          </a:p>
        </p:txBody>
      </p:sp>
      <p:sp>
        <p:nvSpPr>
          <p:cNvPr id="6" name="内容占位符 5"/>
          <p:cNvSpPr>
            <a:spLocks noGrp="1"/>
          </p:cNvSpPr>
          <p:nvPr>
            <p:ph idx="1"/>
          </p:nvPr>
        </p:nvSpPr>
        <p:spPr>
          <a:xfrm>
            <a:off x="395536" y="1484784"/>
            <a:ext cx="8507288" cy="4525963"/>
          </a:xfrm>
        </p:spPr>
        <p:txBody>
          <a:bodyPr>
            <a:normAutofit/>
          </a:bodyPr>
          <a:lstStyle/>
          <a:p>
            <a:r>
              <a:rPr lang="en-US" altLang="zh-CN" dirty="0">
                <a:latin typeface="Times New Roman" panose="02020603050405020304" pitchFamily="18" charset="0"/>
                <a:ea typeface="黑体" panose="02010609060101010101" pitchFamily="49" charset="-122"/>
                <a:cs typeface="Times New Roman" panose="02020603050405020304" pitchFamily="18" charset="0"/>
              </a:rPr>
              <a:t>§8.1 </a:t>
            </a:r>
            <a:r>
              <a:rPr lang="zh-CN" altLang="zh-CN" dirty="0">
                <a:latin typeface="Times New Roman" panose="02020603050405020304" pitchFamily="18" charset="0"/>
                <a:ea typeface="黑体" panose="02010609060101010101" pitchFamily="49" charset="-122"/>
                <a:cs typeface="Times New Roman" panose="02020603050405020304" pitchFamily="18" charset="0"/>
              </a:rPr>
              <a:t>随机交配群体中遗传效应的</a:t>
            </a:r>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分解</a:t>
            </a:r>
            <a:endParaRPr lang="en-US" altLang="zh-CN" dirty="0" smtClean="0">
              <a:latin typeface="Times New Roman" panose="02020603050405020304" pitchFamily="18" charset="0"/>
              <a:ea typeface="黑体" panose="02010609060101010101" pitchFamily="49" charset="-122"/>
              <a:cs typeface="Times New Roman" panose="02020603050405020304" pitchFamily="18" charset="0"/>
            </a:endParaRPr>
          </a:p>
          <a:p>
            <a:r>
              <a:rPr lang="en-US" altLang="zh-CN" dirty="0">
                <a:latin typeface="Times New Roman" panose="02020603050405020304" pitchFamily="18" charset="0"/>
                <a:ea typeface="黑体" panose="02010609060101010101" pitchFamily="49" charset="-122"/>
                <a:cs typeface="Times New Roman" panose="02020603050405020304" pitchFamily="18" charset="0"/>
              </a:rPr>
              <a:t>§8.2 </a:t>
            </a:r>
            <a:r>
              <a:rPr lang="zh-CN" altLang="zh-CN" dirty="0">
                <a:latin typeface="Times New Roman" panose="02020603050405020304" pitchFamily="18" charset="0"/>
                <a:ea typeface="黑体" panose="02010609060101010101" pitchFamily="49" charset="-122"/>
                <a:cs typeface="Times New Roman" panose="02020603050405020304" pitchFamily="18" charset="0"/>
              </a:rPr>
              <a:t>随机交配群体的遗传方差和亲子</a:t>
            </a:r>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相关</a:t>
            </a:r>
            <a:endParaRPr lang="en-US" altLang="zh-CN" dirty="0" smtClean="0">
              <a:latin typeface="Times New Roman" panose="02020603050405020304" pitchFamily="18" charset="0"/>
              <a:ea typeface="黑体" panose="02010609060101010101" pitchFamily="49" charset="-122"/>
              <a:cs typeface="Times New Roman" panose="02020603050405020304" pitchFamily="18" charset="0"/>
            </a:endParaRPr>
          </a:p>
          <a:p>
            <a:r>
              <a:rPr lang="en-US" altLang="zh-CN" dirty="0">
                <a:latin typeface="Times New Roman" panose="02020603050405020304" pitchFamily="18" charset="0"/>
                <a:ea typeface="黑体" panose="02010609060101010101" pitchFamily="49" charset="-122"/>
                <a:cs typeface="Times New Roman" panose="02020603050405020304" pitchFamily="18" charset="0"/>
              </a:rPr>
              <a:t>§8.3 </a:t>
            </a:r>
            <a:r>
              <a:rPr lang="zh-CN" altLang="zh-CN" dirty="0">
                <a:latin typeface="Times New Roman" panose="02020603050405020304" pitchFamily="18" charset="0"/>
                <a:ea typeface="黑体" panose="02010609060101010101" pitchFamily="49" charset="-122"/>
                <a:cs typeface="Times New Roman" panose="02020603050405020304" pitchFamily="18" charset="0"/>
              </a:rPr>
              <a:t>上位性互作模型的遗传方差</a:t>
            </a:r>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分解</a:t>
            </a:r>
            <a:endParaRPr lang="en-US" altLang="zh-CN" dirty="0" smtClean="0">
              <a:latin typeface="Times New Roman" panose="02020603050405020304" pitchFamily="18" charset="0"/>
              <a:ea typeface="黑体" panose="02010609060101010101" pitchFamily="49" charset="-122"/>
              <a:cs typeface="Times New Roman" panose="02020603050405020304" pitchFamily="18" charset="0"/>
            </a:endParaRPr>
          </a:p>
          <a:p>
            <a:r>
              <a:rPr lang="en-US" altLang="zh-CN"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dirty="0" smtClean="0">
                <a:latin typeface="Times New Roman" panose="02020603050405020304" pitchFamily="18" charset="0"/>
                <a:ea typeface="黑体" panose="02010609060101010101" pitchFamily="49" charset="-122"/>
                <a:cs typeface="Times New Roman" panose="02020603050405020304" pitchFamily="18" charset="0"/>
              </a:rPr>
              <a:t>8.4 </a:t>
            </a:r>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亲属</a:t>
            </a:r>
            <a:r>
              <a:rPr lang="zh-CN" altLang="zh-CN" dirty="0">
                <a:latin typeface="Times New Roman" panose="02020603050405020304" pitchFamily="18" charset="0"/>
                <a:ea typeface="黑体" panose="02010609060101010101" pitchFamily="49" charset="-122"/>
                <a:cs typeface="Times New Roman" panose="02020603050405020304" pitchFamily="18" charset="0"/>
              </a:rPr>
              <a:t>间协方差的一般表示与遗传力</a:t>
            </a:r>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估计</a:t>
            </a:r>
            <a:endParaRPr lang="en-US" altLang="zh-CN" dirty="0" smtClean="0">
              <a:latin typeface="Times New Roman" panose="02020603050405020304" pitchFamily="18" charset="0"/>
              <a:ea typeface="黑体" panose="02010609060101010101" pitchFamily="49" charset="-122"/>
              <a:cs typeface="Times New Roman" panose="02020603050405020304" pitchFamily="18" charset="0"/>
            </a:endParaRPr>
          </a:p>
          <a:p>
            <a:endParaRPr lang="zh-CN" altLang="en-US" dirty="0">
              <a:latin typeface="Times New Roman" panose="02020603050405020304" pitchFamily="18" charset="0"/>
              <a:ea typeface="黑体" panose="02010609060101010101" pitchFamily="49" charset="-122"/>
              <a:cs typeface="Times New Roman" panose="02020603050405020304" pitchFamily="18" charset="0"/>
            </a:endParaRPr>
          </a:p>
        </p:txBody>
      </p:sp>
    </p:spTree>
    <p:extLst>
      <p:ext uri="{BB962C8B-B14F-4D97-AF65-F5344CB8AC3E}">
        <p14:creationId xmlns:p14="http://schemas.microsoft.com/office/powerpoint/2010/main" val="78230874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60648"/>
            <a:ext cx="8229600" cy="792088"/>
          </a:xfrm>
        </p:spPr>
        <p:txBody>
          <a:bodyPr>
            <a:noAutofit/>
          </a:bodyPr>
          <a:lstStyle/>
          <a:p>
            <a:r>
              <a:rPr lang="zh-CN" altLang="en-US" sz="4000" b="1" dirty="0" smtClean="0">
                <a:latin typeface="黑体" panose="02010609060101010101" pitchFamily="49" charset="-122"/>
                <a:ea typeface="黑体" panose="02010609060101010101" pitchFamily="49" charset="-122"/>
                <a:cs typeface="Times New Roman" panose="02020603050405020304" pitchFamily="18" charset="0"/>
              </a:rPr>
              <a:t>显性离差的定义和计算</a:t>
            </a:r>
            <a:endParaRPr lang="en-US" altLang="zh-CN" sz="4000" b="1" dirty="0">
              <a:latin typeface="黑体" panose="02010609060101010101" pitchFamily="49" charset="-122"/>
              <a:ea typeface="黑体" panose="02010609060101010101" pitchFamily="49" charset="-122"/>
              <a:cs typeface="Times New Roman" panose="02020603050405020304" pitchFamily="18" charset="0"/>
            </a:endParaRPr>
          </a:p>
        </p:txBody>
      </p:sp>
      <p:sp>
        <p:nvSpPr>
          <p:cNvPr id="7" name="内容占位符 6"/>
          <p:cNvSpPr>
            <a:spLocks noGrp="1"/>
          </p:cNvSpPr>
          <p:nvPr>
            <p:ph idx="1"/>
          </p:nvPr>
        </p:nvSpPr>
        <p:spPr>
          <a:xfrm>
            <a:off x="467544" y="1268760"/>
            <a:ext cx="8424936" cy="4824536"/>
          </a:xfrm>
        </p:spPr>
        <p:txBody>
          <a:bodyPr>
            <a:noAutofit/>
          </a:bodyPr>
          <a:lstStyle/>
          <a:p>
            <a:r>
              <a:rPr lang="zh-CN" altLang="zh-CN" dirty="0">
                <a:latin typeface="Times New Roman" panose="02020603050405020304" pitchFamily="18" charset="0"/>
                <a:ea typeface="黑体" panose="02010609060101010101" pitchFamily="49" charset="-122"/>
                <a:cs typeface="Times New Roman" panose="02020603050405020304" pitchFamily="18" charset="0"/>
              </a:rPr>
              <a:t>在育种值的基础上，我们可以把</a:t>
            </a:r>
            <a:r>
              <a:rPr lang="en-US" altLang="zh-CN" i="1" dirty="0" err="1">
                <a:latin typeface="Times New Roman" panose="02020603050405020304" pitchFamily="18" charset="0"/>
                <a:ea typeface="黑体" panose="02010609060101010101" pitchFamily="49" charset="-122"/>
                <a:cs typeface="Times New Roman" panose="02020603050405020304" pitchFamily="18" charset="0"/>
              </a:rPr>
              <a:t>A</a:t>
            </a:r>
            <a:r>
              <a:rPr lang="en-US" altLang="zh-CN" i="1" baseline="-25000" dirty="0" err="1">
                <a:latin typeface="Times New Roman" panose="02020603050405020304" pitchFamily="18" charset="0"/>
                <a:ea typeface="黑体" panose="02010609060101010101" pitchFamily="49" charset="-122"/>
                <a:cs typeface="Times New Roman" panose="02020603050405020304" pitchFamily="18" charset="0"/>
              </a:rPr>
              <a:t>i</a:t>
            </a:r>
            <a:r>
              <a:rPr lang="en-US" altLang="zh-CN" i="1" dirty="0" err="1">
                <a:latin typeface="Times New Roman" panose="02020603050405020304" pitchFamily="18" charset="0"/>
                <a:ea typeface="黑体" panose="02010609060101010101" pitchFamily="49" charset="-122"/>
                <a:cs typeface="Times New Roman" panose="02020603050405020304" pitchFamily="18" charset="0"/>
              </a:rPr>
              <a:t>A</a:t>
            </a:r>
            <a:r>
              <a:rPr lang="en-US" altLang="zh-CN" i="1" baseline="-25000" dirty="0" err="1">
                <a:latin typeface="Times New Roman" panose="02020603050405020304" pitchFamily="18" charset="0"/>
                <a:ea typeface="黑体" panose="02010609060101010101" pitchFamily="49" charset="-122"/>
                <a:cs typeface="Times New Roman" panose="02020603050405020304" pitchFamily="18" charset="0"/>
              </a:rPr>
              <a:t>j</a:t>
            </a:r>
            <a:r>
              <a:rPr lang="zh-CN" altLang="zh-CN" dirty="0">
                <a:latin typeface="Times New Roman" panose="02020603050405020304" pitchFamily="18" charset="0"/>
                <a:ea typeface="黑体" panose="02010609060101010101" pitchFamily="49" charset="-122"/>
                <a:cs typeface="Times New Roman" panose="02020603050405020304" pitchFamily="18" charset="0"/>
              </a:rPr>
              <a:t>的基因型值进一步分解</a:t>
            </a:r>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为</a:t>
            </a:r>
            <a:endParaRPr lang="en-US" altLang="zh-CN" dirty="0" smtClean="0">
              <a:latin typeface="Times New Roman" panose="02020603050405020304" pitchFamily="18" charset="0"/>
              <a:ea typeface="黑体" panose="02010609060101010101" pitchFamily="49" charset="-122"/>
              <a:cs typeface="Times New Roman" panose="02020603050405020304" pitchFamily="18" charset="0"/>
            </a:endParaRPr>
          </a:p>
          <a:p>
            <a:endParaRPr lang="en-US" altLang="zh-CN" dirty="0">
              <a:latin typeface="Times New Roman" panose="02020603050405020304" pitchFamily="18" charset="0"/>
              <a:ea typeface="黑体" panose="02010609060101010101" pitchFamily="49" charset="-122"/>
              <a:cs typeface="Times New Roman" panose="02020603050405020304" pitchFamily="18" charset="0"/>
            </a:endParaRPr>
          </a:p>
          <a:p>
            <a:pPr marL="0" indent="0">
              <a:buNone/>
            </a:pPr>
            <a:endParaRPr lang="en-US" altLang="zh-CN" dirty="0" smtClean="0">
              <a:latin typeface="Times New Roman" panose="02020603050405020304" pitchFamily="18" charset="0"/>
              <a:ea typeface="黑体" panose="02010609060101010101" pitchFamily="49" charset="-122"/>
              <a:cs typeface="Times New Roman" panose="02020603050405020304" pitchFamily="18" charset="0"/>
            </a:endParaRPr>
          </a:p>
          <a:p>
            <a:r>
              <a:rPr lang="zh-CN" altLang="zh-CN" sz="3000" dirty="0" smtClean="0">
                <a:latin typeface="Times New Roman" panose="02020603050405020304" pitchFamily="18" charset="0"/>
                <a:ea typeface="黑体" panose="02010609060101010101" pitchFamily="49" charset="-122"/>
                <a:cs typeface="Times New Roman" panose="02020603050405020304" pitchFamily="18" charset="0"/>
              </a:rPr>
              <a:t>其中，</a:t>
            </a:r>
            <a:r>
              <a:rPr lang="en-US" altLang="zh-CN" sz="3000" dirty="0" smtClean="0">
                <a:latin typeface="Times New Roman" panose="02020603050405020304" pitchFamily="18" charset="0"/>
                <a:ea typeface="黑体" panose="02010609060101010101" pitchFamily="49" charset="-122"/>
                <a:cs typeface="Times New Roman" panose="02020603050405020304" pitchFamily="18" charset="0"/>
              </a:rPr>
              <a:t>α</a:t>
            </a:r>
            <a:r>
              <a:rPr lang="en-US" altLang="zh-CN" sz="3000" i="1" baseline="-25000" dirty="0" err="1" smtClean="0">
                <a:latin typeface="Times New Roman" panose="02020603050405020304" pitchFamily="18" charset="0"/>
                <a:ea typeface="黑体" panose="02010609060101010101" pitchFamily="49" charset="-122"/>
                <a:cs typeface="Times New Roman" panose="02020603050405020304" pitchFamily="18" charset="0"/>
              </a:rPr>
              <a:t>i</a:t>
            </a:r>
            <a:r>
              <a:rPr lang="zh-CN" altLang="zh-CN" sz="3000" dirty="0" smtClean="0">
                <a:latin typeface="Times New Roman" panose="02020603050405020304" pitchFamily="18" charset="0"/>
                <a:ea typeface="黑体" panose="02010609060101010101" pitchFamily="49" charset="-122"/>
                <a:cs typeface="Times New Roman" panose="02020603050405020304" pitchFamily="18" charset="0"/>
              </a:rPr>
              <a:t>是</a:t>
            </a:r>
            <a:r>
              <a:rPr lang="zh-CN" altLang="zh-CN" sz="3000" dirty="0">
                <a:latin typeface="Times New Roman" panose="02020603050405020304" pitchFamily="18" charset="0"/>
                <a:ea typeface="黑体" panose="02010609060101010101" pitchFamily="49" charset="-122"/>
                <a:cs typeface="Times New Roman" panose="02020603050405020304" pitchFamily="18" charset="0"/>
              </a:rPr>
              <a:t>等位基因</a:t>
            </a:r>
            <a:r>
              <a:rPr lang="en-US" altLang="zh-CN" sz="3000" i="1" dirty="0">
                <a:latin typeface="Times New Roman" panose="02020603050405020304" pitchFamily="18" charset="0"/>
                <a:ea typeface="黑体" panose="02010609060101010101" pitchFamily="49" charset="-122"/>
                <a:cs typeface="Times New Roman" panose="02020603050405020304" pitchFamily="18" charset="0"/>
              </a:rPr>
              <a:t>A</a:t>
            </a:r>
            <a:r>
              <a:rPr lang="en-US" altLang="zh-CN" sz="3000" i="1" baseline="-25000" dirty="0">
                <a:latin typeface="Times New Roman" panose="02020603050405020304" pitchFamily="18" charset="0"/>
                <a:ea typeface="黑体" panose="02010609060101010101" pitchFamily="49" charset="-122"/>
                <a:cs typeface="Times New Roman" panose="02020603050405020304" pitchFamily="18" charset="0"/>
              </a:rPr>
              <a:t>i</a:t>
            </a:r>
            <a:r>
              <a:rPr lang="zh-CN" altLang="zh-CN" sz="3000" dirty="0">
                <a:latin typeface="Times New Roman" panose="02020603050405020304" pitchFamily="18" charset="0"/>
                <a:ea typeface="黑体" panose="02010609060101010101" pitchFamily="49" charset="-122"/>
                <a:cs typeface="Times New Roman" panose="02020603050405020304" pitchFamily="18" charset="0"/>
              </a:rPr>
              <a:t>的平均效应</a:t>
            </a:r>
            <a:r>
              <a:rPr lang="zh-CN" altLang="zh-CN" sz="3000" dirty="0" smtClean="0">
                <a:latin typeface="Times New Roman" panose="02020603050405020304" pitchFamily="18" charset="0"/>
                <a:ea typeface="黑体" panose="02010609060101010101" pitchFamily="49" charset="-122"/>
                <a:cs typeface="Times New Roman" panose="02020603050405020304" pitchFamily="18" charset="0"/>
              </a:rPr>
              <a:t>，</a:t>
            </a:r>
            <a:r>
              <a:rPr lang="en-US" altLang="zh-CN" sz="3000" i="1" dirty="0" err="1" smtClean="0">
                <a:latin typeface="Times New Roman" panose="02020603050405020304" pitchFamily="18" charset="0"/>
                <a:ea typeface="黑体" panose="02010609060101010101" pitchFamily="49" charset="-122"/>
                <a:cs typeface="Times New Roman" panose="02020603050405020304" pitchFamily="18" charset="0"/>
              </a:rPr>
              <a:t>A</a:t>
            </a:r>
            <a:r>
              <a:rPr lang="en-US" altLang="zh-CN" sz="3000" i="1" baseline="-25000" dirty="0" err="1" smtClean="0">
                <a:latin typeface="Times New Roman" panose="02020603050405020304" pitchFamily="18" charset="0"/>
                <a:ea typeface="黑体" panose="02010609060101010101" pitchFamily="49" charset="-122"/>
                <a:cs typeface="Times New Roman" panose="02020603050405020304" pitchFamily="18" charset="0"/>
              </a:rPr>
              <a:t>ij</a:t>
            </a:r>
            <a:r>
              <a:rPr lang="en-US" altLang="zh-CN" sz="3000" dirty="0" smtClean="0">
                <a:latin typeface="Times New Roman" panose="02020603050405020304" pitchFamily="18" charset="0"/>
                <a:ea typeface="黑体" panose="02010609060101010101" pitchFamily="49" charset="-122"/>
                <a:cs typeface="Times New Roman" panose="02020603050405020304" pitchFamily="18" charset="0"/>
              </a:rPr>
              <a:t>=α</a:t>
            </a:r>
            <a:r>
              <a:rPr lang="en-US" altLang="zh-CN" sz="3000" i="1" baseline="-25000" dirty="0" err="1" smtClean="0">
                <a:latin typeface="Times New Roman" panose="02020603050405020304" pitchFamily="18" charset="0"/>
                <a:ea typeface="黑体" panose="02010609060101010101" pitchFamily="49" charset="-122"/>
                <a:cs typeface="Times New Roman" panose="02020603050405020304" pitchFamily="18" charset="0"/>
              </a:rPr>
              <a:t>i</a:t>
            </a:r>
            <a:r>
              <a:rPr lang="en-US" altLang="zh-CN" sz="3000" dirty="0" smtClean="0">
                <a:latin typeface="Times New Roman" panose="02020603050405020304" pitchFamily="18" charset="0"/>
                <a:ea typeface="黑体" panose="02010609060101010101" pitchFamily="49" charset="-122"/>
                <a:cs typeface="Times New Roman" panose="02020603050405020304" pitchFamily="18" charset="0"/>
              </a:rPr>
              <a:t>+α</a:t>
            </a:r>
            <a:r>
              <a:rPr lang="en-US" altLang="zh-CN" sz="3000" i="1" baseline="-25000" dirty="0" smtClean="0">
                <a:latin typeface="Times New Roman" panose="02020603050405020304" pitchFamily="18" charset="0"/>
                <a:ea typeface="黑体" panose="02010609060101010101" pitchFamily="49" charset="-122"/>
                <a:cs typeface="Times New Roman" panose="02020603050405020304" pitchFamily="18" charset="0"/>
              </a:rPr>
              <a:t>j</a:t>
            </a:r>
            <a:r>
              <a:rPr lang="zh-CN" altLang="zh-CN" sz="3000" dirty="0" smtClean="0">
                <a:latin typeface="Times New Roman" panose="02020603050405020304" pitchFamily="18" charset="0"/>
                <a:ea typeface="黑体" panose="02010609060101010101" pitchFamily="49" charset="-122"/>
                <a:cs typeface="Times New Roman" panose="02020603050405020304" pitchFamily="18" charset="0"/>
              </a:rPr>
              <a:t>称为</a:t>
            </a:r>
            <a:r>
              <a:rPr lang="zh-CN" altLang="zh-CN" sz="3000" dirty="0">
                <a:latin typeface="Times New Roman" panose="02020603050405020304" pitchFamily="18" charset="0"/>
                <a:ea typeface="黑体" panose="02010609060101010101" pitchFamily="49" charset="-122"/>
                <a:cs typeface="Times New Roman" panose="02020603050405020304" pitchFamily="18" charset="0"/>
              </a:rPr>
              <a:t>基因型</a:t>
            </a:r>
            <a:r>
              <a:rPr lang="en-US" altLang="zh-CN" sz="3000" i="1" dirty="0" err="1">
                <a:latin typeface="Times New Roman" panose="02020603050405020304" pitchFamily="18" charset="0"/>
                <a:ea typeface="黑体" panose="02010609060101010101" pitchFamily="49" charset="-122"/>
                <a:cs typeface="Times New Roman" panose="02020603050405020304" pitchFamily="18" charset="0"/>
              </a:rPr>
              <a:t>A</a:t>
            </a:r>
            <a:r>
              <a:rPr lang="en-US" altLang="zh-CN" sz="3000" i="1" baseline="-25000" dirty="0" err="1">
                <a:latin typeface="Times New Roman" panose="02020603050405020304" pitchFamily="18" charset="0"/>
                <a:ea typeface="黑体" panose="02010609060101010101" pitchFamily="49" charset="-122"/>
                <a:cs typeface="Times New Roman" panose="02020603050405020304" pitchFamily="18" charset="0"/>
              </a:rPr>
              <a:t>i</a:t>
            </a:r>
            <a:r>
              <a:rPr lang="en-US" altLang="zh-CN" sz="3000" i="1" dirty="0" err="1">
                <a:latin typeface="Times New Roman" panose="02020603050405020304" pitchFamily="18" charset="0"/>
                <a:ea typeface="黑体" panose="02010609060101010101" pitchFamily="49" charset="-122"/>
                <a:cs typeface="Times New Roman" panose="02020603050405020304" pitchFamily="18" charset="0"/>
              </a:rPr>
              <a:t>A</a:t>
            </a:r>
            <a:r>
              <a:rPr lang="en-US" altLang="zh-CN" sz="3000" i="1" baseline="-25000" dirty="0" err="1">
                <a:latin typeface="Times New Roman" panose="02020603050405020304" pitchFamily="18" charset="0"/>
                <a:ea typeface="黑体" panose="02010609060101010101" pitchFamily="49" charset="-122"/>
                <a:cs typeface="Times New Roman" panose="02020603050405020304" pitchFamily="18" charset="0"/>
              </a:rPr>
              <a:t>j</a:t>
            </a:r>
            <a:r>
              <a:rPr lang="zh-CN" altLang="zh-CN" sz="3000" dirty="0">
                <a:latin typeface="Times New Roman" panose="02020603050405020304" pitchFamily="18" charset="0"/>
                <a:ea typeface="黑体" panose="02010609060101010101" pitchFamily="49" charset="-122"/>
                <a:cs typeface="Times New Roman" panose="02020603050405020304" pitchFamily="18" charset="0"/>
              </a:rPr>
              <a:t>的育种值</a:t>
            </a:r>
            <a:r>
              <a:rPr lang="zh-CN" altLang="zh-CN" sz="3000" dirty="0" smtClean="0">
                <a:latin typeface="Times New Roman" panose="02020603050405020304" pitchFamily="18" charset="0"/>
                <a:ea typeface="黑体" panose="02010609060101010101" pitchFamily="49" charset="-122"/>
                <a:cs typeface="Times New Roman" panose="02020603050405020304" pitchFamily="18" charset="0"/>
              </a:rPr>
              <a:t>，</a:t>
            </a:r>
            <a:r>
              <a:rPr lang="en-US" altLang="zh-CN" sz="3000" i="1" dirty="0">
                <a:latin typeface="Times New Roman" panose="02020603050405020304" pitchFamily="18" charset="0"/>
                <a:ea typeface="黑体" panose="02010609060101010101" pitchFamily="49" charset="-122"/>
                <a:cs typeface="Times New Roman" panose="02020603050405020304" pitchFamily="18" charset="0"/>
              </a:rPr>
              <a:t> </a:t>
            </a:r>
            <a:r>
              <a:rPr lang="en-US" altLang="zh-CN" sz="3000" i="1" dirty="0" err="1" smtClean="0">
                <a:latin typeface="Times New Roman" panose="02020603050405020304" pitchFamily="18" charset="0"/>
                <a:ea typeface="黑体" panose="02010609060101010101" pitchFamily="49" charset="-122"/>
                <a:cs typeface="Times New Roman" panose="02020603050405020304" pitchFamily="18" charset="0"/>
              </a:rPr>
              <a:t>D</a:t>
            </a:r>
            <a:r>
              <a:rPr lang="en-US" altLang="zh-CN" sz="3000" i="1" baseline="-25000" dirty="0" err="1" smtClean="0">
                <a:latin typeface="Times New Roman" panose="02020603050405020304" pitchFamily="18" charset="0"/>
                <a:ea typeface="黑体" panose="02010609060101010101" pitchFamily="49" charset="-122"/>
                <a:cs typeface="Times New Roman" panose="02020603050405020304" pitchFamily="18" charset="0"/>
              </a:rPr>
              <a:t>ij</a:t>
            </a:r>
            <a:r>
              <a:rPr lang="zh-CN" altLang="zh-CN" sz="3000" dirty="0" smtClean="0">
                <a:latin typeface="Times New Roman" panose="02020603050405020304" pitchFamily="18" charset="0"/>
                <a:ea typeface="黑体" panose="02010609060101010101" pitchFamily="49" charset="-122"/>
                <a:cs typeface="Times New Roman" panose="02020603050405020304" pitchFamily="18" charset="0"/>
              </a:rPr>
              <a:t>为</a:t>
            </a:r>
            <a:r>
              <a:rPr lang="zh-CN" altLang="zh-CN" sz="3000" dirty="0">
                <a:latin typeface="Times New Roman" panose="02020603050405020304" pitchFamily="18" charset="0"/>
                <a:ea typeface="黑体" panose="02010609060101010101" pitchFamily="49" charset="-122"/>
                <a:cs typeface="Times New Roman" panose="02020603050405020304" pitchFamily="18" charset="0"/>
              </a:rPr>
              <a:t>遗传</a:t>
            </a:r>
            <a:r>
              <a:rPr lang="zh-CN" altLang="zh-CN" sz="3000" dirty="0" smtClean="0">
                <a:latin typeface="Times New Roman" panose="02020603050405020304" pitchFamily="18" charset="0"/>
                <a:ea typeface="黑体" panose="02010609060101010101" pitchFamily="49" charset="-122"/>
                <a:cs typeface="Times New Roman" panose="02020603050405020304" pitchFamily="18" charset="0"/>
              </a:rPr>
              <a:t>效应</a:t>
            </a:r>
            <a:r>
              <a:rPr lang="en-US" altLang="zh-CN" sz="3000" i="1" dirty="0" err="1" smtClean="0">
                <a:latin typeface="Times New Roman" panose="02020603050405020304" pitchFamily="18" charset="0"/>
                <a:ea typeface="黑体" panose="02010609060101010101" pitchFamily="49" charset="-122"/>
                <a:cs typeface="Times New Roman" panose="02020603050405020304" pitchFamily="18" charset="0"/>
              </a:rPr>
              <a:t>g</a:t>
            </a:r>
            <a:r>
              <a:rPr lang="en-US" altLang="zh-CN" sz="3000" i="1" baseline="-25000" dirty="0" err="1" smtClean="0">
                <a:latin typeface="Times New Roman" panose="02020603050405020304" pitchFamily="18" charset="0"/>
                <a:ea typeface="黑体" panose="02010609060101010101" pitchFamily="49" charset="-122"/>
                <a:cs typeface="Times New Roman" panose="02020603050405020304" pitchFamily="18" charset="0"/>
              </a:rPr>
              <a:t>ij</a:t>
            </a:r>
            <a:r>
              <a:rPr lang="zh-CN" altLang="zh-CN" sz="3000" dirty="0" smtClean="0">
                <a:latin typeface="Times New Roman" panose="02020603050405020304" pitchFamily="18" charset="0"/>
                <a:ea typeface="黑体" panose="02010609060101010101" pitchFamily="49" charset="-122"/>
                <a:cs typeface="Times New Roman" panose="02020603050405020304" pitchFamily="18" charset="0"/>
              </a:rPr>
              <a:t>中</a:t>
            </a:r>
            <a:r>
              <a:rPr lang="zh-CN" altLang="zh-CN" sz="3000" dirty="0">
                <a:latin typeface="Times New Roman" panose="02020603050405020304" pitchFamily="18" charset="0"/>
                <a:ea typeface="黑体" panose="02010609060101010101" pitchFamily="49" charset="-122"/>
                <a:cs typeface="Times New Roman" panose="02020603050405020304" pitchFamily="18" charset="0"/>
              </a:rPr>
              <a:t>扣除育种值的部分，称为显性离差（</a:t>
            </a:r>
            <a:r>
              <a:rPr lang="en-US" altLang="zh-CN" sz="3000" dirty="0">
                <a:latin typeface="Times New Roman" panose="02020603050405020304" pitchFamily="18" charset="0"/>
                <a:ea typeface="黑体" panose="02010609060101010101" pitchFamily="49" charset="-122"/>
                <a:cs typeface="Times New Roman" panose="02020603050405020304" pitchFamily="18" charset="0"/>
              </a:rPr>
              <a:t>dominance deviation</a:t>
            </a:r>
            <a:r>
              <a:rPr lang="zh-CN" altLang="zh-CN" sz="3000" dirty="0">
                <a:latin typeface="Times New Roman" panose="02020603050405020304" pitchFamily="18" charset="0"/>
                <a:ea typeface="黑体" panose="02010609060101010101" pitchFamily="49" charset="-122"/>
                <a:cs typeface="Times New Roman" panose="02020603050405020304" pitchFamily="18" charset="0"/>
              </a:rPr>
              <a:t>）。为与公式</a:t>
            </a:r>
            <a:r>
              <a:rPr lang="en-US" altLang="zh-CN" sz="3000" dirty="0">
                <a:latin typeface="Times New Roman" panose="02020603050405020304" pitchFamily="18" charset="0"/>
                <a:ea typeface="黑体" panose="02010609060101010101" pitchFamily="49" charset="-122"/>
                <a:cs typeface="Times New Roman" panose="02020603050405020304" pitchFamily="18" charset="0"/>
              </a:rPr>
              <a:t>8.1</a:t>
            </a:r>
            <a:r>
              <a:rPr lang="zh-CN" altLang="zh-CN" sz="3000" dirty="0">
                <a:latin typeface="Times New Roman" panose="02020603050405020304" pitchFamily="18" charset="0"/>
                <a:ea typeface="黑体" panose="02010609060101010101" pitchFamily="49" charset="-122"/>
                <a:cs typeface="Times New Roman" panose="02020603050405020304" pitchFamily="18" charset="0"/>
              </a:rPr>
              <a:t>的</a:t>
            </a:r>
            <a:r>
              <a:rPr lang="en-US" altLang="zh-CN" sz="3000" dirty="0">
                <a:latin typeface="Times New Roman" panose="02020603050405020304" pitchFamily="18" charset="0"/>
                <a:ea typeface="黑体" panose="02010609060101010101" pitchFamily="49" charset="-122"/>
                <a:cs typeface="Times New Roman" panose="02020603050405020304" pitchFamily="18" charset="0"/>
              </a:rPr>
              <a:t>F</a:t>
            </a:r>
            <a:r>
              <a:rPr lang="zh-CN" altLang="zh-CN" sz="3000" dirty="0">
                <a:latin typeface="Times New Roman" panose="02020603050405020304" pitchFamily="18" charset="0"/>
                <a:ea typeface="黑体" panose="02010609060101010101" pitchFamily="49" charset="-122"/>
                <a:cs typeface="Times New Roman" panose="02020603050405020304" pitchFamily="18" charset="0"/>
              </a:rPr>
              <a:t>无穷模型相区分</a:t>
            </a:r>
            <a:r>
              <a:rPr lang="zh-CN" altLang="zh-CN" sz="3000" dirty="0" smtClean="0">
                <a:latin typeface="Times New Roman" panose="02020603050405020304" pitchFamily="18" charset="0"/>
                <a:ea typeface="黑体" panose="02010609060101010101" pitchFamily="49" charset="-122"/>
                <a:cs typeface="Times New Roman" panose="02020603050405020304" pitchFamily="18" charset="0"/>
              </a:rPr>
              <a:t>，</a:t>
            </a:r>
            <a:r>
              <a:rPr lang="zh-CN" altLang="en-US" sz="3000" dirty="0" smtClean="0">
                <a:latin typeface="Times New Roman" panose="02020603050405020304" pitchFamily="18" charset="0"/>
                <a:ea typeface="黑体" panose="02010609060101010101" pitchFamily="49" charset="-122"/>
                <a:cs typeface="Times New Roman" panose="02020603050405020304" pitchFamily="18" charset="0"/>
              </a:rPr>
              <a:t>上面的</a:t>
            </a:r>
            <a:r>
              <a:rPr lang="zh-CN" altLang="zh-CN" sz="3000" dirty="0" smtClean="0">
                <a:latin typeface="Times New Roman" panose="02020603050405020304" pitchFamily="18" charset="0"/>
                <a:ea typeface="黑体" panose="02010609060101010101" pitchFamily="49" charset="-122"/>
                <a:cs typeface="Times New Roman" panose="02020603050405020304" pitchFamily="18" charset="0"/>
              </a:rPr>
              <a:t>公式又</a:t>
            </a:r>
            <a:r>
              <a:rPr lang="zh-CN" altLang="zh-CN" sz="3000" dirty="0">
                <a:latin typeface="Times New Roman" panose="02020603050405020304" pitchFamily="18" charset="0"/>
                <a:ea typeface="黑体" panose="02010609060101010101" pitchFamily="49" charset="-122"/>
                <a:cs typeface="Times New Roman" panose="02020603050405020304" pitchFamily="18" charset="0"/>
              </a:rPr>
              <a:t>称为</a:t>
            </a:r>
            <a:r>
              <a:rPr lang="en-US" altLang="zh-CN" sz="3000" dirty="0">
                <a:latin typeface="Times New Roman" panose="02020603050405020304" pitchFamily="18" charset="0"/>
                <a:ea typeface="黑体" panose="02010609060101010101" pitchFamily="49" charset="-122"/>
                <a:cs typeface="Times New Roman" panose="02020603050405020304" pitchFamily="18" charset="0"/>
              </a:rPr>
              <a:t>F</a:t>
            </a:r>
            <a:r>
              <a:rPr lang="en-US" altLang="zh-CN" sz="3000" baseline="-25000" dirty="0">
                <a:latin typeface="Times New Roman" panose="02020603050405020304" pitchFamily="18" charset="0"/>
                <a:ea typeface="黑体" panose="02010609060101010101" pitchFamily="49" charset="-122"/>
                <a:cs typeface="Times New Roman" panose="02020603050405020304" pitchFamily="18" charset="0"/>
              </a:rPr>
              <a:t>2</a:t>
            </a:r>
            <a:r>
              <a:rPr lang="zh-CN" altLang="zh-CN" sz="3000" dirty="0">
                <a:latin typeface="Times New Roman" panose="02020603050405020304" pitchFamily="18" charset="0"/>
                <a:ea typeface="黑体" panose="02010609060101010101" pitchFamily="49" charset="-122"/>
                <a:cs typeface="Times New Roman" panose="02020603050405020304" pitchFamily="18" charset="0"/>
              </a:rPr>
              <a:t>模型（</a:t>
            </a:r>
            <a:r>
              <a:rPr lang="en-US" altLang="zh-CN" sz="3000" dirty="0" smtClean="0">
                <a:latin typeface="Times New Roman" panose="02020603050405020304" pitchFamily="18" charset="0"/>
                <a:ea typeface="黑体" panose="02010609060101010101" pitchFamily="49" charset="-122"/>
                <a:cs typeface="Times New Roman" panose="02020603050405020304" pitchFamily="18" charset="0"/>
              </a:rPr>
              <a:t>F</a:t>
            </a:r>
            <a:r>
              <a:rPr lang="en-US" altLang="zh-CN" sz="3000" baseline="-25000" dirty="0" smtClean="0">
                <a:latin typeface="Times New Roman" panose="02020603050405020304" pitchFamily="18" charset="0"/>
                <a:ea typeface="黑体" panose="02010609060101010101" pitchFamily="49" charset="-122"/>
                <a:cs typeface="Times New Roman" panose="02020603050405020304" pitchFamily="18" charset="0"/>
              </a:rPr>
              <a:t>2</a:t>
            </a:r>
            <a:r>
              <a:rPr lang="en-US" altLang="zh-CN" sz="3000" dirty="0">
                <a:latin typeface="Times New Roman" panose="02020603050405020304" pitchFamily="18" charset="0"/>
                <a:ea typeface="黑体" panose="02010609060101010101" pitchFamily="49" charset="-122"/>
                <a:cs typeface="Times New Roman" panose="02020603050405020304" pitchFamily="18" charset="0"/>
              </a:rPr>
              <a:t> </a:t>
            </a:r>
            <a:r>
              <a:rPr lang="en-US" altLang="zh-CN" sz="3000" dirty="0" smtClean="0">
                <a:latin typeface="Times New Roman" panose="02020603050405020304" pitchFamily="18" charset="0"/>
                <a:ea typeface="黑体" panose="02010609060101010101" pitchFamily="49" charset="-122"/>
                <a:cs typeface="Times New Roman" panose="02020603050405020304" pitchFamily="18" charset="0"/>
              </a:rPr>
              <a:t>model</a:t>
            </a:r>
            <a:r>
              <a:rPr lang="zh-CN" altLang="zh-CN" sz="3000" dirty="0">
                <a:latin typeface="Times New Roman" panose="02020603050405020304" pitchFamily="18" charset="0"/>
                <a:ea typeface="黑体" panose="02010609060101010101" pitchFamily="49" charset="-122"/>
                <a:cs typeface="Times New Roman" panose="02020603050405020304" pitchFamily="18" charset="0"/>
              </a:rPr>
              <a:t>）。</a:t>
            </a:r>
            <a:endParaRPr lang="zh-CN" altLang="en-US" sz="3000" dirty="0">
              <a:latin typeface="Times New Roman" panose="02020603050405020304" pitchFamily="18" charset="0"/>
              <a:ea typeface="黑体" panose="02010609060101010101" pitchFamily="49" charset="-122"/>
              <a:cs typeface="Times New Roman" panose="02020603050405020304" pitchFamily="18" charset="0"/>
            </a:endParaRPr>
          </a:p>
        </p:txBody>
      </p:sp>
      <p:graphicFrame>
        <p:nvGraphicFramePr>
          <p:cNvPr id="4" name="对象 3"/>
          <p:cNvGraphicFramePr>
            <a:graphicFrameLocks noChangeAspect="1"/>
          </p:cNvGraphicFramePr>
          <p:nvPr>
            <p:extLst>
              <p:ext uri="{D42A27DB-BD31-4B8C-83A1-F6EECF244321}">
                <p14:modId xmlns:p14="http://schemas.microsoft.com/office/powerpoint/2010/main" val="1825825498"/>
              </p:ext>
            </p:extLst>
          </p:nvPr>
        </p:nvGraphicFramePr>
        <p:xfrm>
          <a:off x="827584" y="2592288"/>
          <a:ext cx="7880542" cy="692696"/>
        </p:xfrm>
        <a:graphic>
          <a:graphicData uri="http://schemas.openxmlformats.org/presentationml/2006/ole">
            <mc:AlternateContent xmlns:mc="http://schemas.openxmlformats.org/markup-compatibility/2006">
              <mc:Choice xmlns:v="urn:schemas-microsoft-com:vml" Requires="v">
                <p:oleObj spid="_x0000_s92185" name="公式" r:id="rId3" imgW="2781300" imgH="241300" progId="Equation.3">
                  <p:embed/>
                </p:oleObj>
              </mc:Choice>
              <mc:Fallback>
                <p:oleObj name="公式" r:id="rId3" imgW="2781300" imgH="241300" progId="Equation.3">
                  <p:embed/>
                  <p:pic>
                    <p:nvPicPr>
                      <p:cNvPr id="0" name="Object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27584" y="2592288"/>
                        <a:ext cx="7880542" cy="692696"/>
                      </a:xfrm>
                      <a:prstGeom prst="rect">
                        <a:avLst/>
                      </a:prstGeom>
                      <a:noFill/>
                    </p:spPr>
                  </p:pic>
                </p:oleObj>
              </mc:Fallback>
            </mc:AlternateContent>
          </a:graphicData>
        </a:graphic>
      </p:graphicFrame>
    </p:spTree>
    <p:extLst>
      <p:ext uri="{BB962C8B-B14F-4D97-AF65-F5344CB8AC3E}">
        <p14:creationId xmlns:p14="http://schemas.microsoft.com/office/powerpoint/2010/main" val="35232368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图片 7"/>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211960" y="1268760"/>
            <a:ext cx="4932040" cy="3744416"/>
          </a:xfrm>
          <a:prstGeom prst="rect">
            <a:avLst/>
          </a:prstGeom>
          <a:noFill/>
          <a:ln>
            <a:noFill/>
          </a:ln>
        </p:spPr>
      </p:pic>
      <p:sp>
        <p:nvSpPr>
          <p:cNvPr id="2" name="标题 1"/>
          <p:cNvSpPr>
            <a:spLocks noGrp="1"/>
          </p:cNvSpPr>
          <p:nvPr>
            <p:ph type="title"/>
          </p:nvPr>
        </p:nvSpPr>
        <p:spPr>
          <a:xfrm>
            <a:off x="457200" y="188640"/>
            <a:ext cx="8229600" cy="720080"/>
          </a:xfrm>
        </p:spPr>
        <p:txBody>
          <a:bodyPr>
            <a:noAutofit/>
          </a:bodyPr>
          <a:lstStyle/>
          <a:p>
            <a:r>
              <a:rPr lang="zh-CN" altLang="zh-CN" sz="3600" b="1" dirty="0">
                <a:latin typeface="Times New Roman" panose="02020603050405020304" pitchFamily="18" charset="0"/>
                <a:ea typeface="黑体" panose="02010609060101010101" pitchFamily="49" charset="-122"/>
                <a:cs typeface="Times New Roman" panose="02020603050405020304" pitchFamily="18" charset="0"/>
              </a:rPr>
              <a:t>个体育种值和显性离差关系的回归表示</a:t>
            </a:r>
            <a:endParaRPr lang="en-US" altLang="zh-CN" sz="3600" b="1"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5" name="内容占位符 4"/>
          <p:cNvSpPr>
            <a:spLocks noGrp="1"/>
          </p:cNvSpPr>
          <p:nvPr>
            <p:ph idx="1"/>
          </p:nvPr>
        </p:nvSpPr>
        <p:spPr>
          <a:xfrm>
            <a:off x="251520" y="1052736"/>
            <a:ext cx="4104456" cy="5472608"/>
          </a:xfrm>
        </p:spPr>
        <p:txBody>
          <a:bodyPr>
            <a:noAutofit/>
          </a:bodyPr>
          <a:lstStyle/>
          <a:p>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基因型值</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Y</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对等位基因</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A</a:t>
            </a:r>
            <a:r>
              <a:rPr lang="en-US" altLang="zh-CN" sz="2800" baseline="-25000" dirty="0">
                <a:latin typeface="Times New Roman" panose="02020603050405020304" pitchFamily="18" charset="0"/>
                <a:ea typeface="黑体" panose="02010609060101010101" pitchFamily="49" charset="-122"/>
                <a:cs typeface="Times New Roman" panose="02020603050405020304" pitchFamily="18" charset="0"/>
              </a:rPr>
              <a:t>1</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数目</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X</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的回归系数，正好等于基因替换效应</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 </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，三种基因型的育种值都落在这条回归直线上</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endParaRPr>
          </a:p>
          <a:p>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可以</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将育种值视为</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图中</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回归直线上空心圆圈所在的位置，而显性离差为空心圆圈代表的育种值和实心圆圈代表的遗传效应之间的差异</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endParaRPr lang="zh-CN" altLang="en-US" sz="2800" dirty="0">
              <a:latin typeface="Times New Roman" panose="02020603050405020304" pitchFamily="18" charset="0"/>
              <a:ea typeface="黑体" panose="02010609060101010101" pitchFamily="49" charset="-122"/>
              <a:cs typeface="Times New Roman" panose="02020603050405020304" pitchFamily="18" charset="0"/>
            </a:endParaRPr>
          </a:p>
        </p:txBody>
      </p:sp>
    </p:spTree>
    <p:extLst>
      <p:ext uri="{BB962C8B-B14F-4D97-AF65-F5344CB8AC3E}">
        <p14:creationId xmlns:p14="http://schemas.microsoft.com/office/powerpoint/2010/main" val="140058627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706090"/>
          </a:xfrm>
        </p:spPr>
        <p:txBody>
          <a:bodyPr>
            <a:noAutofit/>
          </a:bodyPr>
          <a:lstStyle/>
          <a:p>
            <a:r>
              <a:rPr lang="zh-CN" altLang="zh-CN" sz="4000" b="1" dirty="0">
                <a:latin typeface="Times New Roman" panose="02020603050405020304" pitchFamily="18" charset="0"/>
                <a:ea typeface="黑体" panose="02010609060101010101" pitchFamily="49" charset="-122"/>
                <a:cs typeface="Times New Roman" panose="02020603050405020304" pitchFamily="18" charset="0"/>
              </a:rPr>
              <a:t>利用双向</a:t>
            </a:r>
            <a:r>
              <a:rPr lang="zh-CN" altLang="zh-CN" sz="4000" b="1" dirty="0" smtClean="0">
                <a:latin typeface="Times New Roman" panose="02020603050405020304" pitchFamily="18" charset="0"/>
                <a:ea typeface="黑体" panose="02010609060101010101" pitchFamily="49" charset="-122"/>
                <a:cs typeface="Times New Roman" panose="02020603050405020304" pitchFamily="18" charset="0"/>
              </a:rPr>
              <a:t>表计算育种值</a:t>
            </a:r>
            <a:r>
              <a:rPr lang="zh-CN" altLang="zh-CN" sz="4000" b="1" dirty="0">
                <a:latin typeface="Times New Roman" panose="02020603050405020304" pitchFamily="18" charset="0"/>
                <a:ea typeface="黑体" panose="02010609060101010101" pitchFamily="49" charset="-122"/>
                <a:cs typeface="Times New Roman" panose="02020603050405020304" pitchFamily="18" charset="0"/>
              </a:rPr>
              <a:t>和显性离差</a:t>
            </a:r>
            <a:endParaRPr lang="en-US" altLang="zh-CN" sz="4000" b="1" dirty="0">
              <a:latin typeface="Times New Roman" panose="02020603050405020304" pitchFamily="18" charset="0"/>
              <a:ea typeface="黑体" panose="02010609060101010101" pitchFamily="49" charset="-122"/>
              <a:cs typeface="Times New Roman" panose="02020603050405020304" pitchFamily="18" charset="0"/>
            </a:endParaRPr>
          </a:p>
        </p:txBody>
      </p:sp>
      <p:graphicFrame>
        <p:nvGraphicFramePr>
          <p:cNvPr id="6" name="内容占位符 5"/>
          <p:cNvGraphicFramePr>
            <a:graphicFrameLocks noGrp="1"/>
          </p:cNvGraphicFramePr>
          <p:nvPr>
            <p:ph idx="1"/>
            <p:extLst>
              <p:ext uri="{D42A27DB-BD31-4B8C-83A1-F6EECF244321}">
                <p14:modId xmlns:p14="http://schemas.microsoft.com/office/powerpoint/2010/main" val="2645178655"/>
              </p:ext>
            </p:extLst>
          </p:nvPr>
        </p:nvGraphicFramePr>
        <p:xfrm>
          <a:off x="251520" y="1052736"/>
          <a:ext cx="8629792" cy="2088232"/>
        </p:xfrm>
        <a:graphic>
          <a:graphicData uri="http://schemas.openxmlformats.org/drawingml/2006/table">
            <a:tbl>
              <a:tblPr firstRow="1" firstCol="1" lastRow="1" lastCol="1" bandRow="1" bandCol="1">
                <a:tableStyleId>{5C22544A-7EE6-4342-B048-85BDC9FD1C3A}</a:tableStyleId>
              </a:tblPr>
              <a:tblGrid>
                <a:gridCol w="1580859"/>
                <a:gridCol w="1476229"/>
                <a:gridCol w="1591916"/>
                <a:gridCol w="181541"/>
                <a:gridCol w="1782027"/>
                <a:gridCol w="2017220"/>
              </a:tblGrid>
              <a:tr h="505690">
                <a:tc rowSpan="2">
                  <a:txBody>
                    <a:bodyPr/>
                    <a:lstStyle/>
                    <a:p>
                      <a:pPr algn="just">
                        <a:spcAft>
                          <a:spcPts val="0"/>
                        </a:spcAft>
                      </a:pPr>
                      <a:r>
                        <a:rPr lang="zh-CN" sz="2800" b="0" kern="100" dirty="0">
                          <a:effectLst/>
                          <a:latin typeface="Arial Unicode MS" panose="020B0604020202020204" pitchFamily="34" charset="-122"/>
                          <a:ea typeface="Arial Unicode MS" panose="020B0604020202020204" pitchFamily="34" charset="-122"/>
                          <a:cs typeface="Arial Unicode MS" panose="020B0604020202020204" pitchFamily="34" charset="-122"/>
                        </a:rPr>
                        <a:t>配子型及其频率</a:t>
                      </a:r>
                    </a:p>
                  </a:txBody>
                  <a:tcPr marL="62460" marR="62460" marT="0" marB="0" anchor="ctr"/>
                </a:tc>
                <a:tc gridSpan="2">
                  <a:txBody>
                    <a:bodyPr/>
                    <a:lstStyle/>
                    <a:p>
                      <a:pPr algn="just">
                        <a:spcAft>
                          <a:spcPts val="0"/>
                        </a:spcAft>
                      </a:pPr>
                      <a:r>
                        <a:rPr lang="zh-CN" sz="2800" b="0" kern="100" dirty="0">
                          <a:effectLst/>
                          <a:latin typeface="Arial Unicode MS" panose="020B0604020202020204" pitchFamily="34" charset="-122"/>
                          <a:ea typeface="Arial Unicode MS" panose="020B0604020202020204" pitchFamily="34" charset="-122"/>
                          <a:cs typeface="Arial Unicode MS" panose="020B0604020202020204" pitchFamily="34" charset="-122"/>
                        </a:rPr>
                        <a:t>主效应，即育种值</a:t>
                      </a:r>
                    </a:p>
                  </a:txBody>
                  <a:tcPr marL="62460" marR="62460" marT="0" marB="0" anchor="ctr"/>
                </a:tc>
                <a:tc hMerge="1">
                  <a:txBody>
                    <a:bodyPr/>
                    <a:lstStyle/>
                    <a:p>
                      <a:endParaRPr lang="zh-CN" altLang="en-US"/>
                    </a:p>
                  </a:txBody>
                  <a:tcPr/>
                </a:tc>
                <a:tc>
                  <a:txBody>
                    <a:bodyPr/>
                    <a:lstStyle/>
                    <a:p>
                      <a:pPr algn="just">
                        <a:spcAft>
                          <a:spcPts val="0"/>
                        </a:spcAft>
                      </a:pPr>
                      <a:r>
                        <a:rPr lang="en-US" sz="2800" b="0" kern="100" dirty="0">
                          <a:effectLst/>
                          <a:latin typeface="Arial Unicode MS" panose="020B0604020202020204" pitchFamily="34" charset="-122"/>
                          <a:ea typeface="Arial Unicode MS" panose="020B0604020202020204" pitchFamily="34" charset="-122"/>
                          <a:cs typeface="Arial Unicode MS" panose="020B0604020202020204" pitchFamily="34" charset="-122"/>
                        </a:rPr>
                        <a:t> </a:t>
                      </a:r>
                      <a:endParaRPr lang="zh-CN" sz="2800" b="0" kern="100" dirty="0">
                        <a:effectLst/>
                        <a:latin typeface="Arial Unicode MS" panose="020B0604020202020204" pitchFamily="34" charset="-122"/>
                        <a:ea typeface="Arial Unicode MS" panose="020B0604020202020204" pitchFamily="34" charset="-122"/>
                        <a:cs typeface="Arial Unicode MS" panose="020B0604020202020204" pitchFamily="34" charset="-122"/>
                      </a:endParaRPr>
                    </a:p>
                  </a:txBody>
                  <a:tcPr marL="62460" marR="62460" marT="0" marB="0" anchor="ctr"/>
                </a:tc>
                <a:tc gridSpan="2">
                  <a:txBody>
                    <a:bodyPr/>
                    <a:lstStyle/>
                    <a:p>
                      <a:pPr algn="just">
                        <a:spcAft>
                          <a:spcPts val="0"/>
                        </a:spcAft>
                      </a:pPr>
                      <a:r>
                        <a:rPr lang="zh-CN" sz="2800" b="0" kern="100">
                          <a:effectLst/>
                          <a:latin typeface="Arial Unicode MS" panose="020B0604020202020204" pitchFamily="34" charset="-122"/>
                          <a:ea typeface="Arial Unicode MS" panose="020B0604020202020204" pitchFamily="34" charset="-122"/>
                          <a:cs typeface="Arial Unicode MS" panose="020B0604020202020204" pitchFamily="34" charset="-122"/>
                        </a:rPr>
                        <a:t>交互作用，即显性离差</a:t>
                      </a:r>
                    </a:p>
                  </a:txBody>
                  <a:tcPr marL="62460" marR="62460" marT="0" marB="0" anchor="ctr"/>
                </a:tc>
                <a:tc hMerge="1">
                  <a:txBody>
                    <a:bodyPr/>
                    <a:lstStyle/>
                    <a:p>
                      <a:endParaRPr lang="zh-CN" altLang="en-US"/>
                    </a:p>
                  </a:txBody>
                  <a:tcPr/>
                </a:tc>
              </a:tr>
              <a:tr h="505690">
                <a:tc vMerge="1">
                  <a:txBody>
                    <a:bodyPr/>
                    <a:lstStyle/>
                    <a:p>
                      <a:endParaRPr lang="zh-CN" altLang="en-US"/>
                    </a:p>
                  </a:txBody>
                  <a:tcPr/>
                </a:tc>
                <a:tc>
                  <a:txBody>
                    <a:bodyPr/>
                    <a:lstStyle/>
                    <a:p>
                      <a:pPr algn="just">
                        <a:spcAft>
                          <a:spcPts val="0"/>
                        </a:spcAft>
                      </a:pPr>
                      <a:r>
                        <a:rPr lang="en-US" sz="2800" b="0" kern="100" dirty="0">
                          <a:solidFill>
                            <a:schemeClr val="tx1"/>
                          </a:solidFill>
                          <a:effectLst/>
                          <a:latin typeface="Arial Unicode MS" panose="020B0604020202020204" pitchFamily="34" charset="-122"/>
                          <a:ea typeface="Arial Unicode MS" panose="020B0604020202020204" pitchFamily="34" charset="-122"/>
                          <a:cs typeface="Arial Unicode MS" panose="020B0604020202020204" pitchFamily="34" charset="-122"/>
                        </a:rPr>
                        <a:t>A</a:t>
                      </a:r>
                      <a:r>
                        <a:rPr lang="en-US" sz="2800" b="0" kern="100" baseline="-25000" dirty="0">
                          <a:solidFill>
                            <a:schemeClr val="tx1"/>
                          </a:solidFill>
                          <a:effectLst/>
                          <a:latin typeface="Arial Unicode MS" panose="020B0604020202020204" pitchFamily="34" charset="-122"/>
                          <a:ea typeface="Arial Unicode MS" panose="020B0604020202020204" pitchFamily="34" charset="-122"/>
                          <a:cs typeface="Arial Unicode MS" panose="020B0604020202020204" pitchFamily="34" charset="-122"/>
                        </a:rPr>
                        <a:t>1</a:t>
                      </a:r>
                      <a:r>
                        <a:rPr lang="zh-CN" sz="2800" b="0" kern="100" dirty="0">
                          <a:solidFill>
                            <a:schemeClr val="tx1"/>
                          </a:solidFill>
                          <a:effectLst/>
                          <a:latin typeface="Arial Unicode MS" panose="020B0604020202020204" pitchFamily="34" charset="-122"/>
                          <a:ea typeface="Arial Unicode MS" panose="020B0604020202020204" pitchFamily="34" charset="-122"/>
                          <a:cs typeface="Arial Unicode MS" panose="020B0604020202020204" pitchFamily="34" charset="-122"/>
                        </a:rPr>
                        <a:t>，</a:t>
                      </a:r>
                      <a:r>
                        <a:rPr lang="en-US" sz="2800" b="0" kern="100" dirty="0">
                          <a:solidFill>
                            <a:schemeClr val="tx1"/>
                          </a:solidFill>
                          <a:effectLst/>
                          <a:latin typeface="Arial Unicode MS" panose="020B0604020202020204" pitchFamily="34" charset="-122"/>
                          <a:ea typeface="Arial Unicode MS" panose="020B0604020202020204" pitchFamily="34" charset="-122"/>
                          <a:cs typeface="Arial Unicode MS" panose="020B0604020202020204" pitchFamily="34" charset="-122"/>
                        </a:rPr>
                        <a:t>p</a:t>
                      </a:r>
                      <a:endParaRPr lang="zh-CN" sz="2800" b="0" kern="100" dirty="0">
                        <a:solidFill>
                          <a:schemeClr val="tx1"/>
                        </a:solidFill>
                        <a:effectLst/>
                        <a:latin typeface="Arial Unicode MS" panose="020B0604020202020204" pitchFamily="34" charset="-122"/>
                        <a:ea typeface="Arial Unicode MS" panose="020B0604020202020204" pitchFamily="34" charset="-122"/>
                        <a:cs typeface="Arial Unicode MS" panose="020B0604020202020204" pitchFamily="34" charset="-122"/>
                      </a:endParaRPr>
                    </a:p>
                  </a:txBody>
                  <a:tcPr marL="62460" marR="62460" marT="0" marB="0" anchor="ctr">
                    <a:solidFill>
                      <a:schemeClr val="accent6">
                        <a:lumMod val="20000"/>
                        <a:lumOff val="80000"/>
                      </a:schemeClr>
                    </a:solidFill>
                  </a:tcPr>
                </a:tc>
                <a:tc>
                  <a:txBody>
                    <a:bodyPr/>
                    <a:lstStyle/>
                    <a:p>
                      <a:pPr algn="just">
                        <a:spcAft>
                          <a:spcPts val="0"/>
                        </a:spcAft>
                      </a:pPr>
                      <a:r>
                        <a:rPr lang="en-US" sz="2800" b="0" kern="100" dirty="0">
                          <a:solidFill>
                            <a:schemeClr val="tx1"/>
                          </a:solidFill>
                          <a:effectLst/>
                          <a:latin typeface="Arial Unicode MS" panose="020B0604020202020204" pitchFamily="34" charset="-122"/>
                          <a:ea typeface="Arial Unicode MS" panose="020B0604020202020204" pitchFamily="34" charset="-122"/>
                          <a:cs typeface="Arial Unicode MS" panose="020B0604020202020204" pitchFamily="34" charset="-122"/>
                        </a:rPr>
                        <a:t>A</a:t>
                      </a:r>
                      <a:r>
                        <a:rPr lang="en-US" sz="2800" b="0" kern="100" baseline="-25000" dirty="0">
                          <a:solidFill>
                            <a:schemeClr val="tx1"/>
                          </a:solidFill>
                          <a:effectLst/>
                          <a:latin typeface="Arial Unicode MS" panose="020B0604020202020204" pitchFamily="34" charset="-122"/>
                          <a:ea typeface="Arial Unicode MS" panose="020B0604020202020204" pitchFamily="34" charset="-122"/>
                          <a:cs typeface="Arial Unicode MS" panose="020B0604020202020204" pitchFamily="34" charset="-122"/>
                        </a:rPr>
                        <a:t>2</a:t>
                      </a:r>
                      <a:r>
                        <a:rPr lang="zh-CN" sz="2800" b="0" kern="100" dirty="0">
                          <a:solidFill>
                            <a:schemeClr val="tx1"/>
                          </a:solidFill>
                          <a:effectLst/>
                          <a:latin typeface="Arial Unicode MS" panose="020B0604020202020204" pitchFamily="34" charset="-122"/>
                          <a:ea typeface="Arial Unicode MS" panose="020B0604020202020204" pitchFamily="34" charset="-122"/>
                          <a:cs typeface="Arial Unicode MS" panose="020B0604020202020204" pitchFamily="34" charset="-122"/>
                        </a:rPr>
                        <a:t>，</a:t>
                      </a:r>
                      <a:r>
                        <a:rPr lang="en-US" sz="2800" b="0" kern="100" dirty="0">
                          <a:solidFill>
                            <a:schemeClr val="tx1"/>
                          </a:solidFill>
                          <a:effectLst/>
                          <a:latin typeface="Arial Unicode MS" panose="020B0604020202020204" pitchFamily="34" charset="-122"/>
                          <a:ea typeface="Arial Unicode MS" panose="020B0604020202020204" pitchFamily="34" charset="-122"/>
                          <a:cs typeface="Arial Unicode MS" panose="020B0604020202020204" pitchFamily="34" charset="-122"/>
                        </a:rPr>
                        <a:t>q</a:t>
                      </a:r>
                      <a:endParaRPr lang="zh-CN" sz="2800" b="0" kern="100" dirty="0">
                        <a:solidFill>
                          <a:schemeClr val="tx1"/>
                        </a:solidFill>
                        <a:effectLst/>
                        <a:latin typeface="Arial Unicode MS" panose="020B0604020202020204" pitchFamily="34" charset="-122"/>
                        <a:ea typeface="Arial Unicode MS" panose="020B0604020202020204" pitchFamily="34" charset="-122"/>
                        <a:cs typeface="Arial Unicode MS" panose="020B0604020202020204" pitchFamily="34" charset="-122"/>
                      </a:endParaRPr>
                    </a:p>
                  </a:txBody>
                  <a:tcPr marL="62460" marR="62460" marT="0" marB="0" anchor="ctr">
                    <a:solidFill>
                      <a:schemeClr val="accent6">
                        <a:lumMod val="20000"/>
                        <a:lumOff val="80000"/>
                      </a:schemeClr>
                    </a:solidFill>
                  </a:tcPr>
                </a:tc>
                <a:tc>
                  <a:txBody>
                    <a:bodyPr/>
                    <a:lstStyle/>
                    <a:p>
                      <a:pPr algn="just">
                        <a:spcAft>
                          <a:spcPts val="0"/>
                        </a:spcAft>
                      </a:pPr>
                      <a:r>
                        <a:rPr lang="en-US" sz="2800" b="0" kern="100" dirty="0">
                          <a:solidFill>
                            <a:schemeClr val="tx1"/>
                          </a:solidFill>
                          <a:effectLst/>
                          <a:latin typeface="Arial Unicode MS" panose="020B0604020202020204" pitchFamily="34" charset="-122"/>
                          <a:ea typeface="Arial Unicode MS" panose="020B0604020202020204" pitchFamily="34" charset="-122"/>
                          <a:cs typeface="Arial Unicode MS" panose="020B0604020202020204" pitchFamily="34" charset="-122"/>
                        </a:rPr>
                        <a:t> </a:t>
                      </a:r>
                      <a:endParaRPr lang="zh-CN" sz="2800" b="0" kern="100" dirty="0">
                        <a:solidFill>
                          <a:schemeClr val="tx1"/>
                        </a:solidFill>
                        <a:effectLst/>
                        <a:latin typeface="Arial Unicode MS" panose="020B0604020202020204" pitchFamily="34" charset="-122"/>
                        <a:ea typeface="Arial Unicode MS" panose="020B0604020202020204" pitchFamily="34" charset="-122"/>
                        <a:cs typeface="Arial Unicode MS" panose="020B0604020202020204" pitchFamily="34" charset="-122"/>
                      </a:endParaRPr>
                    </a:p>
                  </a:txBody>
                  <a:tcPr marL="62460" marR="62460" marT="0" marB="0" anchor="ctr">
                    <a:solidFill>
                      <a:schemeClr val="accent6">
                        <a:lumMod val="20000"/>
                        <a:lumOff val="80000"/>
                      </a:schemeClr>
                    </a:solidFill>
                  </a:tcPr>
                </a:tc>
                <a:tc>
                  <a:txBody>
                    <a:bodyPr/>
                    <a:lstStyle/>
                    <a:p>
                      <a:pPr algn="just">
                        <a:spcAft>
                          <a:spcPts val="0"/>
                        </a:spcAft>
                      </a:pPr>
                      <a:r>
                        <a:rPr lang="en-US" sz="2800" b="0" kern="100" dirty="0">
                          <a:solidFill>
                            <a:schemeClr val="tx1"/>
                          </a:solidFill>
                          <a:effectLst/>
                          <a:latin typeface="Arial Unicode MS" panose="020B0604020202020204" pitchFamily="34" charset="-122"/>
                          <a:ea typeface="Arial Unicode MS" panose="020B0604020202020204" pitchFamily="34" charset="-122"/>
                          <a:cs typeface="Arial Unicode MS" panose="020B0604020202020204" pitchFamily="34" charset="-122"/>
                        </a:rPr>
                        <a:t>A</a:t>
                      </a:r>
                      <a:r>
                        <a:rPr lang="en-US" sz="2800" b="0" kern="100" baseline="-25000" dirty="0">
                          <a:solidFill>
                            <a:schemeClr val="tx1"/>
                          </a:solidFill>
                          <a:effectLst/>
                          <a:latin typeface="Arial Unicode MS" panose="020B0604020202020204" pitchFamily="34" charset="-122"/>
                          <a:ea typeface="Arial Unicode MS" panose="020B0604020202020204" pitchFamily="34" charset="-122"/>
                          <a:cs typeface="Arial Unicode MS" panose="020B0604020202020204" pitchFamily="34" charset="-122"/>
                        </a:rPr>
                        <a:t>1 </a:t>
                      </a:r>
                      <a:endParaRPr lang="zh-CN" sz="2800" b="0" kern="100" dirty="0">
                        <a:solidFill>
                          <a:schemeClr val="tx1"/>
                        </a:solidFill>
                        <a:effectLst/>
                        <a:latin typeface="Arial Unicode MS" panose="020B0604020202020204" pitchFamily="34" charset="-122"/>
                        <a:ea typeface="Arial Unicode MS" panose="020B0604020202020204" pitchFamily="34" charset="-122"/>
                        <a:cs typeface="Arial Unicode MS" panose="020B0604020202020204" pitchFamily="34" charset="-122"/>
                      </a:endParaRPr>
                    </a:p>
                  </a:txBody>
                  <a:tcPr marL="62460" marR="62460" marT="0" marB="0" anchor="ctr">
                    <a:solidFill>
                      <a:schemeClr val="accent6">
                        <a:lumMod val="20000"/>
                        <a:lumOff val="80000"/>
                      </a:schemeClr>
                    </a:solidFill>
                  </a:tcPr>
                </a:tc>
                <a:tc>
                  <a:txBody>
                    <a:bodyPr/>
                    <a:lstStyle/>
                    <a:p>
                      <a:pPr algn="just">
                        <a:spcAft>
                          <a:spcPts val="0"/>
                        </a:spcAft>
                      </a:pPr>
                      <a:r>
                        <a:rPr lang="en-US" sz="2800" b="0" kern="100">
                          <a:solidFill>
                            <a:schemeClr val="tx1"/>
                          </a:solidFill>
                          <a:effectLst/>
                          <a:latin typeface="Arial Unicode MS" panose="020B0604020202020204" pitchFamily="34" charset="-122"/>
                          <a:ea typeface="Arial Unicode MS" panose="020B0604020202020204" pitchFamily="34" charset="-122"/>
                          <a:cs typeface="Arial Unicode MS" panose="020B0604020202020204" pitchFamily="34" charset="-122"/>
                        </a:rPr>
                        <a:t>A</a:t>
                      </a:r>
                      <a:r>
                        <a:rPr lang="en-US" sz="2800" b="0" kern="100" baseline="-25000">
                          <a:solidFill>
                            <a:schemeClr val="tx1"/>
                          </a:solidFill>
                          <a:effectLst/>
                          <a:latin typeface="Arial Unicode MS" panose="020B0604020202020204" pitchFamily="34" charset="-122"/>
                          <a:ea typeface="Arial Unicode MS" panose="020B0604020202020204" pitchFamily="34" charset="-122"/>
                          <a:cs typeface="Arial Unicode MS" panose="020B0604020202020204" pitchFamily="34" charset="-122"/>
                        </a:rPr>
                        <a:t>2</a:t>
                      </a:r>
                      <a:r>
                        <a:rPr lang="en-US" sz="2800" b="0" kern="100">
                          <a:solidFill>
                            <a:schemeClr val="tx1"/>
                          </a:solidFill>
                          <a:effectLst/>
                          <a:latin typeface="Arial Unicode MS" panose="020B0604020202020204" pitchFamily="34" charset="-122"/>
                          <a:ea typeface="Arial Unicode MS" panose="020B0604020202020204" pitchFamily="34" charset="-122"/>
                          <a:cs typeface="Arial Unicode MS" panose="020B0604020202020204" pitchFamily="34" charset="-122"/>
                        </a:rPr>
                        <a:t> </a:t>
                      </a:r>
                      <a:endParaRPr lang="zh-CN" sz="2800" b="0" kern="100">
                        <a:solidFill>
                          <a:schemeClr val="tx1"/>
                        </a:solidFill>
                        <a:effectLst/>
                        <a:latin typeface="Arial Unicode MS" panose="020B0604020202020204" pitchFamily="34" charset="-122"/>
                        <a:ea typeface="Arial Unicode MS" panose="020B0604020202020204" pitchFamily="34" charset="-122"/>
                        <a:cs typeface="Arial Unicode MS" panose="020B0604020202020204" pitchFamily="34" charset="-122"/>
                      </a:endParaRPr>
                    </a:p>
                  </a:txBody>
                  <a:tcPr marL="62460" marR="62460" marT="0" marB="0" anchor="ctr">
                    <a:solidFill>
                      <a:schemeClr val="accent6">
                        <a:lumMod val="20000"/>
                        <a:lumOff val="80000"/>
                      </a:schemeClr>
                    </a:solidFill>
                  </a:tcPr>
                </a:tc>
              </a:tr>
              <a:tr h="538426">
                <a:tc>
                  <a:txBody>
                    <a:bodyPr/>
                    <a:lstStyle/>
                    <a:p>
                      <a:pPr algn="just">
                        <a:spcAft>
                          <a:spcPts val="0"/>
                        </a:spcAft>
                      </a:pPr>
                      <a:r>
                        <a:rPr lang="en-US" sz="2800" b="0" kern="100">
                          <a:effectLst/>
                          <a:latin typeface="Arial Unicode MS" panose="020B0604020202020204" pitchFamily="34" charset="-122"/>
                          <a:ea typeface="Arial Unicode MS" panose="020B0604020202020204" pitchFamily="34" charset="-122"/>
                          <a:cs typeface="Arial Unicode MS" panose="020B0604020202020204" pitchFamily="34" charset="-122"/>
                        </a:rPr>
                        <a:t>A</a:t>
                      </a:r>
                      <a:r>
                        <a:rPr lang="en-US" sz="2800" b="0" kern="100" baseline="-25000">
                          <a:effectLst/>
                          <a:latin typeface="Arial Unicode MS" panose="020B0604020202020204" pitchFamily="34" charset="-122"/>
                          <a:ea typeface="Arial Unicode MS" panose="020B0604020202020204" pitchFamily="34" charset="-122"/>
                          <a:cs typeface="Arial Unicode MS" panose="020B0604020202020204" pitchFamily="34" charset="-122"/>
                        </a:rPr>
                        <a:t>1</a:t>
                      </a:r>
                      <a:r>
                        <a:rPr lang="zh-CN" sz="2800" b="0" kern="100">
                          <a:effectLst/>
                          <a:latin typeface="Arial Unicode MS" panose="020B0604020202020204" pitchFamily="34" charset="-122"/>
                          <a:ea typeface="Arial Unicode MS" panose="020B0604020202020204" pitchFamily="34" charset="-122"/>
                          <a:cs typeface="Arial Unicode MS" panose="020B0604020202020204" pitchFamily="34" charset="-122"/>
                        </a:rPr>
                        <a:t>，</a:t>
                      </a:r>
                      <a:r>
                        <a:rPr lang="en-US" sz="2800" b="0" kern="100">
                          <a:effectLst/>
                          <a:latin typeface="Arial Unicode MS" panose="020B0604020202020204" pitchFamily="34" charset="-122"/>
                          <a:ea typeface="Arial Unicode MS" panose="020B0604020202020204" pitchFamily="34" charset="-122"/>
                          <a:cs typeface="Arial Unicode MS" panose="020B0604020202020204" pitchFamily="34" charset="-122"/>
                        </a:rPr>
                        <a:t>p</a:t>
                      </a:r>
                      <a:endParaRPr lang="zh-CN" sz="2800" b="0" kern="100">
                        <a:effectLst/>
                        <a:latin typeface="Arial Unicode MS" panose="020B0604020202020204" pitchFamily="34" charset="-122"/>
                        <a:ea typeface="Arial Unicode MS" panose="020B0604020202020204" pitchFamily="34" charset="-122"/>
                        <a:cs typeface="Arial Unicode MS" panose="020B0604020202020204" pitchFamily="34" charset="-122"/>
                      </a:endParaRPr>
                    </a:p>
                  </a:txBody>
                  <a:tcPr marL="62460" marR="62460" marT="0" marB="0" anchor="ctr"/>
                </a:tc>
                <a:tc>
                  <a:txBody>
                    <a:bodyPr/>
                    <a:lstStyle/>
                    <a:p>
                      <a:pPr algn="just">
                        <a:lnSpc>
                          <a:spcPct val="115000"/>
                        </a:lnSpc>
                        <a:spcAft>
                          <a:spcPts val="0"/>
                        </a:spcAft>
                      </a:pPr>
                      <a:r>
                        <a:rPr lang="en-US" altLang="zh-CN" sz="2800" b="0" kern="100" baseline="0" dirty="0" smtClean="0">
                          <a:solidFill>
                            <a:schemeClr val="tx1"/>
                          </a:solidFill>
                          <a:effectLst/>
                          <a:latin typeface="Arial Unicode MS" panose="020B0604020202020204" pitchFamily="34" charset="-122"/>
                          <a:ea typeface="Arial Unicode MS" panose="020B0604020202020204" pitchFamily="34" charset="-122"/>
                          <a:cs typeface="Arial Unicode MS" panose="020B0604020202020204" pitchFamily="34" charset="-122"/>
                        </a:rPr>
                        <a:t>α</a:t>
                      </a:r>
                      <a:r>
                        <a:rPr lang="en-US" altLang="zh-CN" sz="2800" b="0" kern="100" baseline="-25000" dirty="0" smtClean="0">
                          <a:solidFill>
                            <a:schemeClr val="tx1"/>
                          </a:solidFill>
                          <a:effectLst/>
                          <a:latin typeface="Arial Unicode MS" panose="020B0604020202020204" pitchFamily="34" charset="-122"/>
                          <a:ea typeface="Arial Unicode MS" panose="020B0604020202020204" pitchFamily="34" charset="-122"/>
                          <a:cs typeface="Arial Unicode MS" panose="020B0604020202020204" pitchFamily="34" charset="-122"/>
                        </a:rPr>
                        <a:t>1</a:t>
                      </a:r>
                      <a:r>
                        <a:rPr lang="en-US" altLang="zh-CN" sz="2800" b="0" kern="100" baseline="0" dirty="0" smtClean="0">
                          <a:solidFill>
                            <a:schemeClr val="tx1"/>
                          </a:solidFill>
                          <a:effectLst/>
                          <a:latin typeface="Arial Unicode MS" panose="020B0604020202020204" pitchFamily="34" charset="-122"/>
                          <a:ea typeface="Arial Unicode MS" panose="020B0604020202020204" pitchFamily="34" charset="-122"/>
                          <a:cs typeface="Arial Unicode MS" panose="020B0604020202020204" pitchFamily="34" charset="-122"/>
                        </a:rPr>
                        <a:t>+</a:t>
                      </a:r>
                      <a:r>
                        <a:rPr lang="el-GR" altLang="zh-CN" sz="2800" b="0" kern="100" baseline="0" dirty="0" smtClean="0">
                          <a:solidFill>
                            <a:schemeClr val="tx1"/>
                          </a:solidFill>
                          <a:effectLst/>
                          <a:latin typeface="Arial Unicode MS" panose="020B0604020202020204" pitchFamily="34" charset="-122"/>
                          <a:ea typeface="Arial Unicode MS" panose="020B0604020202020204" pitchFamily="34" charset="-122"/>
                          <a:cs typeface="Arial Unicode MS" panose="020B0604020202020204" pitchFamily="34" charset="-122"/>
                        </a:rPr>
                        <a:t>β</a:t>
                      </a:r>
                      <a:r>
                        <a:rPr lang="en-US" altLang="zh-CN" sz="2800" b="0" kern="100" baseline="-25000" dirty="0" smtClean="0">
                          <a:solidFill>
                            <a:schemeClr val="tx1"/>
                          </a:solidFill>
                          <a:effectLst/>
                          <a:latin typeface="Arial Unicode MS" panose="020B0604020202020204" pitchFamily="34" charset="-122"/>
                          <a:ea typeface="Arial Unicode MS" panose="020B0604020202020204" pitchFamily="34" charset="-122"/>
                          <a:cs typeface="Arial Unicode MS" panose="020B0604020202020204" pitchFamily="34" charset="-122"/>
                        </a:rPr>
                        <a:t>1 </a:t>
                      </a:r>
                      <a:endParaRPr lang="en-US" sz="2800" b="0" kern="100" dirty="0">
                        <a:solidFill>
                          <a:schemeClr val="tx1"/>
                        </a:solidFill>
                        <a:effectLst/>
                        <a:latin typeface="Arial Unicode MS" panose="020B0604020202020204" pitchFamily="34" charset="-122"/>
                        <a:ea typeface="Arial Unicode MS" panose="020B0604020202020204" pitchFamily="34" charset="-122"/>
                        <a:cs typeface="Arial Unicode MS" panose="020B0604020202020204" pitchFamily="34" charset="-122"/>
                      </a:endParaRPr>
                    </a:p>
                  </a:txBody>
                  <a:tcPr marL="62460" marR="62460" marT="0" marB="0" anchor="ctr">
                    <a:solidFill>
                      <a:schemeClr val="accent6">
                        <a:lumMod val="20000"/>
                        <a:lumOff val="80000"/>
                      </a:schemeClr>
                    </a:solidFill>
                  </a:tcPr>
                </a:tc>
                <a:tc>
                  <a:txBody>
                    <a:bodyPr/>
                    <a:lstStyle/>
                    <a:p>
                      <a:pPr algn="just">
                        <a:lnSpc>
                          <a:spcPct val="115000"/>
                        </a:lnSpc>
                        <a:spcAft>
                          <a:spcPts val="0"/>
                        </a:spcAft>
                      </a:pPr>
                      <a:r>
                        <a:rPr lang="en-US" altLang="zh-CN" sz="2800" b="0" kern="100" baseline="0" dirty="0" smtClean="0">
                          <a:solidFill>
                            <a:schemeClr val="tx1"/>
                          </a:solidFill>
                          <a:effectLst/>
                          <a:latin typeface="Arial Unicode MS" panose="020B0604020202020204" pitchFamily="34" charset="-122"/>
                          <a:ea typeface="Arial Unicode MS" panose="020B0604020202020204" pitchFamily="34" charset="-122"/>
                          <a:cs typeface="Arial Unicode MS" panose="020B0604020202020204" pitchFamily="34" charset="-122"/>
                        </a:rPr>
                        <a:t>α</a:t>
                      </a:r>
                      <a:r>
                        <a:rPr lang="en-US" altLang="zh-CN" sz="2800" b="0" kern="100" baseline="-25000" dirty="0" smtClean="0">
                          <a:solidFill>
                            <a:schemeClr val="tx1"/>
                          </a:solidFill>
                          <a:effectLst/>
                          <a:latin typeface="Arial Unicode MS" panose="020B0604020202020204" pitchFamily="34" charset="-122"/>
                          <a:ea typeface="Arial Unicode MS" panose="020B0604020202020204" pitchFamily="34" charset="-122"/>
                          <a:cs typeface="Arial Unicode MS" panose="020B0604020202020204" pitchFamily="34" charset="-122"/>
                        </a:rPr>
                        <a:t>2</a:t>
                      </a:r>
                      <a:r>
                        <a:rPr lang="en-US" altLang="zh-CN" sz="2800" b="0" kern="100" baseline="0" dirty="0" smtClean="0">
                          <a:solidFill>
                            <a:schemeClr val="tx1"/>
                          </a:solidFill>
                          <a:effectLst/>
                          <a:latin typeface="Arial Unicode MS" panose="020B0604020202020204" pitchFamily="34" charset="-122"/>
                          <a:ea typeface="Arial Unicode MS" panose="020B0604020202020204" pitchFamily="34" charset="-122"/>
                          <a:cs typeface="Arial Unicode MS" panose="020B0604020202020204" pitchFamily="34" charset="-122"/>
                        </a:rPr>
                        <a:t>+</a:t>
                      </a:r>
                      <a:r>
                        <a:rPr lang="el-GR" altLang="zh-CN" sz="2800" b="0" kern="100" baseline="0" dirty="0" smtClean="0">
                          <a:solidFill>
                            <a:schemeClr val="tx1"/>
                          </a:solidFill>
                          <a:effectLst/>
                          <a:latin typeface="Arial Unicode MS" panose="020B0604020202020204" pitchFamily="34" charset="-122"/>
                          <a:ea typeface="Arial Unicode MS" panose="020B0604020202020204" pitchFamily="34" charset="-122"/>
                          <a:cs typeface="Arial Unicode MS" panose="020B0604020202020204" pitchFamily="34" charset="-122"/>
                        </a:rPr>
                        <a:t>β</a:t>
                      </a:r>
                      <a:r>
                        <a:rPr lang="en-US" altLang="zh-CN" sz="2800" b="0" kern="100" baseline="-25000" dirty="0" smtClean="0">
                          <a:solidFill>
                            <a:schemeClr val="tx1"/>
                          </a:solidFill>
                          <a:effectLst/>
                          <a:latin typeface="Arial Unicode MS" panose="020B0604020202020204" pitchFamily="34" charset="-122"/>
                          <a:ea typeface="Arial Unicode MS" panose="020B0604020202020204" pitchFamily="34" charset="-122"/>
                          <a:cs typeface="Arial Unicode MS" panose="020B0604020202020204" pitchFamily="34" charset="-122"/>
                        </a:rPr>
                        <a:t>1 </a:t>
                      </a:r>
                      <a:endParaRPr lang="en-US" sz="2800" b="0" kern="100" dirty="0">
                        <a:solidFill>
                          <a:schemeClr val="tx1"/>
                        </a:solidFill>
                        <a:effectLst/>
                        <a:latin typeface="Arial Unicode MS" panose="020B0604020202020204" pitchFamily="34" charset="-122"/>
                        <a:ea typeface="Arial Unicode MS" panose="020B0604020202020204" pitchFamily="34" charset="-122"/>
                        <a:cs typeface="Arial Unicode MS" panose="020B0604020202020204" pitchFamily="34" charset="-122"/>
                      </a:endParaRPr>
                    </a:p>
                  </a:txBody>
                  <a:tcPr marL="62460" marR="62460" marT="0" marB="0" anchor="ctr">
                    <a:solidFill>
                      <a:schemeClr val="accent6">
                        <a:lumMod val="20000"/>
                        <a:lumOff val="80000"/>
                      </a:schemeClr>
                    </a:solidFill>
                  </a:tcPr>
                </a:tc>
                <a:tc>
                  <a:txBody>
                    <a:bodyPr/>
                    <a:lstStyle/>
                    <a:p>
                      <a:pPr algn="just">
                        <a:lnSpc>
                          <a:spcPct val="115000"/>
                        </a:lnSpc>
                        <a:spcAft>
                          <a:spcPts val="0"/>
                        </a:spcAft>
                      </a:pPr>
                      <a:r>
                        <a:rPr lang="en-US" sz="2800" b="0" kern="100">
                          <a:solidFill>
                            <a:schemeClr val="tx1"/>
                          </a:solidFill>
                          <a:effectLst/>
                          <a:latin typeface="Arial Unicode MS" panose="020B0604020202020204" pitchFamily="34" charset="-122"/>
                          <a:ea typeface="Arial Unicode MS" panose="020B0604020202020204" pitchFamily="34" charset="-122"/>
                          <a:cs typeface="Arial Unicode MS" panose="020B0604020202020204" pitchFamily="34" charset="-122"/>
                        </a:rPr>
                        <a:t> </a:t>
                      </a:r>
                      <a:endParaRPr lang="zh-CN" sz="2800" b="0" kern="100">
                        <a:solidFill>
                          <a:schemeClr val="tx1"/>
                        </a:solidFill>
                        <a:effectLst/>
                        <a:latin typeface="Arial Unicode MS" panose="020B0604020202020204" pitchFamily="34" charset="-122"/>
                        <a:ea typeface="Arial Unicode MS" panose="020B0604020202020204" pitchFamily="34" charset="-122"/>
                        <a:cs typeface="Arial Unicode MS" panose="020B0604020202020204" pitchFamily="34" charset="-122"/>
                      </a:endParaRPr>
                    </a:p>
                  </a:txBody>
                  <a:tcPr marL="62460" marR="62460" marT="0" marB="0" anchor="ctr">
                    <a:solidFill>
                      <a:schemeClr val="accent6">
                        <a:lumMod val="20000"/>
                        <a:lumOff val="80000"/>
                      </a:schemeClr>
                    </a:solidFill>
                  </a:tcPr>
                </a:tc>
                <a:tc>
                  <a:txBody>
                    <a:bodyPr/>
                    <a:lstStyle/>
                    <a:p>
                      <a:pPr marL="0" marR="0" indent="0" algn="just" defTabSz="914400" rtl="0" eaLnBrk="1" fontAlgn="auto" latinLnBrk="0" hangingPunct="1">
                        <a:lnSpc>
                          <a:spcPct val="115000"/>
                        </a:lnSpc>
                        <a:spcBef>
                          <a:spcPts val="0"/>
                        </a:spcBef>
                        <a:spcAft>
                          <a:spcPts val="0"/>
                        </a:spcAft>
                        <a:buClrTx/>
                        <a:buSzTx/>
                        <a:buFontTx/>
                        <a:buNone/>
                        <a:tabLst/>
                        <a:defRPr/>
                      </a:pPr>
                      <a:r>
                        <a:rPr lang="en-US" altLang="zh-CN" sz="2800" b="0" kern="100" baseline="0" dirty="0" smtClean="0">
                          <a:solidFill>
                            <a:schemeClr val="tx1"/>
                          </a:solidFill>
                          <a:effectLst/>
                          <a:latin typeface="Arial Unicode MS" panose="020B0604020202020204" pitchFamily="34" charset="-122"/>
                          <a:ea typeface="Arial Unicode MS" panose="020B0604020202020204" pitchFamily="34" charset="-122"/>
                          <a:cs typeface="Arial Unicode MS" panose="020B0604020202020204" pitchFamily="34" charset="-122"/>
                        </a:rPr>
                        <a:t>g</a:t>
                      </a:r>
                      <a:r>
                        <a:rPr lang="en-US" altLang="zh-CN" sz="2800" b="0" kern="100" baseline="-25000" dirty="0" smtClean="0">
                          <a:solidFill>
                            <a:schemeClr val="tx1"/>
                          </a:solidFill>
                          <a:effectLst/>
                          <a:latin typeface="Arial Unicode MS" panose="020B0604020202020204" pitchFamily="34" charset="-122"/>
                          <a:ea typeface="Arial Unicode MS" panose="020B0604020202020204" pitchFamily="34" charset="-122"/>
                          <a:cs typeface="Arial Unicode MS" panose="020B0604020202020204" pitchFamily="34" charset="-122"/>
                        </a:rPr>
                        <a:t>11</a:t>
                      </a:r>
                      <a:r>
                        <a:rPr lang="en-US" altLang="zh-CN" sz="2800" b="0" kern="100" baseline="0" dirty="0" smtClean="0">
                          <a:solidFill>
                            <a:schemeClr val="tx1"/>
                          </a:solidFill>
                          <a:effectLst/>
                          <a:latin typeface="Arial Unicode MS" panose="020B0604020202020204" pitchFamily="34" charset="-122"/>
                          <a:ea typeface="Arial Unicode MS" panose="020B0604020202020204" pitchFamily="34" charset="-122"/>
                          <a:cs typeface="Arial Unicode MS" panose="020B0604020202020204" pitchFamily="34" charset="-122"/>
                        </a:rPr>
                        <a:t>-(α</a:t>
                      </a:r>
                      <a:r>
                        <a:rPr lang="en-US" altLang="zh-CN" sz="2800" b="0" kern="100" baseline="-25000" dirty="0" smtClean="0">
                          <a:solidFill>
                            <a:schemeClr val="tx1"/>
                          </a:solidFill>
                          <a:effectLst/>
                          <a:latin typeface="Arial Unicode MS" panose="020B0604020202020204" pitchFamily="34" charset="-122"/>
                          <a:ea typeface="Arial Unicode MS" panose="020B0604020202020204" pitchFamily="34" charset="-122"/>
                          <a:cs typeface="Arial Unicode MS" panose="020B0604020202020204" pitchFamily="34" charset="-122"/>
                        </a:rPr>
                        <a:t>1</a:t>
                      </a:r>
                      <a:r>
                        <a:rPr lang="en-US" altLang="zh-CN" sz="2800" b="0" kern="100" baseline="0" dirty="0" smtClean="0">
                          <a:solidFill>
                            <a:schemeClr val="tx1"/>
                          </a:solidFill>
                          <a:effectLst/>
                          <a:latin typeface="Arial Unicode MS" panose="020B0604020202020204" pitchFamily="34" charset="-122"/>
                          <a:ea typeface="Arial Unicode MS" panose="020B0604020202020204" pitchFamily="34" charset="-122"/>
                          <a:cs typeface="Arial Unicode MS" panose="020B0604020202020204" pitchFamily="34" charset="-122"/>
                        </a:rPr>
                        <a:t>+</a:t>
                      </a:r>
                      <a:r>
                        <a:rPr lang="el-GR" altLang="zh-CN" sz="2800" b="0" kern="100" baseline="0" dirty="0" smtClean="0">
                          <a:solidFill>
                            <a:schemeClr val="tx1"/>
                          </a:solidFill>
                          <a:effectLst/>
                          <a:latin typeface="Arial Unicode MS" panose="020B0604020202020204" pitchFamily="34" charset="-122"/>
                          <a:ea typeface="Arial Unicode MS" panose="020B0604020202020204" pitchFamily="34" charset="-122"/>
                          <a:cs typeface="Arial Unicode MS" panose="020B0604020202020204" pitchFamily="34" charset="-122"/>
                        </a:rPr>
                        <a:t>β</a:t>
                      </a:r>
                      <a:r>
                        <a:rPr lang="en-US" altLang="zh-CN" sz="2800" b="0" kern="100" baseline="-25000" dirty="0" smtClean="0">
                          <a:solidFill>
                            <a:schemeClr val="tx1"/>
                          </a:solidFill>
                          <a:effectLst/>
                          <a:latin typeface="Arial Unicode MS" panose="020B0604020202020204" pitchFamily="34" charset="-122"/>
                          <a:ea typeface="Arial Unicode MS" panose="020B0604020202020204" pitchFamily="34" charset="-122"/>
                          <a:cs typeface="Arial Unicode MS" panose="020B0604020202020204" pitchFamily="34" charset="-122"/>
                        </a:rPr>
                        <a:t>1</a:t>
                      </a:r>
                      <a:r>
                        <a:rPr lang="en-US" altLang="zh-CN" sz="2800" b="0" kern="100" baseline="0" dirty="0" smtClean="0">
                          <a:solidFill>
                            <a:schemeClr val="tx1"/>
                          </a:solidFill>
                          <a:effectLst/>
                          <a:latin typeface="Arial Unicode MS" panose="020B0604020202020204" pitchFamily="34" charset="-122"/>
                          <a:ea typeface="Arial Unicode MS" panose="020B0604020202020204" pitchFamily="34" charset="-122"/>
                          <a:cs typeface="Arial Unicode MS" panose="020B0604020202020204" pitchFamily="34" charset="-122"/>
                        </a:rPr>
                        <a:t>) </a:t>
                      </a:r>
                      <a:endParaRPr lang="en-US" altLang="zh-CN" sz="2800" b="0" kern="100" dirty="0" smtClean="0">
                        <a:solidFill>
                          <a:schemeClr val="tx1"/>
                        </a:solidFill>
                        <a:effectLst/>
                        <a:latin typeface="Arial Unicode MS" panose="020B0604020202020204" pitchFamily="34" charset="-122"/>
                        <a:ea typeface="Arial Unicode MS" panose="020B0604020202020204" pitchFamily="34" charset="-122"/>
                        <a:cs typeface="Arial Unicode MS" panose="020B0604020202020204" pitchFamily="34" charset="-122"/>
                      </a:endParaRPr>
                    </a:p>
                  </a:txBody>
                  <a:tcPr marL="62460" marR="62460" marT="0" marB="0" anchor="ctr">
                    <a:solidFill>
                      <a:schemeClr val="accent6">
                        <a:lumMod val="20000"/>
                        <a:lumOff val="80000"/>
                      </a:schemeClr>
                    </a:solidFill>
                  </a:tcPr>
                </a:tc>
                <a:tc>
                  <a:txBody>
                    <a:bodyPr/>
                    <a:lstStyle/>
                    <a:p>
                      <a:pPr marL="0" marR="0" indent="0" algn="just" defTabSz="914400" rtl="0" eaLnBrk="1" fontAlgn="auto" latinLnBrk="0" hangingPunct="1">
                        <a:lnSpc>
                          <a:spcPct val="115000"/>
                        </a:lnSpc>
                        <a:spcBef>
                          <a:spcPts val="0"/>
                        </a:spcBef>
                        <a:spcAft>
                          <a:spcPts val="0"/>
                        </a:spcAft>
                        <a:buClrTx/>
                        <a:buSzTx/>
                        <a:buFontTx/>
                        <a:buNone/>
                        <a:tabLst/>
                        <a:defRPr/>
                      </a:pPr>
                      <a:r>
                        <a:rPr lang="en-US" altLang="zh-CN" sz="2800" b="0" kern="100" baseline="0" dirty="0" smtClean="0">
                          <a:solidFill>
                            <a:schemeClr val="tx1"/>
                          </a:solidFill>
                          <a:effectLst/>
                          <a:latin typeface="Arial Unicode MS" panose="020B0604020202020204" pitchFamily="34" charset="-122"/>
                          <a:ea typeface="Arial Unicode MS" panose="020B0604020202020204" pitchFamily="34" charset="-122"/>
                          <a:cs typeface="Arial Unicode MS" panose="020B0604020202020204" pitchFamily="34" charset="-122"/>
                        </a:rPr>
                        <a:t>g</a:t>
                      </a:r>
                      <a:r>
                        <a:rPr lang="en-US" altLang="zh-CN" sz="2800" b="0" kern="100" baseline="-25000" dirty="0" smtClean="0">
                          <a:solidFill>
                            <a:schemeClr val="tx1"/>
                          </a:solidFill>
                          <a:effectLst/>
                          <a:latin typeface="Arial Unicode MS" panose="020B0604020202020204" pitchFamily="34" charset="-122"/>
                          <a:ea typeface="Arial Unicode MS" panose="020B0604020202020204" pitchFamily="34" charset="-122"/>
                          <a:cs typeface="Arial Unicode MS" panose="020B0604020202020204" pitchFamily="34" charset="-122"/>
                        </a:rPr>
                        <a:t>12</a:t>
                      </a:r>
                      <a:r>
                        <a:rPr lang="en-US" altLang="zh-CN" sz="2800" b="0" kern="100" baseline="0" dirty="0" smtClean="0">
                          <a:solidFill>
                            <a:schemeClr val="tx1"/>
                          </a:solidFill>
                          <a:effectLst/>
                          <a:latin typeface="Arial Unicode MS" panose="020B0604020202020204" pitchFamily="34" charset="-122"/>
                          <a:ea typeface="Arial Unicode MS" panose="020B0604020202020204" pitchFamily="34" charset="-122"/>
                          <a:cs typeface="Arial Unicode MS" panose="020B0604020202020204" pitchFamily="34" charset="-122"/>
                        </a:rPr>
                        <a:t>-(α</a:t>
                      </a:r>
                      <a:r>
                        <a:rPr lang="en-US" altLang="zh-CN" sz="2800" b="0" kern="100" baseline="-25000" dirty="0" smtClean="0">
                          <a:solidFill>
                            <a:schemeClr val="tx1"/>
                          </a:solidFill>
                          <a:effectLst/>
                          <a:latin typeface="Arial Unicode MS" panose="020B0604020202020204" pitchFamily="34" charset="-122"/>
                          <a:ea typeface="Arial Unicode MS" panose="020B0604020202020204" pitchFamily="34" charset="-122"/>
                          <a:cs typeface="Arial Unicode MS" panose="020B0604020202020204" pitchFamily="34" charset="-122"/>
                        </a:rPr>
                        <a:t>2</a:t>
                      </a:r>
                      <a:r>
                        <a:rPr lang="en-US" altLang="zh-CN" sz="2800" b="0" kern="100" baseline="0" dirty="0" smtClean="0">
                          <a:solidFill>
                            <a:schemeClr val="tx1"/>
                          </a:solidFill>
                          <a:effectLst/>
                          <a:latin typeface="Arial Unicode MS" panose="020B0604020202020204" pitchFamily="34" charset="-122"/>
                          <a:ea typeface="Arial Unicode MS" panose="020B0604020202020204" pitchFamily="34" charset="-122"/>
                          <a:cs typeface="Arial Unicode MS" panose="020B0604020202020204" pitchFamily="34" charset="-122"/>
                        </a:rPr>
                        <a:t>+</a:t>
                      </a:r>
                      <a:r>
                        <a:rPr lang="el-GR" altLang="zh-CN" sz="2800" b="0" kern="100" baseline="0" dirty="0" smtClean="0">
                          <a:solidFill>
                            <a:schemeClr val="tx1"/>
                          </a:solidFill>
                          <a:effectLst/>
                          <a:latin typeface="Arial Unicode MS" panose="020B0604020202020204" pitchFamily="34" charset="-122"/>
                          <a:ea typeface="Arial Unicode MS" panose="020B0604020202020204" pitchFamily="34" charset="-122"/>
                          <a:cs typeface="Arial Unicode MS" panose="020B0604020202020204" pitchFamily="34" charset="-122"/>
                        </a:rPr>
                        <a:t>β</a:t>
                      </a:r>
                      <a:r>
                        <a:rPr lang="en-US" altLang="zh-CN" sz="2800" b="0" kern="100" baseline="-25000" dirty="0" smtClean="0">
                          <a:solidFill>
                            <a:schemeClr val="tx1"/>
                          </a:solidFill>
                          <a:effectLst/>
                          <a:latin typeface="Arial Unicode MS" panose="020B0604020202020204" pitchFamily="34" charset="-122"/>
                          <a:ea typeface="Arial Unicode MS" panose="020B0604020202020204" pitchFamily="34" charset="-122"/>
                          <a:cs typeface="Arial Unicode MS" panose="020B0604020202020204" pitchFamily="34" charset="-122"/>
                        </a:rPr>
                        <a:t>1</a:t>
                      </a:r>
                      <a:r>
                        <a:rPr lang="en-US" altLang="zh-CN" sz="2800" b="0" kern="100" baseline="0" dirty="0" smtClean="0">
                          <a:solidFill>
                            <a:schemeClr val="tx1"/>
                          </a:solidFill>
                          <a:effectLst/>
                          <a:latin typeface="Arial Unicode MS" panose="020B0604020202020204" pitchFamily="34" charset="-122"/>
                          <a:ea typeface="Arial Unicode MS" panose="020B0604020202020204" pitchFamily="34" charset="-122"/>
                          <a:cs typeface="Arial Unicode MS" panose="020B0604020202020204" pitchFamily="34" charset="-122"/>
                        </a:rPr>
                        <a:t>) </a:t>
                      </a:r>
                      <a:endParaRPr lang="en-US" altLang="zh-CN" sz="2800" b="0" kern="100" dirty="0" smtClean="0">
                        <a:solidFill>
                          <a:schemeClr val="tx1"/>
                        </a:solidFill>
                        <a:effectLst/>
                        <a:latin typeface="Arial Unicode MS" panose="020B0604020202020204" pitchFamily="34" charset="-122"/>
                        <a:ea typeface="Arial Unicode MS" panose="020B0604020202020204" pitchFamily="34" charset="-122"/>
                        <a:cs typeface="Arial Unicode MS" panose="020B0604020202020204" pitchFamily="34" charset="-122"/>
                      </a:endParaRPr>
                    </a:p>
                  </a:txBody>
                  <a:tcPr marL="62460" marR="62460" marT="0" marB="0" anchor="ctr">
                    <a:solidFill>
                      <a:schemeClr val="accent6">
                        <a:lumMod val="20000"/>
                        <a:lumOff val="80000"/>
                      </a:schemeClr>
                    </a:solidFill>
                  </a:tcPr>
                </a:tc>
              </a:tr>
              <a:tr h="538426">
                <a:tc>
                  <a:txBody>
                    <a:bodyPr/>
                    <a:lstStyle/>
                    <a:p>
                      <a:pPr algn="just">
                        <a:spcAft>
                          <a:spcPts val="0"/>
                        </a:spcAft>
                      </a:pPr>
                      <a:r>
                        <a:rPr lang="en-US" sz="2800" b="0" kern="100" dirty="0">
                          <a:effectLst/>
                          <a:latin typeface="Arial Unicode MS" panose="020B0604020202020204" pitchFamily="34" charset="-122"/>
                          <a:ea typeface="Arial Unicode MS" panose="020B0604020202020204" pitchFamily="34" charset="-122"/>
                          <a:cs typeface="Arial Unicode MS" panose="020B0604020202020204" pitchFamily="34" charset="-122"/>
                        </a:rPr>
                        <a:t>A</a:t>
                      </a:r>
                      <a:r>
                        <a:rPr lang="en-US" sz="2800" b="0" kern="100" baseline="-25000" dirty="0">
                          <a:effectLst/>
                          <a:latin typeface="Arial Unicode MS" panose="020B0604020202020204" pitchFamily="34" charset="-122"/>
                          <a:ea typeface="Arial Unicode MS" panose="020B0604020202020204" pitchFamily="34" charset="-122"/>
                          <a:cs typeface="Arial Unicode MS" panose="020B0604020202020204" pitchFamily="34" charset="-122"/>
                        </a:rPr>
                        <a:t>2</a:t>
                      </a:r>
                      <a:r>
                        <a:rPr lang="zh-CN" sz="2800" b="0" kern="100" dirty="0">
                          <a:effectLst/>
                          <a:latin typeface="Arial Unicode MS" panose="020B0604020202020204" pitchFamily="34" charset="-122"/>
                          <a:ea typeface="Arial Unicode MS" panose="020B0604020202020204" pitchFamily="34" charset="-122"/>
                          <a:cs typeface="Arial Unicode MS" panose="020B0604020202020204" pitchFamily="34" charset="-122"/>
                        </a:rPr>
                        <a:t>，</a:t>
                      </a:r>
                      <a:r>
                        <a:rPr lang="en-US" sz="2800" b="0" kern="100" dirty="0">
                          <a:effectLst/>
                          <a:latin typeface="Arial Unicode MS" panose="020B0604020202020204" pitchFamily="34" charset="-122"/>
                          <a:ea typeface="Arial Unicode MS" panose="020B0604020202020204" pitchFamily="34" charset="-122"/>
                          <a:cs typeface="Arial Unicode MS" panose="020B0604020202020204" pitchFamily="34" charset="-122"/>
                        </a:rPr>
                        <a:t>q</a:t>
                      </a:r>
                      <a:endParaRPr lang="zh-CN" sz="2800" b="0" kern="100" dirty="0">
                        <a:effectLst/>
                        <a:latin typeface="Arial Unicode MS" panose="020B0604020202020204" pitchFamily="34" charset="-122"/>
                        <a:ea typeface="Arial Unicode MS" panose="020B0604020202020204" pitchFamily="34" charset="-122"/>
                        <a:cs typeface="Arial Unicode MS" panose="020B0604020202020204" pitchFamily="34" charset="-122"/>
                      </a:endParaRPr>
                    </a:p>
                  </a:txBody>
                  <a:tcPr marL="62460" marR="62460" marT="0" marB="0" anchor="ctr"/>
                </a:tc>
                <a:tc>
                  <a:txBody>
                    <a:bodyPr/>
                    <a:lstStyle/>
                    <a:p>
                      <a:pPr marL="0" marR="0" indent="0" algn="just" defTabSz="914400" rtl="0" eaLnBrk="1" fontAlgn="auto" latinLnBrk="0" hangingPunct="1">
                        <a:lnSpc>
                          <a:spcPct val="115000"/>
                        </a:lnSpc>
                        <a:spcBef>
                          <a:spcPts val="0"/>
                        </a:spcBef>
                        <a:spcAft>
                          <a:spcPts val="0"/>
                        </a:spcAft>
                        <a:buClrTx/>
                        <a:buSzTx/>
                        <a:buFontTx/>
                        <a:buNone/>
                        <a:tabLst/>
                        <a:defRPr/>
                      </a:pPr>
                      <a:r>
                        <a:rPr lang="en-US" altLang="zh-CN" sz="2800" b="0" kern="100" baseline="0" dirty="0" smtClean="0">
                          <a:solidFill>
                            <a:schemeClr val="tx1"/>
                          </a:solidFill>
                          <a:effectLst/>
                          <a:latin typeface="Arial Unicode MS" panose="020B0604020202020204" pitchFamily="34" charset="-122"/>
                          <a:ea typeface="Arial Unicode MS" panose="020B0604020202020204" pitchFamily="34" charset="-122"/>
                          <a:cs typeface="Arial Unicode MS" panose="020B0604020202020204" pitchFamily="34" charset="-122"/>
                        </a:rPr>
                        <a:t>α</a:t>
                      </a:r>
                      <a:r>
                        <a:rPr lang="en-US" altLang="zh-CN" sz="2800" b="0" kern="100" baseline="-25000" dirty="0" smtClean="0">
                          <a:solidFill>
                            <a:schemeClr val="tx1"/>
                          </a:solidFill>
                          <a:effectLst/>
                          <a:latin typeface="Arial Unicode MS" panose="020B0604020202020204" pitchFamily="34" charset="-122"/>
                          <a:ea typeface="Arial Unicode MS" panose="020B0604020202020204" pitchFamily="34" charset="-122"/>
                          <a:cs typeface="Arial Unicode MS" panose="020B0604020202020204" pitchFamily="34" charset="-122"/>
                        </a:rPr>
                        <a:t>2</a:t>
                      </a:r>
                      <a:r>
                        <a:rPr lang="en-US" altLang="zh-CN" sz="2800" b="0" kern="100" baseline="0" dirty="0" smtClean="0">
                          <a:solidFill>
                            <a:schemeClr val="tx1"/>
                          </a:solidFill>
                          <a:effectLst/>
                          <a:latin typeface="Arial Unicode MS" panose="020B0604020202020204" pitchFamily="34" charset="-122"/>
                          <a:ea typeface="Arial Unicode MS" panose="020B0604020202020204" pitchFamily="34" charset="-122"/>
                          <a:cs typeface="Arial Unicode MS" panose="020B0604020202020204" pitchFamily="34" charset="-122"/>
                        </a:rPr>
                        <a:t>+</a:t>
                      </a:r>
                      <a:r>
                        <a:rPr lang="el-GR" altLang="zh-CN" sz="2800" b="0" kern="100" baseline="0" dirty="0" smtClean="0">
                          <a:solidFill>
                            <a:schemeClr val="tx1"/>
                          </a:solidFill>
                          <a:effectLst/>
                          <a:latin typeface="Arial Unicode MS" panose="020B0604020202020204" pitchFamily="34" charset="-122"/>
                          <a:ea typeface="Arial Unicode MS" panose="020B0604020202020204" pitchFamily="34" charset="-122"/>
                          <a:cs typeface="Arial Unicode MS" panose="020B0604020202020204" pitchFamily="34" charset="-122"/>
                        </a:rPr>
                        <a:t>β</a:t>
                      </a:r>
                      <a:r>
                        <a:rPr lang="en-US" altLang="zh-CN" sz="2800" b="0" kern="100" baseline="-25000" dirty="0" smtClean="0">
                          <a:solidFill>
                            <a:schemeClr val="tx1"/>
                          </a:solidFill>
                          <a:effectLst/>
                          <a:latin typeface="Arial Unicode MS" panose="020B0604020202020204" pitchFamily="34" charset="-122"/>
                          <a:ea typeface="Arial Unicode MS" panose="020B0604020202020204" pitchFamily="34" charset="-122"/>
                          <a:cs typeface="Arial Unicode MS" panose="020B0604020202020204" pitchFamily="34" charset="-122"/>
                        </a:rPr>
                        <a:t>1 </a:t>
                      </a:r>
                      <a:endParaRPr lang="en-US" altLang="zh-CN" sz="2800" b="0" kern="100" dirty="0" smtClean="0">
                        <a:solidFill>
                          <a:schemeClr val="tx1"/>
                        </a:solidFill>
                        <a:effectLst/>
                        <a:latin typeface="Arial Unicode MS" panose="020B0604020202020204" pitchFamily="34" charset="-122"/>
                        <a:ea typeface="Arial Unicode MS" panose="020B0604020202020204" pitchFamily="34" charset="-122"/>
                        <a:cs typeface="Arial Unicode MS" panose="020B0604020202020204" pitchFamily="34" charset="-122"/>
                      </a:endParaRPr>
                    </a:p>
                  </a:txBody>
                  <a:tcPr marL="62460" marR="62460" marT="0" marB="0" anchor="ctr">
                    <a:solidFill>
                      <a:schemeClr val="accent6">
                        <a:lumMod val="20000"/>
                        <a:lumOff val="80000"/>
                      </a:schemeClr>
                    </a:solidFill>
                  </a:tcPr>
                </a:tc>
                <a:tc>
                  <a:txBody>
                    <a:bodyPr/>
                    <a:lstStyle/>
                    <a:p>
                      <a:pPr marL="0" marR="0" indent="0" algn="just" defTabSz="914400" rtl="0" eaLnBrk="1" fontAlgn="auto" latinLnBrk="0" hangingPunct="1">
                        <a:lnSpc>
                          <a:spcPct val="115000"/>
                        </a:lnSpc>
                        <a:spcBef>
                          <a:spcPts val="0"/>
                        </a:spcBef>
                        <a:spcAft>
                          <a:spcPts val="0"/>
                        </a:spcAft>
                        <a:buClrTx/>
                        <a:buSzTx/>
                        <a:buFontTx/>
                        <a:buNone/>
                        <a:tabLst/>
                        <a:defRPr/>
                      </a:pPr>
                      <a:r>
                        <a:rPr lang="en-US" altLang="zh-CN" sz="2800" b="0" kern="100" baseline="0" dirty="0" smtClean="0">
                          <a:solidFill>
                            <a:schemeClr val="tx1"/>
                          </a:solidFill>
                          <a:effectLst/>
                          <a:latin typeface="Arial Unicode MS" panose="020B0604020202020204" pitchFamily="34" charset="-122"/>
                          <a:ea typeface="Arial Unicode MS" panose="020B0604020202020204" pitchFamily="34" charset="-122"/>
                          <a:cs typeface="Arial Unicode MS" panose="020B0604020202020204" pitchFamily="34" charset="-122"/>
                        </a:rPr>
                        <a:t>α</a:t>
                      </a:r>
                      <a:r>
                        <a:rPr lang="en-US" altLang="zh-CN" sz="2800" b="0" kern="100" baseline="-25000" dirty="0" smtClean="0">
                          <a:solidFill>
                            <a:schemeClr val="tx1"/>
                          </a:solidFill>
                          <a:effectLst/>
                          <a:latin typeface="Arial Unicode MS" panose="020B0604020202020204" pitchFamily="34" charset="-122"/>
                          <a:ea typeface="Arial Unicode MS" panose="020B0604020202020204" pitchFamily="34" charset="-122"/>
                          <a:cs typeface="Arial Unicode MS" panose="020B0604020202020204" pitchFamily="34" charset="-122"/>
                        </a:rPr>
                        <a:t>2</a:t>
                      </a:r>
                      <a:r>
                        <a:rPr lang="en-US" altLang="zh-CN" sz="2800" b="0" kern="100" baseline="0" dirty="0" smtClean="0">
                          <a:solidFill>
                            <a:schemeClr val="tx1"/>
                          </a:solidFill>
                          <a:effectLst/>
                          <a:latin typeface="Arial Unicode MS" panose="020B0604020202020204" pitchFamily="34" charset="-122"/>
                          <a:ea typeface="Arial Unicode MS" panose="020B0604020202020204" pitchFamily="34" charset="-122"/>
                          <a:cs typeface="Arial Unicode MS" panose="020B0604020202020204" pitchFamily="34" charset="-122"/>
                        </a:rPr>
                        <a:t>+</a:t>
                      </a:r>
                      <a:r>
                        <a:rPr lang="el-GR" altLang="zh-CN" sz="2800" b="0" kern="100" baseline="0" dirty="0" smtClean="0">
                          <a:solidFill>
                            <a:schemeClr val="tx1"/>
                          </a:solidFill>
                          <a:effectLst/>
                          <a:latin typeface="Arial Unicode MS" panose="020B0604020202020204" pitchFamily="34" charset="-122"/>
                          <a:ea typeface="Arial Unicode MS" panose="020B0604020202020204" pitchFamily="34" charset="-122"/>
                          <a:cs typeface="Arial Unicode MS" panose="020B0604020202020204" pitchFamily="34" charset="-122"/>
                        </a:rPr>
                        <a:t>β</a:t>
                      </a:r>
                      <a:r>
                        <a:rPr lang="en-US" altLang="zh-CN" sz="2800" b="0" kern="100" baseline="-25000" dirty="0" smtClean="0">
                          <a:solidFill>
                            <a:schemeClr val="tx1"/>
                          </a:solidFill>
                          <a:effectLst/>
                          <a:latin typeface="Arial Unicode MS" panose="020B0604020202020204" pitchFamily="34" charset="-122"/>
                          <a:ea typeface="Arial Unicode MS" panose="020B0604020202020204" pitchFamily="34" charset="-122"/>
                          <a:cs typeface="Arial Unicode MS" panose="020B0604020202020204" pitchFamily="34" charset="-122"/>
                        </a:rPr>
                        <a:t>2 </a:t>
                      </a:r>
                      <a:endParaRPr lang="en-US" altLang="zh-CN" sz="2800" b="0" kern="100" dirty="0" smtClean="0">
                        <a:solidFill>
                          <a:schemeClr val="tx1"/>
                        </a:solidFill>
                        <a:effectLst/>
                        <a:latin typeface="Arial Unicode MS" panose="020B0604020202020204" pitchFamily="34" charset="-122"/>
                        <a:ea typeface="Arial Unicode MS" panose="020B0604020202020204" pitchFamily="34" charset="-122"/>
                        <a:cs typeface="Arial Unicode MS" panose="020B0604020202020204" pitchFamily="34" charset="-122"/>
                      </a:endParaRPr>
                    </a:p>
                  </a:txBody>
                  <a:tcPr marL="62460" marR="62460" marT="0" marB="0" anchor="ctr">
                    <a:solidFill>
                      <a:schemeClr val="accent6">
                        <a:lumMod val="20000"/>
                        <a:lumOff val="80000"/>
                      </a:schemeClr>
                    </a:solidFill>
                  </a:tcPr>
                </a:tc>
                <a:tc>
                  <a:txBody>
                    <a:bodyPr/>
                    <a:lstStyle/>
                    <a:p>
                      <a:pPr algn="just">
                        <a:lnSpc>
                          <a:spcPct val="115000"/>
                        </a:lnSpc>
                        <a:spcAft>
                          <a:spcPts val="0"/>
                        </a:spcAft>
                      </a:pPr>
                      <a:r>
                        <a:rPr lang="en-US" sz="2800" b="0" kern="100">
                          <a:solidFill>
                            <a:schemeClr val="tx1"/>
                          </a:solidFill>
                          <a:effectLst/>
                          <a:latin typeface="Arial Unicode MS" panose="020B0604020202020204" pitchFamily="34" charset="-122"/>
                          <a:ea typeface="Arial Unicode MS" panose="020B0604020202020204" pitchFamily="34" charset="-122"/>
                          <a:cs typeface="Arial Unicode MS" panose="020B0604020202020204" pitchFamily="34" charset="-122"/>
                        </a:rPr>
                        <a:t> </a:t>
                      </a:r>
                      <a:endParaRPr lang="zh-CN" sz="2800" b="0" kern="100">
                        <a:solidFill>
                          <a:schemeClr val="tx1"/>
                        </a:solidFill>
                        <a:effectLst/>
                        <a:latin typeface="Arial Unicode MS" panose="020B0604020202020204" pitchFamily="34" charset="-122"/>
                        <a:ea typeface="Arial Unicode MS" panose="020B0604020202020204" pitchFamily="34" charset="-122"/>
                        <a:cs typeface="Arial Unicode MS" panose="020B0604020202020204" pitchFamily="34" charset="-122"/>
                      </a:endParaRPr>
                    </a:p>
                  </a:txBody>
                  <a:tcPr marL="62460" marR="62460" marT="0" marB="0" anchor="ctr">
                    <a:solidFill>
                      <a:schemeClr val="accent6">
                        <a:lumMod val="20000"/>
                        <a:lumOff val="80000"/>
                      </a:schemeClr>
                    </a:solidFill>
                  </a:tcPr>
                </a:tc>
                <a:tc>
                  <a:txBody>
                    <a:bodyPr/>
                    <a:lstStyle/>
                    <a:p>
                      <a:pPr marL="0" marR="0" indent="0" algn="just" defTabSz="914400" rtl="0" eaLnBrk="1" fontAlgn="auto" latinLnBrk="0" hangingPunct="1">
                        <a:lnSpc>
                          <a:spcPct val="115000"/>
                        </a:lnSpc>
                        <a:spcBef>
                          <a:spcPts val="0"/>
                        </a:spcBef>
                        <a:spcAft>
                          <a:spcPts val="0"/>
                        </a:spcAft>
                        <a:buClrTx/>
                        <a:buSzTx/>
                        <a:buFontTx/>
                        <a:buNone/>
                        <a:tabLst/>
                        <a:defRPr/>
                      </a:pPr>
                      <a:r>
                        <a:rPr lang="en-US" altLang="zh-CN" sz="2800" b="0" kern="100" baseline="0" dirty="0" smtClean="0">
                          <a:solidFill>
                            <a:schemeClr val="tx1"/>
                          </a:solidFill>
                          <a:effectLst/>
                          <a:latin typeface="Arial Unicode MS" panose="020B0604020202020204" pitchFamily="34" charset="-122"/>
                          <a:ea typeface="Arial Unicode MS" panose="020B0604020202020204" pitchFamily="34" charset="-122"/>
                          <a:cs typeface="Arial Unicode MS" panose="020B0604020202020204" pitchFamily="34" charset="-122"/>
                        </a:rPr>
                        <a:t>g</a:t>
                      </a:r>
                      <a:r>
                        <a:rPr lang="en-US" altLang="zh-CN" sz="2800" b="0" kern="100" baseline="-25000" dirty="0" smtClean="0">
                          <a:solidFill>
                            <a:schemeClr val="tx1"/>
                          </a:solidFill>
                          <a:effectLst/>
                          <a:latin typeface="Arial Unicode MS" panose="020B0604020202020204" pitchFamily="34" charset="-122"/>
                          <a:ea typeface="Arial Unicode MS" panose="020B0604020202020204" pitchFamily="34" charset="-122"/>
                          <a:cs typeface="Arial Unicode MS" panose="020B0604020202020204" pitchFamily="34" charset="-122"/>
                        </a:rPr>
                        <a:t>21</a:t>
                      </a:r>
                      <a:r>
                        <a:rPr lang="en-US" altLang="zh-CN" sz="2800" b="0" kern="100" baseline="0" dirty="0" smtClean="0">
                          <a:solidFill>
                            <a:schemeClr val="tx1"/>
                          </a:solidFill>
                          <a:effectLst/>
                          <a:latin typeface="Arial Unicode MS" panose="020B0604020202020204" pitchFamily="34" charset="-122"/>
                          <a:ea typeface="Arial Unicode MS" panose="020B0604020202020204" pitchFamily="34" charset="-122"/>
                          <a:cs typeface="Arial Unicode MS" panose="020B0604020202020204" pitchFamily="34" charset="-122"/>
                        </a:rPr>
                        <a:t>-(α</a:t>
                      </a:r>
                      <a:r>
                        <a:rPr lang="en-US" altLang="zh-CN" sz="2800" b="0" kern="100" baseline="-25000" dirty="0" smtClean="0">
                          <a:solidFill>
                            <a:schemeClr val="tx1"/>
                          </a:solidFill>
                          <a:effectLst/>
                          <a:latin typeface="Arial Unicode MS" panose="020B0604020202020204" pitchFamily="34" charset="-122"/>
                          <a:ea typeface="Arial Unicode MS" panose="020B0604020202020204" pitchFamily="34" charset="-122"/>
                          <a:cs typeface="Arial Unicode MS" panose="020B0604020202020204" pitchFamily="34" charset="-122"/>
                        </a:rPr>
                        <a:t>2</a:t>
                      </a:r>
                      <a:r>
                        <a:rPr lang="en-US" altLang="zh-CN" sz="2800" b="0" kern="100" baseline="0" dirty="0" smtClean="0">
                          <a:solidFill>
                            <a:schemeClr val="tx1"/>
                          </a:solidFill>
                          <a:effectLst/>
                          <a:latin typeface="Arial Unicode MS" panose="020B0604020202020204" pitchFamily="34" charset="-122"/>
                          <a:ea typeface="Arial Unicode MS" panose="020B0604020202020204" pitchFamily="34" charset="-122"/>
                          <a:cs typeface="Arial Unicode MS" panose="020B0604020202020204" pitchFamily="34" charset="-122"/>
                        </a:rPr>
                        <a:t>+</a:t>
                      </a:r>
                      <a:r>
                        <a:rPr lang="el-GR" altLang="zh-CN" sz="2800" b="0" kern="100" baseline="0" dirty="0" smtClean="0">
                          <a:solidFill>
                            <a:schemeClr val="tx1"/>
                          </a:solidFill>
                          <a:effectLst/>
                          <a:latin typeface="Arial Unicode MS" panose="020B0604020202020204" pitchFamily="34" charset="-122"/>
                          <a:ea typeface="Arial Unicode MS" panose="020B0604020202020204" pitchFamily="34" charset="-122"/>
                          <a:cs typeface="Arial Unicode MS" panose="020B0604020202020204" pitchFamily="34" charset="-122"/>
                        </a:rPr>
                        <a:t>β</a:t>
                      </a:r>
                      <a:r>
                        <a:rPr lang="en-US" altLang="zh-CN" sz="2800" b="0" kern="100" baseline="-25000" dirty="0" smtClean="0">
                          <a:solidFill>
                            <a:schemeClr val="tx1"/>
                          </a:solidFill>
                          <a:effectLst/>
                          <a:latin typeface="Arial Unicode MS" panose="020B0604020202020204" pitchFamily="34" charset="-122"/>
                          <a:ea typeface="Arial Unicode MS" panose="020B0604020202020204" pitchFamily="34" charset="-122"/>
                          <a:cs typeface="Arial Unicode MS" panose="020B0604020202020204" pitchFamily="34" charset="-122"/>
                        </a:rPr>
                        <a:t>1</a:t>
                      </a:r>
                      <a:r>
                        <a:rPr lang="en-US" altLang="zh-CN" sz="2800" b="0" kern="100" baseline="0" dirty="0" smtClean="0">
                          <a:solidFill>
                            <a:schemeClr val="tx1"/>
                          </a:solidFill>
                          <a:effectLst/>
                          <a:latin typeface="Arial Unicode MS" panose="020B0604020202020204" pitchFamily="34" charset="-122"/>
                          <a:ea typeface="Arial Unicode MS" panose="020B0604020202020204" pitchFamily="34" charset="-122"/>
                          <a:cs typeface="Arial Unicode MS" panose="020B0604020202020204" pitchFamily="34" charset="-122"/>
                        </a:rPr>
                        <a:t>) </a:t>
                      </a:r>
                      <a:endParaRPr lang="en-US" altLang="zh-CN" sz="2800" b="0" kern="100" dirty="0" smtClean="0">
                        <a:solidFill>
                          <a:schemeClr val="tx1"/>
                        </a:solidFill>
                        <a:effectLst/>
                        <a:latin typeface="Arial Unicode MS" panose="020B0604020202020204" pitchFamily="34" charset="-122"/>
                        <a:ea typeface="Arial Unicode MS" panose="020B0604020202020204" pitchFamily="34" charset="-122"/>
                        <a:cs typeface="Arial Unicode MS" panose="020B0604020202020204" pitchFamily="34" charset="-122"/>
                      </a:endParaRPr>
                    </a:p>
                  </a:txBody>
                  <a:tcPr marL="62460" marR="62460" marT="0" marB="0" anchor="ctr">
                    <a:solidFill>
                      <a:schemeClr val="accent6">
                        <a:lumMod val="20000"/>
                        <a:lumOff val="80000"/>
                      </a:schemeClr>
                    </a:solidFill>
                  </a:tcPr>
                </a:tc>
                <a:tc>
                  <a:txBody>
                    <a:bodyPr/>
                    <a:lstStyle/>
                    <a:p>
                      <a:pPr marL="0" marR="0" indent="0" algn="just" defTabSz="914400" rtl="0" eaLnBrk="1" fontAlgn="auto" latinLnBrk="0" hangingPunct="1">
                        <a:lnSpc>
                          <a:spcPct val="115000"/>
                        </a:lnSpc>
                        <a:spcBef>
                          <a:spcPts val="0"/>
                        </a:spcBef>
                        <a:spcAft>
                          <a:spcPts val="0"/>
                        </a:spcAft>
                        <a:buClrTx/>
                        <a:buSzTx/>
                        <a:buFontTx/>
                        <a:buNone/>
                        <a:tabLst/>
                        <a:defRPr/>
                      </a:pPr>
                      <a:r>
                        <a:rPr lang="en-US" altLang="zh-CN" sz="2800" b="0" kern="100" baseline="0" dirty="0" smtClean="0">
                          <a:solidFill>
                            <a:schemeClr val="tx1"/>
                          </a:solidFill>
                          <a:effectLst/>
                          <a:latin typeface="Arial Unicode MS" panose="020B0604020202020204" pitchFamily="34" charset="-122"/>
                          <a:ea typeface="Arial Unicode MS" panose="020B0604020202020204" pitchFamily="34" charset="-122"/>
                          <a:cs typeface="Arial Unicode MS" panose="020B0604020202020204" pitchFamily="34" charset="-122"/>
                        </a:rPr>
                        <a:t>g</a:t>
                      </a:r>
                      <a:r>
                        <a:rPr lang="en-US" altLang="zh-CN" sz="2800" b="0" kern="100" baseline="-25000" dirty="0" smtClean="0">
                          <a:solidFill>
                            <a:schemeClr val="tx1"/>
                          </a:solidFill>
                          <a:effectLst/>
                          <a:latin typeface="Arial Unicode MS" panose="020B0604020202020204" pitchFamily="34" charset="-122"/>
                          <a:ea typeface="Arial Unicode MS" panose="020B0604020202020204" pitchFamily="34" charset="-122"/>
                          <a:cs typeface="Arial Unicode MS" panose="020B0604020202020204" pitchFamily="34" charset="-122"/>
                        </a:rPr>
                        <a:t>22</a:t>
                      </a:r>
                      <a:r>
                        <a:rPr lang="en-US" altLang="zh-CN" sz="2800" b="0" kern="100" baseline="0" dirty="0" smtClean="0">
                          <a:solidFill>
                            <a:schemeClr val="tx1"/>
                          </a:solidFill>
                          <a:effectLst/>
                          <a:latin typeface="Arial Unicode MS" panose="020B0604020202020204" pitchFamily="34" charset="-122"/>
                          <a:ea typeface="Arial Unicode MS" panose="020B0604020202020204" pitchFamily="34" charset="-122"/>
                          <a:cs typeface="Arial Unicode MS" panose="020B0604020202020204" pitchFamily="34" charset="-122"/>
                        </a:rPr>
                        <a:t>-(α</a:t>
                      </a:r>
                      <a:r>
                        <a:rPr lang="en-US" altLang="zh-CN" sz="2800" b="0" kern="100" baseline="-25000" dirty="0" smtClean="0">
                          <a:solidFill>
                            <a:schemeClr val="tx1"/>
                          </a:solidFill>
                          <a:effectLst/>
                          <a:latin typeface="Arial Unicode MS" panose="020B0604020202020204" pitchFamily="34" charset="-122"/>
                          <a:ea typeface="Arial Unicode MS" panose="020B0604020202020204" pitchFamily="34" charset="-122"/>
                          <a:cs typeface="Arial Unicode MS" panose="020B0604020202020204" pitchFamily="34" charset="-122"/>
                        </a:rPr>
                        <a:t>2</a:t>
                      </a:r>
                      <a:r>
                        <a:rPr lang="en-US" altLang="zh-CN" sz="2800" b="0" kern="100" baseline="0" dirty="0" smtClean="0">
                          <a:solidFill>
                            <a:schemeClr val="tx1"/>
                          </a:solidFill>
                          <a:effectLst/>
                          <a:latin typeface="Arial Unicode MS" panose="020B0604020202020204" pitchFamily="34" charset="-122"/>
                          <a:ea typeface="Arial Unicode MS" panose="020B0604020202020204" pitchFamily="34" charset="-122"/>
                          <a:cs typeface="Arial Unicode MS" panose="020B0604020202020204" pitchFamily="34" charset="-122"/>
                        </a:rPr>
                        <a:t>+</a:t>
                      </a:r>
                      <a:r>
                        <a:rPr lang="el-GR" altLang="zh-CN" sz="2800" b="0" kern="100" baseline="0" dirty="0" smtClean="0">
                          <a:solidFill>
                            <a:schemeClr val="tx1"/>
                          </a:solidFill>
                          <a:effectLst/>
                          <a:latin typeface="Arial Unicode MS" panose="020B0604020202020204" pitchFamily="34" charset="-122"/>
                          <a:ea typeface="Arial Unicode MS" panose="020B0604020202020204" pitchFamily="34" charset="-122"/>
                          <a:cs typeface="Arial Unicode MS" panose="020B0604020202020204" pitchFamily="34" charset="-122"/>
                        </a:rPr>
                        <a:t>β</a:t>
                      </a:r>
                      <a:r>
                        <a:rPr lang="en-US" altLang="zh-CN" sz="2800" b="0" kern="100" baseline="-25000" dirty="0" smtClean="0">
                          <a:solidFill>
                            <a:schemeClr val="tx1"/>
                          </a:solidFill>
                          <a:effectLst/>
                          <a:latin typeface="Arial Unicode MS" panose="020B0604020202020204" pitchFamily="34" charset="-122"/>
                          <a:ea typeface="Arial Unicode MS" panose="020B0604020202020204" pitchFamily="34" charset="-122"/>
                          <a:cs typeface="Arial Unicode MS" panose="020B0604020202020204" pitchFamily="34" charset="-122"/>
                        </a:rPr>
                        <a:t>2</a:t>
                      </a:r>
                      <a:r>
                        <a:rPr lang="en-US" altLang="zh-CN" sz="2800" b="0" kern="100" baseline="0" dirty="0" smtClean="0">
                          <a:solidFill>
                            <a:schemeClr val="tx1"/>
                          </a:solidFill>
                          <a:effectLst/>
                          <a:latin typeface="Arial Unicode MS" panose="020B0604020202020204" pitchFamily="34" charset="-122"/>
                          <a:ea typeface="Arial Unicode MS" panose="020B0604020202020204" pitchFamily="34" charset="-122"/>
                          <a:cs typeface="Arial Unicode MS" panose="020B0604020202020204" pitchFamily="34" charset="-122"/>
                        </a:rPr>
                        <a:t>) </a:t>
                      </a:r>
                      <a:endParaRPr lang="en-US" altLang="zh-CN" sz="2800" b="0" kern="100" dirty="0" smtClean="0">
                        <a:solidFill>
                          <a:schemeClr val="tx1"/>
                        </a:solidFill>
                        <a:effectLst/>
                        <a:latin typeface="Arial Unicode MS" panose="020B0604020202020204" pitchFamily="34" charset="-122"/>
                        <a:ea typeface="Arial Unicode MS" panose="020B0604020202020204" pitchFamily="34" charset="-122"/>
                        <a:cs typeface="Arial Unicode MS" panose="020B0604020202020204" pitchFamily="34" charset="-122"/>
                      </a:endParaRPr>
                    </a:p>
                  </a:txBody>
                  <a:tcPr marL="62460" marR="62460" marT="0" marB="0" anchor="ctr">
                    <a:solidFill>
                      <a:schemeClr val="accent6">
                        <a:lumMod val="20000"/>
                        <a:lumOff val="80000"/>
                      </a:schemeClr>
                    </a:solidFill>
                  </a:tcPr>
                </a:tc>
              </a:tr>
            </a:tbl>
          </a:graphicData>
        </a:graphic>
      </p:graphicFrame>
      <p:sp>
        <p:nvSpPr>
          <p:cNvPr id="17" name="内容占位符 4"/>
          <p:cNvSpPr txBox="1">
            <a:spLocks/>
          </p:cNvSpPr>
          <p:nvPr/>
        </p:nvSpPr>
        <p:spPr>
          <a:xfrm>
            <a:off x="179512" y="3356992"/>
            <a:ext cx="8784976" cy="2952328"/>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双</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因素方差分析中，行效应和列效应之和称为处理的</a:t>
            </a:r>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主效应，</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它们对应于各种基因型的育种值；总效应减去主效应</a:t>
            </a:r>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之外为</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互</a:t>
            </a:r>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作</a:t>
            </a:r>
            <a:r>
              <a:rPr lang="zh-CN" altLang="en-US" sz="2600" dirty="0" smtClean="0">
                <a:latin typeface="Times New Roman" panose="02020603050405020304" pitchFamily="18" charset="0"/>
                <a:ea typeface="黑体" panose="02010609060101010101" pitchFamily="49" charset="-122"/>
                <a:cs typeface="Times New Roman" panose="02020603050405020304" pitchFamily="18" charset="0"/>
              </a:rPr>
              <a:t>效应</a:t>
            </a:r>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它们对应于各种基因型的显性</a:t>
            </a:r>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离差。</a:t>
            </a:r>
            <a:endParaRPr lang="en-US" altLang="zh-CN" sz="2600" dirty="0" smtClean="0">
              <a:latin typeface="Times New Roman" panose="02020603050405020304" pitchFamily="18" charset="0"/>
              <a:ea typeface="黑体" panose="02010609060101010101" pitchFamily="49" charset="-122"/>
              <a:cs typeface="Times New Roman" panose="02020603050405020304" pitchFamily="18" charset="0"/>
            </a:endParaRPr>
          </a:p>
          <a:p>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如果</a:t>
            </a:r>
            <a:r>
              <a:rPr lang="en-US" altLang="zh-CN" sz="2600" i="1" dirty="0">
                <a:latin typeface="Times New Roman" panose="02020603050405020304" pitchFamily="18" charset="0"/>
                <a:ea typeface="黑体" panose="02010609060101010101" pitchFamily="49" charset="-122"/>
                <a:cs typeface="Times New Roman" panose="02020603050405020304" pitchFamily="18" charset="0"/>
              </a:rPr>
              <a:t>A</a:t>
            </a:r>
            <a:r>
              <a:rPr lang="en-US" altLang="zh-CN" sz="2600" baseline="-25000" dirty="0">
                <a:latin typeface="Times New Roman" panose="02020603050405020304" pitchFamily="18" charset="0"/>
                <a:ea typeface="黑体" panose="02010609060101010101" pitchFamily="49" charset="-122"/>
                <a:cs typeface="Times New Roman" panose="02020603050405020304" pitchFamily="18" charset="0"/>
              </a:rPr>
              <a:t>1</a:t>
            </a:r>
            <a:r>
              <a:rPr lang="en-US" altLang="zh-CN" sz="2600" i="1" dirty="0">
                <a:latin typeface="Times New Roman" panose="02020603050405020304" pitchFamily="18" charset="0"/>
                <a:ea typeface="黑体" panose="02010609060101010101" pitchFamily="49" charset="-122"/>
                <a:cs typeface="Times New Roman" panose="02020603050405020304" pitchFamily="18" charset="0"/>
              </a:rPr>
              <a:t>A</a:t>
            </a:r>
            <a:r>
              <a:rPr lang="en-US" altLang="zh-CN" sz="2600" baseline="-25000" dirty="0">
                <a:latin typeface="Times New Roman" panose="02020603050405020304" pitchFamily="18" charset="0"/>
                <a:ea typeface="黑体" panose="02010609060101010101" pitchFamily="49" charset="-122"/>
                <a:cs typeface="Times New Roman" panose="02020603050405020304" pitchFamily="18" charset="0"/>
              </a:rPr>
              <a:t>2</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的基因型值正好位于</a:t>
            </a:r>
            <a:r>
              <a:rPr lang="en-US" altLang="zh-CN" sz="2600" i="1" dirty="0">
                <a:latin typeface="Times New Roman" panose="02020603050405020304" pitchFamily="18" charset="0"/>
                <a:ea typeface="黑体" panose="02010609060101010101" pitchFamily="49" charset="-122"/>
                <a:cs typeface="Times New Roman" panose="02020603050405020304" pitchFamily="18" charset="0"/>
              </a:rPr>
              <a:t>A</a:t>
            </a:r>
            <a:r>
              <a:rPr lang="en-US" altLang="zh-CN" sz="2600" baseline="-25000" dirty="0">
                <a:latin typeface="Times New Roman" panose="02020603050405020304" pitchFamily="18" charset="0"/>
                <a:ea typeface="黑体" panose="02010609060101010101" pitchFamily="49" charset="-122"/>
                <a:cs typeface="Times New Roman" panose="02020603050405020304" pitchFamily="18" charset="0"/>
              </a:rPr>
              <a:t>1</a:t>
            </a:r>
            <a:r>
              <a:rPr lang="en-US" altLang="zh-CN" sz="2600" i="1" dirty="0">
                <a:latin typeface="Times New Roman" panose="02020603050405020304" pitchFamily="18" charset="0"/>
                <a:ea typeface="黑体" panose="02010609060101010101" pitchFamily="49" charset="-122"/>
                <a:cs typeface="Times New Roman" panose="02020603050405020304" pitchFamily="18" charset="0"/>
              </a:rPr>
              <a:t>A</a:t>
            </a:r>
            <a:r>
              <a:rPr lang="en-US" altLang="zh-CN" sz="2600" baseline="-25000" dirty="0">
                <a:latin typeface="Times New Roman" panose="02020603050405020304" pitchFamily="18" charset="0"/>
                <a:ea typeface="黑体" panose="02010609060101010101" pitchFamily="49" charset="-122"/>
                <a:cs typeface="Times New Roman" panose="02020603050405020304" pitchFamily="18" charset="0"/>
              </a:rPr>
              <a:t>1</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和</a:t>
            </a:r>
            <a:r>
              <a:rPr lang="en-US" altLang="zh-CN" sz="2600" i="1" dirty="0">
                <a:latin typeface="Times New Roman" panose="02020603050405020304" pitchFamily="18" charset="0"/>
                <a:ea typeface="黑体" panose="02010609060101010101" pitchFamily="49" charset="-122"/>
                <a:cs typeface="Times New Roman" panose="02020603050405020304" pitchFamily="18" charset="0"/>
              </a:rPr>
              <a:t>A</a:t>
            </a:r>
            <a:r>
              <a:rPr lang="en-US" altLang="zh-CN" sz="2600" baseline="-25000" dirty="0">
                <a:latin typeface="Times New Roman" panose="02020603050405020304" pitchFamily="18" charset="0"/>
                <a:ea typeface="黑体" panose="02010609060101010101" pitchFamily="49" charset="-122"/>
                <a:cs typeface="Times New Roman" panose="02020603050405020304" pitchFamily="18" charset="0"/>
              </a:rPr>
              <a:t>2</a:t>
            </a:r>
            <a:r>
              <a:rPr lang="en-US" altLang="zh-CN" sz="2600" i="1" dirty="0">
                <a:latin typeface="Times New Roman" panose="02020603050405020304" pitchFamily="18" charset="0"/>
                <a:ea typeface="黑体" panose="02010609060101010101" pitchFamily="49" charset="-122"/>
                <a:cs typeface="Times New Roman" panose="02020603050405020304" pitchFamily="18" charset="0"/>
              </a:rPr>
              <a:t>A</a:t>
            </a:r>
            <a:r>
              <a:rPr lang="en-US" altLang="zh-CN" sz="2600" baseline="-25000" dirty="0">
                <a:latin typeface="Times New Roman" panose="02020603050405020304" pitchFamily="18" charset="0"/>
                <a:ea typeface="黑体" panose="02010609060101010101" pitchFamily="49" charset="-122"/>
                <a:cs typeface="Times New Roman" panose="02020603050405020304" pitchFamily="18" charset="0"/>
              </a:rPr>
              <a:t>2</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中间，即</a:t>
            </a:r>
            <a:r>
              <a:rPr lang="en-US" altLang="zh-CN" sz="2600" i="1" dirty="0">
                <a:latin typeface="Times New Roman" panose="02020603050405020304" pitchFamily="18" charset="0"/>
                <a:ea typeface="黑体" panose="02010609060101010101" pitchFamily="49" charset="-122"/>
                <a:cs typeface="Times New Roman" panose="02020603050405020304" pitchFamily="18" charset="0"/>
              </a:rPr>
              <a:t>d</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=0</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a:t>
            </a:r>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表中</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所有交互作用均为</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0</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；否则，交互作用不为</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0</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。因此，显性效应有时也称为同一个座位上不同等位基因间的互作，是由不同雌雄配子之间相互作用而产生的。</a:t>
            </a:r>
            <a:endParaRPr lang="zh-CN" altLang="en-US" sz="2600" dirty="0">
              <a:latin typeface="Times New Roman" panose="02020603050405020304" pitchFamily="18" charset="0"/>
              <a:ea typeface="黑体" panose="02010609060101010101" pitchFamily="49" charset="-122"/>
              <a:cs typeface="Times New Roman" panose="02020603050405020304" pitchFamily="18" charset="0"/>
            </a:endParaRPr>
          </a:p>
        </p:txBody>
      </p:sp>
    </p:spTree>
    <p:extLst>
      <p:ext uri="{BB962C8B-B14F-4D97-AF65-F5344CB8AC3E}">
        <p14:creationId xmlns:p14="http://schemas.microsoft.com/office/powerpoint/2010/main" val="220542326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755576" y="116632"/>
            <a:ext cx="7560840" cy="1296144"/>
          </a:xfrm>
        </p:spPr>
        <p:txBody>
          <a:bodyPr>
            <a:normAutofit/>
          </a:bodyPr>
          <a:lstStyle/>
          <a:p>
            <a:r>
              <a:rPr lang="zh-CN" altLang="en-US" sz="3600" b="1" dirty="0" smtClean="0">
                <a:latin typeface="黑体" panose="02010609060101010101" pitchFamily="49" charset="-122"/>
                <a:ea typeface="黑体" panose="02010609060101010101" pitchFamily="49" charset="-122"/>
              </a:rPr>
              <a:t>老鼠</a:t>
            </a:r>
            <a:r>
              <a:rPr lang="zh-CN" altLang="zh-CN" sz="3600" b="1" dirty="0" smtClean="0">
                <a:latin typeface="黑体" panose="02010609060101010101" pitchFamily="49" charset="-122"/>
                <a:ea typeface="黑体" panose="02010609060101010101" pitchFamily="49" charset="-122"/>
              </a:rPr>
              <a:t>随机交配</a:t>
            </a:r>
            <a:r>
              <a:rPr lang="zh-CN" altLang="zh-CN" sz="3600" b="1" dirty="0">
                <a:latin typeface="黑体" panose="02010609060101010101" pitchFamily="49" charset="-122"/>
                <a:ea typeface="黑体" panose="02010609060101010101" pitchFamily="49" charset="-122"/>
              </a:rPr>
              <a:t>群体的均值、等位基因效应和基因替换效应</a:t>
            </a:r>
            <a:endParaRPr lang="en-US" altLang="zh-CN" sz="3600" b="1" dirty="0">
              <a:latin typeface="黑体" panose="02010609060101010101" pitchFamily="49" charset="-122"/>
              <a:ea typeface="黑体" panose="02010609060101010101" pitchFamily="49" charset="-122"/>
              <a:cs typeface="Times New Roman" panose="02020603050405020304" pitchFamily="18" charset="0"/>
            </a:endParaRPr>
          </a:p>
        </p:txBody>
      </p:sp>
      <p:graphicFrame>
        <p:nvGraphicFramePr>
          <p:cNvPr id="5" name="表格 4"/>
          <p:cNvGraphicFramePr>
            <a:graphicFrameLocks noGrp="1"/>
          </p:cNvGraphicFramePr>
          <p:nvPr>
            <p:extLst>
              <p:ext uri="{D42A27DB-BD31-4B8C-83A1-F6EECF244321}">
                <p14:modId xmlns:p14="http://schemas.microsoft.com/office/powerpoint/2010/main" val="1979849278"/>
              </p:ext>
            </p:extLst>
          </p:nvPr>
        </p:nvGraphicFramePr>
        <p:xfrm>
          <a:off x="107504" y="1412776"/>
          <a:ext cx="8964488" cy="5120640"/>
        </p:xfrm>
        <a:graphic>
          <a:graphicData uri="http://schemas.openxmlformats.org/drawingml/2006/table">
            <a:tbl>
              <a:tblPr firstRow="1" firstCol="1" lastRow="1" lastCol="1" bandRow="1" bandCol="1">
                <a:tableStyleId>{5C22544A-7EE6-4342-B048-85BDC9FD1C3A}</a:tableStyleId>
              </a:tblPr>
              <a:tblGrid>
                <a:gridCol w="3874135"/>
                <a:gridCol w="985897"/>
                <a:gridCol w="1008112"/>
                <a:gridCol w="1008112"/>
                <a:gridCol w="1008112"/>
                <a:gridCol w="1080120"/>
              </a:tblGrid>
              <a:tr h="0">
                <a:tc rowSpan="2">
                  <a:txBody>
                    <a:bodyPr/>
                    <a:lstStyle/>
                    <a:p>
                      <a:pPr algn="just">
                        <a:spcAft>
                          <a:spcPts val="0"/>
                        </a:spcAft>
                      </a:pPr>
                      <a:r>
                        <a:rPr lang="zh-CN" sz="2800" kern="100" dirty="0">
                          <a:effectLst/>
                        </a:rPr>
                        <a:t>效应类型 </a:t>
                      </a:r>
                      <a:endParaRPr lang="zh-CN" sz="2800" kern="100" dirty="0">
                        <a:effectLst/>
                        <a:latin typeface="Calibri"/>
                        <a:ea typeface="宋体"/>
                        <a:cs typeface="Times New Roman"/>
                      </a:endParaRPr>
                    </a:p>
                  </a:txBody>
                  <a:tcPr marL="68580" marR="68580" marT="0" marB="0" anchor="ctr"/>
                </a:tc>
                <a:tc gridSpan="5">
                  <a:txBody>
                    <a:bodyPr/>
                    <a:lstStyle/>
                    <a:p>
                      <a:pPr algn="just">
                        <a:spcAft>
                          <a:spcPts val="0"/>
                        </a:spcAft>
                      </a:pPr>
                      <a:r>
                        <a:rPr lang="zh-CN" sz="2800" kern="100" dirty="0">
                          <a:effectLst/>
                        </a:rPr>
                        <a:t>基因</a:t>
                      </a:r>
                      <a:r>
                        <a:rPr lang="en-US" sz="2800" kern="100" dirty="0" err="1">
                          <a:effectLst/>
                        </a:rPr>
                        <a:t>pg</a:t>
                      </a:r>
                      <a:r>
                        <a:rPr lang="zh-CN" sz="2800" kern="100" dirty="0">
                          <a:effectLst/>
                        </a:rPr>
                        <a:t>的频率</a:t>
                      </a:r>
                      <a:r>
                        <a:rPr lang="en-US" sz="2800" kern="100" dirty="0">
                          <a:effectLst/>
                        </a:rPr>
                        <a:t>q </a:t>
                      </a:r>
                      <a:endParaRPr lang="zh-CN" sz="2800" kern="100" dirty="0">
                        <a:effectLst/>
                        <a:latin typeface="Calibri"/>
                        <a:ea typeface="宋体"/>
                        <a:cs typeface="Times New Roman"/>
                      </a:endParaRPr>
                    </a:p>
                  </a:txBody>
                  <a:tcPr marL="68580" marR="68580" marT="0" marB="0" anchor="ct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r>
              <a:tr h="0">
                <a:tc vMerge="1">
                  <a:txBody>
                    <a:bodyPr/>
                    <a:lstStyle/>
                    <a:p>
                      <a:endParaRPr lang="zh-CN" altLang="en-US"/>
                    </a:p>
                  </a:txBody>
                  <a:tcPr/>
                </a:tc>
                <a:tc>
                  <a:txBody>
                    <a:bodyPr/>
                    <a:lstStyle/>
                    <a:p>
                      <a:pPr algn="just">
                        <a:spcAft>
                          <a:spcPts val="0"/>
                        </a:spcAft>
                      </a:pPr>
                      <a:r>
                        <a:rPr lang="en-US" sz="2800" b="0" kern="100" dirty="0">
                          <a:solidFill>
                            <a:schemeClr val="bg1"/>
                          </a:solidFill>
                          <a:effectLst/>
                        </a:rPr>
                        <a:t>q=0.1 </a:t>
                      </a:r>
                      <a:endParaRPr lang="zh-CN" sz="2800" b="0" kern="100" dirty="0">
                        <a:solidFill>
                          <a:schemeClr val="bg1"/>
                        </a:solidFill>
                        <a:effectLst/>
                        <a:latin typeface="Calibri"/>
                        <a:ea typeface="宋体"/>
                        <a:cs typeface="Times New Roman"/>
                      </a:endParaRPr>
                    </a:p>
                  </a:txBody>
                  <a:tcPr marL="68580" marR="68580" marT="0" marB="0" anchor="ctr">
                    <a:solidFill>
                      <a:srgbClr val="00B0F0"/>
                    </a:solidFill>
                  </a:tcPr>
                </a:tc>
                <a:tc>
                  <a:txBody>
                    <a:bodyPr/>
                    <a:lstStyle/>
                    <a:p>
                      <a:pPr algn="just">
                        <a:spcAft>
                          <a:spcPts val="0"/>
                        </a:spcAft>
                      </a:pPr>
                      <a:r>
                        <a:rPr lang="en-US" sz="2800" b="0" kern="100" dirty="0">
                          <a:solidFill>
                            <a:schemeClr val="bg1"/>
                          </a:solidFill>
                          <a:effectLst/>
                        </a:rPr>
                        <a:t>q=0.3 </a:t>
                      </a:r>
                      <a:endParaRPr lang="zh-CN" sz="2800" b="0" kern="100" dirty="0">
                        <a:solidFill>
                          <a:schemeClr val="bg1"/>
                        </a:solidFill>
                        <a:effectLst/>
                        <a:latin typeface="Calibri"/>
                        <a:ea typeface="宋体"/>
                        <a:cs typeface="Times New Roman"/>
                      </a:endParaRPr>
                    </a:p>
                  </a:txBody>
                  <a:tcPr marL="68580" marR="68580" marT="0" marB="0" anchor="ctr">
                    <a:solidFill>
                      <a:srgbClr val="00B0F0"/>
                    </a:solidFill>
                  </a:tcPr>
                </a:tc>
                <a:tc>
                  <a:txBody>
                    <a:bodyPr/>
                    <a:lstStyle/>
                    <a:p>
                      <a:pPr algn="just">
                        <a:spcAft>
                          <a:spcPts val="0"/>
                        </a:spcAft>
                      </a:pPr>
                      <a:r>
                        <a:rPr lang="en-US" sz="2800" b="0" kern="100" dirty="0">
                          <a:solidFill>
                            <a:schemeClr val="bg1"/>
                          </a:solidFill>
                          <a:effectLst/>
                        </a:rPr>
                        <a:t>q=0.5 </a:t>
                      </a:r>
                      <a:endParaRPr lang="zh-CN" sz="2800" b="0" kern="100" dirty="0">
                        <a:solidFill>
                          <a:schemeClr val="bg1"/>
                        </a:solidFill>
                        <a:effectLst/>
                        <a:latin typeface="Calibri"/>
                        <a:ea typeface="宋体"/>
                        <a:cs typeface="Times New Roman"/>
                      </a:endParaRPr>
                    </a:p>
                  </a:txBody>
                  <a:tcPr marL="68580" marR="68580" marT="0" marB="0" anchor="ctr">
                    <a:solidFill>
                      <a:srgbClr val="00B0F0"/>
                    </a:solidFill>
                  </a:tcPr>
                </a:tc>
                <a:tc>
                  <a:txBody>
                    <a:bodyPr/>
                    <a:lstStyle/>
                    <a:p>
                      <a:pPr algn="just">
                        <a:spcAft>
                          <a:spcPts val="0"/>
                        </a:spcAft>
                      </a:pPr>
                      <a:r>
                        <a:rPr lang="en-US" sz="2800" b="0" kern="100" dirty="0">
                          <a:solidFill>
                            <a:schemeClr val="bg1"/>
                          </a:solidFill>
                          <a:effectLst/>
                        </a:rPr>
                        <a:t>q=0.7 </a:t>
                      </a:r>
                      <a:endParaRPr lang="zh-CN" sz="2800" b="0" kern="100" dirty="0">
                        <a:solidFill>
                          <a:schemeClr val="bg1"/>
                        </a:solidFill>
                        <a:effectLst/>
                        <a:latin typeface="Calibri"/>
                        <a:ea typeface="宋体"/>
                        <a:cs typeface="Times New Roman"/>
                      </a:endParaRPr>
                    </a:p>
                  </a:txBody>
                  <a:tcPr marL="68580" marR="68580" marT="0" marB="0" anchor="ctr">
                    <a:solidFill>
                      <a:srgbClr val="00B0F0"/>
                    </a:solidFill>
                  </a:tcPr>
                </a:tc>
                <a:tc>
                  <a:txBody>
                    <a:bodyPr/>
                    <a:lstStyle/>
                    <a:p>
                      <a:pPr algn="just">
                        <a:spcAft>
                          <a:spcPts val="0"/>
                        </a:spcAft>
                      </a:pPr>
                      <a:r>
                        <a:rPr lang="en-US" sz="2800" b="0" kern="100" dirty="0">
                          <a:solidFill>
                            <a:schemeClr val="bg1"/>
                          </a:solidFill>
                          <a:effectLst/>
                        </a:rPr>
                        <a:t>q=0.9 </a:t>
                      </a:r>
                      <a:endParaRPr lang="zh-CN" sz="2800" b="0" kern="100" dirty="0">
                        <a:solidFill>
                          <a:schemeClr val="bg1"/>
                        </a:solidFill>
                        <a:effectLst/>
                        <a:latin typeface="Calibri"/>
                        <a:ea typeface="宋体"/>
                        <a:cs typeface="Times New Roman"/>
                      </a:endParaRPr>
                    </a:p>
                  </a:txBody>
                  <a:tcPr marL="68580" marR="68580" marT="0" marB="0" anchor="ctr">
                    <a:solidFill>
                      <a:srgbClr val="00B0F0"/>
                    </a:solidFill>
                  </a:tcPr>
                </a:tc>
              </a:tr>
              <a:tr h="0">
                <a:tc>
                  <a:txBody>
                    <a:bodyPr/>
                    <a:lstStyle/>
                    <a:p>
                      <a:pPr algn="just">
                        <a:spcAft>
                          <a:spcPts val="0"/>
                        </a:spcAft>
                      </a:pPr>
                      <a:r>
                        <a:rPr lang="zh-CN" sz="2800" kern="100">
                          <a:effectLst/>
                        </a:rPr>
                        <a:t>群体均值 </a:t>
                      </a:r>
                      <a:endParaRPr lang="zh-CN" sz="2800" kern="100">
                        <a:effectLst/>
                        <a:latin typeface="Calibri"/>
                        <a:ea typeface="宋体"/>
                        <a:cs typeface="Times New Roman"/>
                      </a:endParaRPr>
                    </a:p>
                  </a:txBody>
                  <a:tcPr marL="68580" marR="68580" marT="0" marB="0" anchor="ctr"/>
                </a:tc>
                <a:tc>
                  <a:txBody>
                    <a:bodyPr/>
                    <a:lstStyle/>
                    <a:p>
                      <a:pPr algn="just">
                        <a:spcAft>
                          <a:spcPts val="0"/>
                        </a:spcAft>
                      </a:pPr>
                      <a:r>
                        <a:rPr lang="en-US" sz="2800" b="0" kern="100" dirty="0">
                          <a:solidFill>
                            <a:schemeClr val="tx1"/>
                          </a:solidFill>
                          <a:effectLst/>
                        </a:rPr>
                        <a:t>13.56</a:t>
                      </a:r>
                      <a:endParaRPr lang="zh-CN" sz="2800" b="0" kern="100" dirty="0">
                        <a:solidFill>
                          <a:schemeClr val="tx1"/>
                        </a:solidFill>
                        <a:effectLst/>
                        <a:latin typeface="Calibri"/>
                        <a:ea typeface="宋体"/>
                        <a:cs typeface="Times New Roman"/>
                      </a:endParaRPr>
                    </a:p>
                  </a:txBody>
                  <a:tcPr marL="68580" marR="68580" marT="0" marB="0" anchor="ctr">
                    <a:solidFill>
                      <a:schemeClr val="accent6">
                        <a:lumMod val="20000"/>
                        <a:lumOff val="80000"/>
                      </a:schemeClr>
                    </a:solidFill>
                  </a:tcPr>
                </a:tc>
                <a:tc>
                  <a:txBody>
                    <a:bodyPr/>
                    <a:lstStyle/>
                    <a:p>
                      <a:pPr algn="just">
                        <a:spcAft>
                          <a:spcPts val="0"/>
                        </a:spcAft>
                      </a:pPr>
                      <a:r>
                        <a:rPr lang="en-US" sz="2800" b="0" kern="100" dirty="0">
                          <a:solidFill>
                            <a:schemeClr val="tx1"/>
                          </a:solidFill>
                          <a:effectLst/>
                        </a:rPr>
                        <a:t>12.44</a:t>
                      </a:r>
                      <a:endParaRPr lang="zh-CN" sz="2800" b="0" kern="100" dirty="0">
                        <a:solidFill>
                          <a:schemeClr val="tx1"/>
                        </a:solidFill>
                        <a:effectLst/>
                        <a:latin typeface="Calibri"/>
                        <a:ea typeface="宋体"/>
                        <a:cs typeface="Times New Roman"/>
                      </a:endParaRPr>
                    </a:p>
                  </a:txBody>
                  <a:tcPr marL="68580" marR="68580" marT="0" marB="0" anchor="ctr">
                    <a:solidFill>
                      <a:schemeClr val="accent6">
                        <a:lumMod val="20000"/>
                        <a:lumOff val="80000"/>
                      </a:schemeClr>
                    </a:solidFill>
                  </a:tcPr>
                </a:tc>
                <a:tc>
                  <a:txBody>
                    <a:bodyPr/>
                    <a:lstStyle/>
                    <a:p>
                      <a:pPr algn="just">
                        <a:spcAft>
                          <a:spcPts val="0"/>
                        </a:spcAft>
                      </a:pPr>
                      <a:r>
                        <a:rPr lang="en-US" sz="2800" b="0" kern="100">
                          <a:solidFill>
                            <a:schemeClr val="tx1"/>
                          </a:solidFill>
                          <a:effectLst/>
                        </a:rPr>
                        <a:t>11.00</a:t>
                      </a:r>
                      <a:endParaRPr lang="zh-CN" sz="2800" b="0" kern="100">
                        <a:solidFill>
                          <a:schemeClr val="tx1"/>
                        </a:solidFill>
                        <a:effectLst/>
                        <a:latin typeface="Calibri"/>
                        <a:ea typeface="宋体"/>
                        <a:cs typeface="Times New Roman"/>
                      </a:endParaRPr>
                    </a:p>
                  </a:txBody>
                  <a:tcPr marL="68580" marR="68580" marT="0" marB="0" anchor="ctr">
                    <a:solidFill>
                      <a:schemeClr val="accent6">
                        <a:lumMod val="20000"/>
                        <a:lumOff val="80000"/>
                      </a:schemeClr>
                    </a:solidFill>
                  </a:tcPr>
                </a:tc>
                <a:tc>
                  <a:txBody>
                    <a:bodyPr/>
                    <a:lstStyle/>
                    <a:p>
                      <a:pPr algn="just">
                        <a:spcAft>
                          <a:spcPts val="0"/>
                        </a:spcAft>
                      </a:pPr>
                      <a:r>
                        <a:rPr lang="en-US" sz="2800" b="0" kern="100">
                          <a:solidFill>
                            <a:schemeClr val="tx1"/>
                          </a:solidFill>
                          <a:effectLst/>
                        </a:rPr>
                        <a:t>9.24</a:t>
                      </a:r>
                      <a:endParaRPr lang="zh-CN" sz="2800" b="0" kern="100">
                        <a:solidFill>
                          <a:schemeClr val="tx1"/>
                        </a:solidFill>
                        <a:effectLst/>
                        <a:latin typeface="Calibri"/>
                        <a:ea typeface="宋体"/>
                        <a:cs typeface="Times New Roman"/>
                      </a:endParaRPr>
                    </a:p>
                  </a:txBody>
                  <a:tcPr marL="68580" marR="68580" marT="0" marB="0" anchor="ctr">
                    <a:solidFill>
                      <a:schemeClr val="accent6">
                        <a:lumMod val="20000"/>
                        <a:lumOff val="80000"/>
                      </a:schemeClr>
                    </a:solidFill>
                  </a:tcPr>
                </a:tc>
                <a:tc>
                  <a:txBody>
                    <a:bodyPr/>
                    <a:lstStyle/>
                    <a:p>
                      <a:pPr algn="just">
                        <a:spcAft>
                          <a:spcPts val="0"/>
                        </a:spcAft>
                      </a:pPr>
                      <a:r>
                        <a:rPr lang="en-US" sz="2800" b="0" kern="100">
                          <a:solidFill>
                            <a:schemeClr val="tx1"/>
                          </a:solidFill>
                          <a:effectLst/>
                        </a:rPr>
                        <a:t>7.16</a:t>
                      </a:r>
                      <a:endParaRPr lang="zh-CN" sz="2800" b="0" kern="100">
                        <a:solidFill>
                          <a:schemeClr val="tx1"/>
                        </a:solidFill>
                        <a:effectLst/>
                        <a:latin typeface="Calibri"/>
                        <a:ea typeface="宋体"/>
                        <a:cs typeface="Times New Roman"/>
                      </a:endParaRPr>
                    </a:p>
                  </a:txBody>
                  <a:tcPr marL="68580" marR="68580" marT="0" marB="0" anchor="ctr">
                    <a:solidFill>
                      <a:schemeClr val="accent6">
                        <a:lumMod val="20000"/>
                        <a:lumOff val="80000"/>
                      </a:schemeClr>
                    </a:solidFill>
                  </a:tcPr>
                </a:tc>
              </a:tr>
              <a:tr h="0">
                <a:tc>
                  <a:txBody>
                    <a:bodyPr/>
                    <a:lstStyle/>
                    <a:p>
                      <a:pPr algn="just">
                        <a:spcAft>
                          <a:spcPts val="0"/>
                        </a:spcAft>
                      </a:pPr>
                      <a:r>
                        <a:rPr lang="zh-CN" sz="2800" kern="100">
                          <a:effectLst/>
                        </a:rPr>
                        <a:t>基因</a:t>
                      </a:r>
                      <a:r>
                        <a:rPr lang="en-US" sz="2800" kern="100">
                          <a:effectLst/>
                        </a:rPr>
                        <a:t>+</a:t>
                      </a:r>
                      <a:r>
                        <a:rPr lang="zh-CN" sz="2800" kern="100">
                          <a:effectLst/>
                        </a:rPr>
                        <a:t>的平均效应 </a:t>
                      </a:r>
                      <a:endParaRPr lang="zh-CN" sz="2800" kern="100">
                        <a:effectLst/>
                        <a:latin typeface="Calibri"/>
                        <a:ea typeface="宋体"/>
                        <a:cs typeface="Times New Roman"/>
                      </a:endParaRPr>
                    </a:p>
                  </a:txBody>
                  <a:tcPr marL="68580" marR="68580" marT="0" marB="0" anchor="ctr"/>
                </a:tc>
                <a:tc>
                  <a:txBody>
                    <a:bodyPr/>
                    <a:lstStyle/>
                    <a:p>
                      <a:pPr algn="just">
                        <a:spcAft>
                          <a:spcPts val="0"/>
                        </a:spcAft>
                      </a:pPr>
                      <a:r>
                        <a:rPr lang="en-US" sz="2800" b="0" kern="100" dirty="0">
                          <a:solidFill>
                            <a:schemeClr val="tx1"/>
                          </a:solidFill>
                          <a:effectLst/>
                        </a:rPr>
                        <a:t>0.24</a:t>
                      </a:r>
                      <a:endParaRPr lang="zh-CN" sz="2800" b="0" kern="100" dirty="0">
                        <a:solidFill>
                          <a:schemeClr val="tx1"/>
                        </a:solidFill>
                        <a:effectLst/>
                        <a:latin typeface="Calibri"/>
                        <a:ea typeface="宋体"/>
                        <a:cs typeface="Times New Roman"/>
                      </a:endParaRPr>
                    </a:p>
                  </a:txBody>
                  <a:tcPr marL="68580" marR="68580" marT="0" marB="0" anchor="ctr">
                    <a:solidFill>
                      <a:schemeClr val="accent6">
                        <a:lumMod val="20000"/>
                        <a:lumOff val="80000"/>
                      </a:schemeClr>
                    </a:solidFill>
                  </a:tcPr>
                </a:tc>
                <a:tc>
                  <a:txBody>
                    <a:bodyPr/>
                    <a:lstStyle/>
                    <a:p>
                      <a:pPr algn="just">
                        <a:spcAft>
                          <a:spcPts val="0"/>
                        </a:spcAft>
                      </a:pPr>
                      <a:r>
                        <a:rPr lang="en-US" sz="2800" b="0" kern="100" dirty="0">
                          <a:solidFill>
                            <a:schemeClr val="tx1"/>
                          </a:solidFill>
                          <a:effectLst/>
                        </a:rPr>
                        <a:t>0.96</a:t>
                      </a:r>
                      <a:endParaRPr lang="zh-CN" sz="2800" b="0" kern="100" dirty="0">
                        <a:solidFill>
                          <a:schemeClr val="tx1"/>
                        </a:solidFill>
                        <a:effectLst/>
                        <a:latin typeface="Calibri"/>
                        <a:ea typeface="宋体"/>
                        <a:cs typeface="Times New Roman"/>
                      </a:endParaRPr>
                    </a:p>
                  </a:txBody>
                  <a:tcPr marL="68580" marR="68580" marT="0" marB="0" anchor="ctr">
                    <a:solidFill>
                      <a:schemeClr val="accent6">
                        <a:lumMod val="20000"/>
                        <a:lumOff val="80000"/>
                      </a:schemeClr>
                    </a:solidFill>
                  </a:tcPr>
                </a:tc>
                <a:tc>
                  <a:txBody>
                    <a:bodyPr/>
                    <a:lstStyle/>
                    <a:p>
                      <a:pPr algn="just">
                        <a:spcAft>
                          <a:spcPts val="0"/>
                        </a:spcAft>
                      </a:pPr>
                      <a:r>
                        <a:rPr lang="en-US" sz="2800" b="0" kern="100">
                          <a:solidFill>
                            <a:schemeClr val="tx1"/>
                          </a:solidFill>
                          <a:effectLst/>
                        </a:rPr>
                        <a:t>2.00</a:t>
                      </a:r>
                      <a:endParaRPr lang="zh-CN" sz="2800" b="0" kern="100">
                        <a:solidFill>
                          <a:schemeClr val="tx1"/>
                        </a:solidFill>
                        <a:effectLst/>
                        <a:latin typeface="Calibri"/>
                        <a:ea typeface="宋体"/>
                        <a:cs typeface="Times New Roman"/>
                      </a:endParaRPr>
                    </a:p>
                  </a:txBody>
                  <a:tcPr marL="68580" marR="68580" marT="0" marB="0" anchor="ctr">
                    <a:solidFill>
                      <a:schemeClr val="accent6">
                        <a:lumMod val="20000"/>
                        <a:lumOff val="80000"/>
                      </a:schemeClr>
                    </a:solidFill>
                  </a:tcPr>
                </a:tc>
                <a:tc>
                  <a:txBody>
                    <a:bodyPr/>
                    <a:lstStyle/>
                    <a:p>
                      <a:pPr algn="just">
                        <a:spcAft>
                          <a:spcPts val="0"/>
                        </a:spcAft>
                      </a:pPr>
                      <a:r>
                        <a:rPr lang="en-US" sz="2800" b="0" kern="100">
                          <a:solidFill>
                            <a:schemeClr val="tx1"/>
                          </a:solidFill>
                          <a:effectLst/>
                        </a:rPr>
                        <a:t>3.36</a:t>
                      </a:r>
                      <a:endParaRPr lang="zh-CN" sz="2800" b="0" kern="100">
                        <a:solidFill>
                          <a:schemeClr val="tx1"/>
                        </a:solidFill>
                        <a:effectLst/>
                        <a:latin typeface="Calibri"/>
                        <a:ea typeface="宋体"/>
                        <a:cs typeface="Times New Roman"/>
                      </a:endParaRPr>
                    </a:p>
                  </a:txBody>
                  <a:tcPr marL="68580" marR="68580" marT="0" marB="0" anchor="ctr">
                    <a:solidFill>
                      <a:schemeClr val="accent6">
                        <a:lumMod val="20000"/>
                        <a:lumOff val="80000"/>
                      </a:schemeClr>
                    </a:solidFill>
                  </a:tcPr>
                </a:tc>
                <a:tc>
                  <a:txBody>
                    <a:bodyPr/>
                    <a:lstStyle/>
                    <a:p>
                      <a:pPr algn="just">
                        <a:spcAft>
                          <a:spcPts val="0"/>
                        </a:spcAft>
                      </a:pPr>
                      <a:r>
                        <a:rPr lang="en-US" sz="2800" b="0" kern="100">
                          <a:solidFill>
                            <a:schemeClr val="tx1"/>
                          </a:solidFill>
                          <a:effectLst/>
                        </a:rPr>
                        <a:t>5.04</a:t>
                      </a:r>
                      <a:endParaRPr lang="zh-CN" sz="2800" b="0" kern="100">
                        <a:solidFill>
                          <a:schemeClr val="tx1"/>
                        </a:solidFill>
                        <a:effectLst/>
                        <a:latin typeface="Calibri"/>
                        <a:ea typeface="宋体"/>
                        <a:cs typeface="Times New Roman"/>
                      </a:endParaRPr>
                    </a:p>
                  </a:txBody>
                  <a:tcPr marL="68580" marR="68580" marT="0" marB="0" anchor="ctr">
                    <a:solidFill>
                      <a:schemeClr val="accent6">
                        <a:lumMod val="20000"/>
                        <a:lumOff val="80000"/>
                      </a:schemeClr>
                    </a:solidFill>
                  </a:tcPr>
                </a:tc>
              </a:tr>
              <a:tr h="0">
                <a:tc>
                  <a:txBody>
                    <a:bodyPr/>
                    <a:lstStyle/>
                    <a:p>
                      <a:pPr algn="just">
                        <a:spcAft>
                          <a:spcPts val="0"/>
                        </a:spcAft>
                      </a:pPr>
                      <a:r>
                        <a:rPr lang="zh-CN" sz="2800" kern="100">
                          <a:effectLst/>
                        </a:rPr>
                        <a:t>基因</a:t>
                      </a:r>
                      <a:r>
                        <a:rPr lang="en-US" sz="2800" kern="100">
                          <a:effectLst/>
                        </a:rPr>
                        <a:t>pg</a:t>
                      </a:r>
                      <a:r>
                        <a:rPr lang="zh-CN" sz="2800" kern="100">
                          <a:effectLst/>
                        </a:rPr>
                        <a:t>的平均效应 </a:t>
                      </a:r>
                      <a:endParaRPr lang="zh-CN" sz="2800" kern="100">
                        <a:effectLst/>
                        <a:latin typeface="Calibri"/>
                        <a:ea typeface="宋体"/>
                        <a:cs typeface="Times New Roman"/>
                      </a:endParaRPr>
                    </a:p>
                  </a:txBody>
                  <a:tcPr marL="68580" marR="68580" marT="0" marB="0" anchor="ctr"/>
                </a:tc>
                <a:tc>
                  <a:txBody>
                    <a:bodyPr/>
                    <a:lstStyle/>
                    <a:p>
                      <a:pPr algn="just">
                        <a:spcAft>
                          <a:spcPts val="0"/>
                        </a:spcAft>
                      </a:pPr>
                      <a:r>
                        <a:rPr lang="en-US" sz="2800" b="0" kern="100">
                          <a:solidFill>
                            <a:schemeClr val="tx1"/>
                          </a:solidFill>
                          <a:effectLst/>
                        </a:rPr>
                        <a:t>-2.16</a:t>
                      </a:r>
                      <a:endParaRPr lang="zh-CN" sz="2800" b="0" kern="100">
                        <a:solidFill>
                          <a:schemeClr val="tx1"/>
                        </a:solidFill>
                        <a:effectLst/>
                        <a:latin typeface="Calibri"/>
                        <a:ea typeface="宋体"/>
                        <a:cs typeface="Times New Roman"/>
                      </a:endParaRPr>
                    </a:p>
                  </a:txBody>
                  <a:tcPr marL="68580" marR="68580" marT="0" marB="0" anchor="ctr">
                    <a:solidFill>
                      <a:schemeClr val="accent6">
                        <a:lumMod val="20000"/>
                        <a:lumOff val="80000"/>
                      </a:schemeClr>
                    </a:solidFill>
                  </a:tcPr>
                </a:tc>
                <a:tc>
                  <a:txBody>
                    <a:bodyPr/>
                    <a:lstStyle/>
                    <a:p>
                      <a:pPr algn="just">
                        <a:spcAft>
                          <a:spcPts val="0"/>
                        </a:spcAft>
                      </a:pPr>
                      <a:r>
                        <a:rPr lang="en-US" sz="2800" b="0" kern="100">
                          <a:solidFill>
                            <a:schemeClr val="tx1"/>
                          </a:solidFill>
                          <a:effectLst/>
                        </a:rPr>
                        <a:t>-2.24</a:t>
                      </a:r>
                      <a:endParaRPr lang="zh-CN" sz="2800" b="0" kern="100">
                        <a:solidFill>
                          <a:schemeClr val="tx1"/>
                        </a:solidFill>
                        <a:effectLst/>
                        <a:latin typeface="Calibri"/>
                        <a:ea typeface="宋体"/>
                        <a:cs typeface="Times New Roman"/>
                      </a:endParaRPr>
                    </a:p>
                  </a:txBody>
                  <a:tcPr marL="68580" marR="68580" marT="0" marB="0" anchor="ctr">
                    <a:solidFill>
                      <a:schemeClr val="accent6">
                        <a:lumMod val="20000"/>
                        <a:lumOff val="80000"/>
                      </a:schemeClr>
                    </a:solidFill>
                  </a:tcPr>
                </a:tc>
                <a:tc>
                  <a:txBody>
                    <a:bodyPr/>
                    <a:lstStyle/>
                    <a:p>
                      <a:pPr algn="just">
                        <a:spcAft>
                          <a:spcPts val="0"/>
                        </a:spcAft>
                      </a:pPr>
                      <a:r>
                        <a:rPr lang="en-US" sz="2800" b="0" kern="100" dirty="0">
                          <a:solidFill>
                            <a:schemeClr val="tx1"/>
                          </a:solidFill>
                          <a:effectLst/>
                        </a:rPr>
                        <a:t>-2.00</a:t>
                      </a:r>
                      <a:endParaRPr lang="zh-CN" sz="2800" b="0" kern="100" dirty="0">
                        <a:solidFill>
                          <a:schemeClr val="tx1"/>
                        </a:solidFill>
                        <a:effectLst/>
                        <a:latin typeface="Calibri"/>
                        <a:ea typeface="宋体"/>
                        <a:cs typeface="Times New Roman"/>
                      </a:endParaRPr>
                    </a:p>
                  </a:txBody>
                  <a:tcPr marL="68580" marR="68580" marT="0" marB="0" anchor="ctr">
                    <a:solidFill>
                      <a:schemeClr val="accent6">
                        <a:lumMod val="20000"/>
                        <a:lumOff val="80000"/>
                      </a:schemeClr>
                    </a:solidFill>
                  </a:tcPr>
                </a:tc>
                <a:tc>
                  <a:txBody>
                    <a:bodyPr/>
                    <a:lstStyle/>
                    <a:p>
                      <a:pPr algn="just">
                        <a:spcAft>
                          <a:spcPts val="0"/>
                        </a:spcAft>
                      </a:pPr>
                      <a:r>
                        <a:rPr lang="en-US" sz="2800" b="0" kern="100">
                          <a:solidFill>
                            <a:schemeClr val="tx1"/>
                          </a:solidFill>
                          <a:effectLst/>
                        </a:rPr>
                        <a:t>-1.44</a:t>
                      </a:r>
                      <a:endParaRPr lang="zh-CN" sz="2800" b="0" kern="100">
                        <a:solidFill>
                          <a:schemeClr val="tx1"/>
                        </a:solidFill>
                        <a:effectLst/>
                        <a:latin typeface="Calibri"/>
                        <a:ea typeface="宋体"/>
                        <a:cs typeface="Times New Roman"/>
                      </a:endParaRPr>
                    </a:p>
                  </a:txBody>
                  <a:tcPr marL="68580" marR="68580" marT="0" marB="0" anchor="ctr">
                    <a:solidFill>
                      <a:schemeClr val="accent6">
                        <a:lumMod val="20000"/>
                        <a:lumOff val="80000"/>
                      </a:schemeClr>
                    </a:solidFill>
                  </a:tcPr>
                </a:tc>
                <a:tc>
                  <a:txBody>
                    <a:bodyPr/>
                    <a:lstStyle/>
                    <a:p>
                      <a:pPr algn="just">
                        <a:spcAft>
                          <a:spcPts val="0"/>
                        </a:spcAft>
                      </a:pPr>
                      <a:r>
                        <a:rPr lang="en-US" sz="2800" b="0" kern="100">
                          <a:solidFill>
                            <a:schemeClr val="tx1"/>
                          </a:solidFill>
                          <a:effectLst/>
                        </a:rPr>
                        <a:t>-0.56</a:t>
                      </a:r>
                      <a:endParaRPr lang="zh-CN" sz="2800" b="0" kern="100">
                        <a:solidFill>
                          <a:schemeClr val="tx1"/>
                        </a:solidFill>
                        <a:effectLst/>
                        <a:latin typeface="Calibri"/>
                        <a:ea typeface="宋体"/>
                        <a:cs typeface="Times New Roman"/>
                      </a:endParaRPr>
                    </a:p>
                  </a:txBody>
                  <a:tcPr marL="68580" marR="68580" marT="0" marB="0" anchor="ctr">
                    <a:solidFill>
                      <a:schemeClr val="accent6">
                        <a:lumMod val="20000"/>
                        <a:lumOff val="80000"/>
                      </a:schemeClr>
                    </a:solidFill>
                  </a:tcPr>
                </a:tc>
              </a:tr>
              <a:tr h="0">
                <a:tc>
                  <a:txBody>
                    <a:bodyPr/>
                    <a:lstStyle/>
                    <a:p>
                      <a:pPr algn="just">
                        <a:spcAft>
                          <a:spcPts val="0"/>
                        </a:spcAft>
                      </a:pPr>
                      <a:r>
                        <a:rPr lang="zh-CN" sz="2800" kern="100">
                          <a:effectLst/>
                        </a:rPr>
                        <a:t>基因</a:t>
                      </a:r>
                      <a:r>
                        <a:rPr lang="en-US" sz="2800" kern="100">
                          <a:effectLst/>
                        </a:rPr>
                        <a:t>+</a:t>
                      </a:r>
                      <a:r>
                        <a:rPr lang="zh-CN" sz="2800" kern="100">
                          <a:effectLst/>
                        </a:rPr>
                        <a:t>对</a:t>
                      </a:r>
                      <a:r>
                        <a:rPr lang="en-US" sz="2800" kern="100">
                          <a:effectLst/>
                        </a:rPr>
                        <a:t>pg</a:t>
                      </a:r>
                      <a:r>
                        <a:rPr lang="zh-CN" sz="2800" kern="100">
                          <a:effectLst/>
                        </a:rPr>
                        <a:t>的替代效应 </a:t>
                      </a:r>
                      <a:endParaRPr lang="zh-CN" sz="2800" kern="100">
                        <a:effectLst/>
                        <a:latin typeface="Calibri"/>
                        <a:ea typeface="宋体"/>
                        <a:cs typeface="Times New Roman"/>
                      </a:endParaRPr>
                    </a:p>
                  </a:txBody>
                  <a:tcPr marL="68580" marR="68580" marT="0" marB="0" anchor="ctr"/>
                </a:tc>
                <a:tc>
                  <a:txBody>
                    <a:bodyPr/>
                    <a:lstStyle/>
                    <a:p>
                      <a:pPr algn="just">
                        <a:spcAft>
                          <a:spcPts val="0"/>
                        </a:spcAft>
                      </a:pPr>
                      <a:r>
                        <a:rPr lang="en-US" sz="2800" b="0" kern="100">
                          <a:solidFill>
                            <a:schemeClr val="tx1"/>
                          </a:solidFill>
                          <a:effectLst/>
                        </a:rPr>
                        <a:t>2.40</a:t>
                      </a:r>
                      <a:endParaRPr lang="zh-CN" sz="2800" b="0" kern="100">
                        <a:solidFill>
                          <a:schemeClr val="tx1"/>
                        </a:solidFill>
                        <a:effectLst/>
                        <a:latin typeface="Calibri"/>
                        <a:ea typeface="宋体"/>
                        <a:cs typeface="Times New Roman"/>
                      </a:endParaRPr>
                    </a:p>
                  </a:txBody>
                  <a:tcPr marL="68580" marR="68580" marT="0" marB="0" anchor="ctr">
                    <a:solidFill>
                      <a:schemeClr val="accent6">
                        <a:lumMod val="20000"/>
                        <a:lumOff val="80000"/>
                      </a:schemeClr>
                    </a:solidFill>
                  </a:tcPr>
                </a:tc>
                <a:tc>
                  <a:txBody>
                    <a:bodyPr/>
                    <a:lstStyle/>
                    <a:p>
                      <a:pPr algn="just">
                        <a:spcAft>
                          <a:spcPts val="0"/>
                        </a:spcAft>
                      </a:pPr>
                      <a:r>
                        <a:rPr lang="en-US" sz="2800" b="0" kern="100" dirty="0">
                          <a:solidFill>
                            <a:schemeClr val="tx1"/>
                          </a:solidFill>
                          <a:effectLst/>
                        </a:rPr>
                        <a:t>3.20</a:t>
                      </a:r>
                      <a:endParaRPr lang="zh-CN" sz="2800" b="0" kern="100" dirty="0">
                        <a:solidFill>
                          <a:schemeClr val="tx1"/>
                        </a:solidFill>
                        <a:effectLst/>
                        <a:latin typeface="Calibri"/>
                        <a:ea typeface="宋体"/>
                        <a:cs typeface="Times New Roman"/>
                      </a:endParaRPr>
                    </a:p>
                  </a:txBody>
                  <a:tcPr marL="68580" marR="68580" marT="0" marB="0" anchor="ctr">
                    <a:solidFill>
                      <a:schemeClr val="accent6">
                        <a:lumMod val="20000"/>
                        <a:lumOff val="80000"/>
                      </a:schemeClr>
                    </a:solidFill>
                  </a:tcPr>
                </a:tc>
                <a:tc>
                  <a:txBody>
                    <a:bodyPr/>
                    <a:lstStyle/>
                    <a:p>
                      <a:pPr algn="just">
                        <a:spcAft>
                          <a:spcPts val="0"/>
                        </a:spcAft>
                      </a:pPr>
                      <a:r>
                        <a:rPr lang="en-US" sz="2800" b="0" kern="100" dirty="0">
                          <a:solidFill>
                            <a:schemeClr val="tx1"/>
                          </a:solidFill>
                          <a:effectLst/>
                        </a:rPr>
                        <a:t>4.00</a:t>
                      </a:r>
                      <a:endParaRPr lang="zh-CN" sz="2800" b="0" kern="100" dirty="0">
                        <a:solidFill>
                          <a:schemeClr val="tx1"/>
                        </a:solidFill>
                        <a:effectLst/>
                        <a:latin typeface="Calibri"/>
                        <a:ea typeface="宋体"/>
                        <a:cs typeface="Times New Roman"/>
                      </a:endParaRPr>
                    </a:p>
                  </a:txBody>
                  <a:tcPr marL="68580" marR="68580" marT="0" marB="0" anchor="ctr">
                    <a:solidFill>
                      <a:schemeClr val="accent6">
                        <a:lumMod val="20000"/>
                        <a:lumOff val="80000"/>
                      </a:schemeClr>
                    </a:solidFill>
                  </a:tcPr>
                </a:tc>
                <a:tc>
                  <a:txBody>
                    <a:bodyPr/>
                    <a:lstStyle/>
                    <a:p>
                      <a:pPr algn="just">
                        <a:spcAft>
                          <a:spcPts val="0"/>
                        </a:spcAft>
                      </a:pPr>
                      <a:r>
                        <a:rPr lang="en-US" sz="2800" b="0" kern="100" dirty="0">
                          <a:solidFill>
                            <a:schemeClr val="tx1"/>
                          </a:solidFill>
                          <a:effectLst/>
                        </a:rPr>
                        <a:t>4.80</a:t>
                      </a:r>
                      <a:endParaRPr lang="zh-CN" sz="2800" b="0" kern="100" dirty="0">
                        <a:solidFill>
                          <a:schemeClr val="tx1"/>
                        </a:solidFill>
                        <a:effectLst/>
                        <a:latin typeface="Calibri"/>
                        <a:ea typeface="宋体"/>
                        <a:cs typeface="Times New Roman"/>
                      </a:endParaRPr>
                    </a:p>
                  </a:txBody>
                  <a:tcPr marL="68580" marR="68580" marT="0" marB="0" anchor="ctr">
                    <a:solidFill>
                      <a:schemeClr val="accent6">
                        <a:lumMod val="20000"/>
                        <a:lumOff val="80000"/>
                      </a:schemeClr>
                    </a:solidFill>
                  </a:tcPr>
                </a:tc>
                <a:tc>
                  <a:txBody>
                    <a:bodyPr/>
                    <a:lstStyle/>
                    <a:p>
                      <a:pPr algn="just">
                        <a:spcAft>
                          <a:spcPts val="0"/>
                        </a:spcAft>
                      </a:pPr>
                      <a:r>
                        <a:rPr lang="en-US" sz="2800" b="0" kern="100">
                          <a:solidFill>
                            <a:schemeClr val="tx1"/>
                          </a:solidFill>
                          <a:effectLst/>
                        </a:rPr>
                        <a:t>5.60</a:t>
                      </a:r>
                      <a:endParaRPr lang="zh-CN" sz="2800" b="0" kern="100">
                        <a:solidFill>
                          <a:schemeClr val="tx1"/>
                        </a:solidFill>
                        <a:effectLst/>
                        <a:latin typeface="Calibri"/>
                        <a:ea typeface="宋体"/>
                        <a:cs typeface="Times New Roman"/>
                      </a:endParaRPr>
                    </a:p>
                  </a:txBody>
                  <a:tcPr marL="68580" marR="68580" marT="0" marB="0" anchor="ctr">
                    <a:solidFill>
                      <a:schemeClr val="accent6">
                        <a:lumMod val="20000"/>
                        <a:lumOff val="80000"/>
                      </a:schemeClr>
                    </a:solidFill>
                  </a:tcPr>
                </a:tc>
              </a:tr>
              <a:tr h="0">
                <a:tc>
                  <a:txBody>
                    <a:bodyPr/>
                    <a:lstStyle/>
                    <a:p>
                      <a:pPr algn="just">
                        <a:spcAft>
                          <a:spcPts val="0"/>
                        </a:spcAft>
                      </a:pPr>
                      <a:r>
                        <a:rPr lang="zh-CN" sz="2800" kern="100">
                          <a:effectLst/>
                        </a:rPr>
                        <a:t>基因型</a:t>
                      </a:r>
                      <a:r>
                        <a:rPr lang="en-US" sz="2800" kern="100">
                          <a:effectLst/>
                        </a:rPr>
                        <a:t>++</a:t>
                      </a:r>
                      <a:r>
                        <a:rPr lang="zh-CN" sz="2800" kern="100">
                          <a:effectLst/>
                        </a:rPr>
                        <a:t>的育种值 </a:t>
                      </a:r>
                      <a:endParaRPr lang="zh-CN" sz="2800" kern="100">
                        <a:effectLst/>
                        <a:latin typeface="Calibri"/>
                        <a:ea typeface="宋体"/>
                        <a:cs typeface="Times New Roman"/>
                      </a:endParaRPr>
                    </a:p>
                  </a:txBody>
                  <a:tcPr marL="68580" marR="68580" marT="0" marB="0" anchor="ctr"/>
                </a:tc>
                <a:tc>
                  <a:txBody>
                    <a:bodyPr/>
                    <a:lstStyle/>
                    <a:p>
                      <a:pPr algn="just">
                        <a:spcAft>
                          <a:spcPts val="0"/>
                        </a:spcAft>
                      </a:pPr>
                      <a:r>
                        <a:rPr lang="en-US" sz="2800" b="0" kern="100">
                          <a:solidFill>
                            <a:schemeClr val="tx1"/>
                          </a:solidFill>
                          <a:effectLst/>
                        </a:rPr>
                        <a:t>0.48</a:t>
                      </a:r>
                      <a:endParaRPr lang="zh-CN" sz="2800" b="0" kern="100">
                        <a:solidFill>
                          <a:schemeClr val="tx1"/>
                        </a:solidFill>
                        <a:effectLst/>
                        <a:latin typeface="Calibri"/>
                        <a:ea typeface="宋体"/>
                        <a:cs typeface="Times New Roman"/>
                      </a:endParaRPr>
                    </a:p>
                  </a:txBody>
                  <a:tcPr marL="68580" marR="68580" marT="0" marB="0" anchor="b">
                    <a:solidFill>
                      <a:schemeClr val="accent6">
                        <a:lumMod val="20000"/>
                        <a:lumOff val="80000"/>
                      </a:schemeClr>
                    </a:solidFill>
                  </a:tcPr>
                </a:tc>
                <a:tc>
                  <a:txBody>
                    <a:bodyPr/>
                    <a:lstStyle/>
                    <a:p>
                      <a:pPr algn="just">
                        <a:spcAft>
                          <a:spcPts val="0"/>
                        </a:spcAft>
                      </a:pPr>
                      <a:r>
                        <a:rPr lang="en-US" sz="2800" b="0" kern="100">
                          <a:solidFill>
                            <a:schemeClr val="tx1"/>
                          </a:solidFill>
                          <a:effectLst/>
                        </a:rPr>
                        <a:t>1.92</a:t>
                      </a:r>
                      <a:endParaRPr lang="zh-CN" sz="2800" b="0" kern="100">
                        <a:solidFill>
                          <a:schemeClr val="tx1"/>
                        </a:solidFill>
                        <a:effectLst/>
                        <a:latin typeface="Calibri"/>
                        <a:ea typeface="宋体"/>
                        <a:cs typeface="Times New Roman"/>
                      </a:endParaRPr>
                    </a:p>
                  </a:txBody>
                  <a:tcPr marL="68580" marR="68580" marT="0" marB="0" anchor="b">
                    <a:solidFill>
                      <a:schemeClr val="accent6">
                        <a:lumMod val="20000"/>
                        <a:lumOff val="80000"/>
                      </a:schemeClr>
                    </a:solidFill>
                  </a:tcPr>
                </a:tc>
                <a:tc>
                  <a:txBody>
                    <a:bodyPr/>
                    <a:lstStyle/>
                    <a:p>
                      <a:pPr algn="just">
                        <a:spcAft>
                          <a:spcPts val="0"/>
                        </a:spcAft>
                      </a:pPr>
                      <a:r>
                        <a:rPr lang="en-US" sz="2800" b="0" kern="100">
                          <a:solidFill>
                            <a:schemeClr val="tx1"/>
                          </a:solidFill>
                          <a:effectLst/>
                        </a:rPr>
                        <a:t>4</a:t>
                      </a:r>
                      <a:endParaRPr lang="zh-CN" sz="2800" b="0" kern="100">
                        <a:solidFill>
                          <a:schemeClr val="tx1"/>
                        </a:solidFill>
                        <a:effectLst/>
                        <a:latin typeface="Calibri"/>
                        <a:ea typeface="宋体"/>
                        <a:cs typeface="Times New Roman"/>
                      </a:endParaRPr>
                    </a:p>
                  </a:txBody>
                  <a:tcPr marL="68580" marR="68580" marT="0" marB="0" anchor="b">
                    <a:solidFill>
                      <a:schemeClr val="accent6">
                        <a:lumMod val="20000"/>
                        <a:lumOff val="80000"/>
                      </a:schemeClr>
                    </a:solidFill>
                  </a:tcPr>
                </a:tc>
                <a:tc>
                  <a:txBody>
                    <a:bodyPr/>
                    <a:lstStyle/>
                    <a:p>
                      <a:pPr algn="just">
                        <a:spcAft>
                          <a:spcPts val="0"/>
                        </a:spcAft>
                      </a:pPr>
                      <a:r>
                        <a:rPr lang="en-US" sz="2800" b="0" kern="100" dirty="0">
                          <a:solidFill>
                            <a:schemeClr val="tx1"/>
                          </a:solidFill>
                          <a:effectLst/>
                        </a:rPr>
                        <a:t>6.72</a:t>
                      </a:r>
                      <a:endParaRPr lang="zh-CN" sz="2800" b="0" kern="100" dirty="0">
                        <a:solidFill>
                          <a:schemeClr val="tx1"/>
                        </a:solidFill>
                        <a:effectLst/>
                        <a:latin typeface="Calibri"/>
                        <a:ea typeface="宋体"/>
                        <a:cs typeface="Times New Roman"/>
                      </a:endParaRPr>
                    </a:p>
                  </a:txBody>
                  <a:tcPr marL="68580" marR="68580" marT="0" marB="0" anchor="b">
                    <a:solidFill>
                      <a:schemeClr val="accent6">
                        <a:lumMod val="20000"/>
                        <a:lumOff val="80000"/>
                      </a:schemeClr>
                    </a:solidFill>
                  </a:tcPr>
                </a:tc>
                <a:tc>
                  <a:txBody>
                    <a:bodyPr/>
                    <a:lstStyle/>
                    <a:p>
                      <a:pPr algn="just">
                        <a:spcAft>
                          <a:spcPts val="0"/>
                        </a:spcAft>
                      </a:pPr>
                      <a:r>
                        <a:rPr lang="en-US" sz="2800" b="0" kern="100">
                          <a:solidFill>
                            <a:schemeClr val="tx1"/>
                          </a:solidFill>
                          <a:effectLst/>
                        </a:rPr>
                        <a:t>10.08</a:t>
                      </a:r>
                      <a:endParaRPr lang="zh-CN" sz="2800" b="0" kern="100">
                        <a:solidFill>
                          <a:schemeClr val="tx1"/>
                        </a:solidFill>
                        <a:effectLst/>
                        <a:latin typeface="Calibri"/>
                        <a:ea typeface="宋体"/>
                        <a:cs typeface="Times New Roman"/>
                      </a:endParaRPr>
                    </a:p>
                  </a:txBody>
                  <a:tcPr marL="68580" marR="68580" marT="0" marB="0" anchor="b">
                    <a:solidFill>
                      <a:schemeClr val="accent6">
                        <a:lumMod val="20000"/>
                        <a:lumOff val="80000"/>
                      </a:schemeClr>
                    </a:solidFill>
                  </a:tcPr>
                </a:tc>
              </a:tr>
              <a:tr h="0">
                <a:tc>
                  <a:txBody>
                    <a:bodyPr/>
                    <a:lstStyle/>
                    <a:p>
                      <a:pPr algn="just">
                        <a:spcAft>
                          <a:spcPts val="0"/>
                        </a:spcAft>
                      </a:pPr>
                      <a:r>
                        <a:rPr lang="zh-CN" sz="2800" kern="100" dirty="0">
                          <a:effectLst/>
                        </a:rPr>
                        <a:t>基因型</a:t>
                      </a:r>
                      <a:r>
                        <a:rPr lang="en-US" sz="2800" kern="100" dirty="0">
                          <a:effectLst/>
                        </a:rPr>
                        <a:t>+</a:t>
                      </a:r>
                      <a:r>
                        <a:rPr lang="en-US" sz="2800" kern="100" dirty="0" err="1">
                          <a:effectLst/>
                        </a:rPr>
                        <a:t>pg</a:t>
                      </a:r>
                      <a:r>
                        <a:rPr lang="zh-CN" sz="2800" kern="100" dirty="0">
                          <a:effectLst/>
                        </a:rPr>
                        <a:t>的育种值 </a:t>
                      </a:r>
                      <a:endParaRPr lang="zh-CN" sz="2800" kern="100" dirty="0">
                        <a:effectLst/>
                        <a:latin typeface="Calibri"/>
                        <a:ea typeface="宋体"/>
                        <a:cs typeface="Times New Roman"/>
                      </a:endParaRPr>
                    </a:p>
                  </a:txBody>
                  <a:tcPr marL="68580" marR="68580" marT="0" marB="0" anchor="ctr"/>
                </a:tc>
                <a:tc>
                  <a:txBody>
                    <a:bodyPr/>
                    <a:lstStyle/>
                    <a:p>
                      <a:pPr algn="just">
                        <a:spcAft>
                          <a:spcPts val="0"/>
                        </a:spcAft>
                      </a:pPr>
                      <a:r>
                        <a:rPr lang="en-US" sz="2800" b="0" kern="100">
                          <a:solidFill>
                            <a:schemeClr val="tx1"/>
                          </a:solidFill>
                          <a:effectLst/>
                        </a:rPr>
                        <a:t>-1.92</a:t>
                      </a:r>
                      <a:endParaRPr lang="zh-CN" sz="2800" b="0" kern="100">
                        <a:solidFill>
                          <a:schemeClr val="tx1"/>
                        </a:solidFill>
                        <a:effectLst/>
                        <a:latin typeface="Calibri"/>
                        <a:ea typeface="宋体"/>
                        <a:cs typeface="Times New Roman"/>
                      </a:endParaRPr>
                    </a:p>
                  </a:txBody>
                  <a:tcPr marL="68580" marR="68580" marT="0" marB="0" anchor="b">
                    <a:solidFill>
                      <a:schemeClr val="accent6">
                        <a:lumMod val="20000"/>
                        <a:lumOff val="80000"/>
                      </a:schemeClr>
                    </a:solidFill>
                  </a:tcPr>
                </a:tc>
                <a:tc>
                  <a:txBody>
                    <a:bodyPr/>
                    <a:lstStyle/>
                    <a:p>
                      <a:pPr algn="just">
                        <a:spcAft>
                          <a:spcPts val="0"/>
                        </a:spcAft>
                      </a:pPr>
                      <a:r>
                        <a:rPr lang="en-US" sz="2800" b="0" kern="100">
                          <a:solidFill>
                            <a:schemeClr val="tx1"/>
                          </a:solidFill>
                          <a:effectLst/>
                        </a:rPr>
                        <a:t>-1.28</a:t>
                      </a:r>
                      <a:endParaRPr lang="zh-CN" sz="2800" b="0" kern="100">
                        <a:solidFill>
                          <a:schemeClr val="tx1"/>
                        </a:solidFill>
                        <a:effectLst/>
                        <a:latin typeface="Calibri"/>
                        <a:ea typeface="宋体"/>
                        <a:cs typeface="Times New Roman"/>
                      </a:endParaRPr>
                    </a:p>
                  </a:txBody>
                  <a:tcPr marL="68580" marR="68580" marT="0" marB="0" anchor="b">
                    <a:solidFill>
                      <a:schemeClr val="accent6">
                        <a:lumMod val="20000"/>
                        <a:lumOff val="80000"/>
                      </a:schemeClr>
                    </a:solidFill>
                  </a:tcPr>
                </a:tc>
                <a:tc>
                  <a:txBody>
                    <a:bodyPr/>
                    <a:lstStyle/>
                    <a:p>
                      <a:pPr algn="just">
                        <a:spcAft>
                          <a:spcPts val="0"/>
                        </a:spcAft>
                      </a:pPr>
                      <a:r>
                        <a:rPr lang="en-US" sz="2800" b="0" kern="100">
                          <a:solidFill>
                            <a:schemeClr val="tx1"/>
                          </a:solidFill>
                          <a:effectLst/>
                        </a:rPr>
                        <a:t>0</a:t>
                      </a:r>
                      <a:endParaRPr lang="zh-CN" sz="2800" b="0" kern="100">
                        <a:solidFill>
                          <a:schemeClr val="tx1"/>
                        </a:solidFill>
                        <a:effectLst/>
                        <a:latin typeface="Calibri"/>
                        <a:ea typeface="宋体"/>
                        <a:cs typeface="Times New Roman"/>
                      </a:endParaRPr>
                    </a:p>
                  </a:txBody>
                  <a:tcPr marL="68580" marR="68580" marT="0" marB="0" anchor="b">
                    <a:solidFill>
                      <a:schemeClr val="accent6">
                        <a:lumMod val="20000"/>
                        <a:lumOff val="80000"/>
                      </a:schemeClr>
                    </a:solidFill>
                  </a:tcPr>
                </a:tc>
                <a:tc>
                  <a:txBody>
                    <a:bodyPr/>
                    <a:lstStyle/>
                    <a:p>
                      <a:pPr algn="just">
                        <a:spcAft>
                          <a:spcPts val="0"/>
                        </a:spcAft>
                      </a:pPr>
                      <a:r>
                        <a:rPr lang="en-US" sz="2800" b="0" kern="100" dirty="0">
                          <a:solidFill>
                            <a:schemeClr val="tx1"/>
                          </a:solidFill>
                          <a:effectLst/>
                        </a:rPr>
                        <a:t>1.92</a:t>
                      </a:r>
                      <a:endParaRPr lang="zh-CN" sz="2800" b="0" kern="100" dirty="0">
                        <a:solidFill>
                          <a:schemeClr val="tx1"/>
                        </a:solidFill>
                        <a:effectLst/>
                        <a:latin typeface="Calibri"/>
                        <a:ea typeface="宋体"/>
                        <a:cs typeface="Times New Roman"/>
                      </a:endParaRPr>
                    </a:p>
                  </a:txBody>
                  <a:tcPr marL="68580" marR="68580" marT="0" marB="0" anchor="b">
                    <a:solidFill>
                      <a:schemeClr val="accent6">
                        <a:lumMod val="20000"/>
                        <a:lumOff val="80000"/>
                      </a:schemeClr>
                    </a:solidFill>
                  </a:tcPr>
                </a:tc>
                <a:tc>
                  <a:txBody>
                    <a:bodyPr/>
                    <a:lstStyle/>
                    <a:p>
                      <a:pPr algn="just">
                        <a:spcAft>
                          <a:spcPts val="0"/>
                        </a:spcAft>
                      </a:pPr>
                      <a:r>
                        <a:rPr lang="en-US" sz="2800" b="0" kern="100" dirty="0">
                          <a:solidFill>
                            <a:schemeClr val="tx1"/>
                          </a:solidFill>
                          <a:effectLst/>
                        </a:rPr>
                        <a:t>4.48</a:t>
                      </a:r>
                      <a:endParaRPr lang="zh-CN" sz="2800" b="0" kern="100" dirty="0">
                        <a:solidFill>
                          <a:schemeClr val="tx1"/>
                        </a:solidFill>
                        <a:effectLst/>
                        <a:latin typeface="Calibri"/>
                        <a:ea typeface="宋体"/>
                        <a:cs typeface="Times New Roman"/>
                      </a:endParaRPr>
                    </a:p>
                  </a:txBody>
                  <a:tcPr marL="68580" marR="68580" marT="0" marB="0" anchor="b">
                    <a:solidFill>
                      <a:schemeClr val="accent6">
                        <a:lumMod val="20000"/>
                        <a:lumOff val="80000"/>
                      </a:schemeClr>
                    </a:solidFill>
                  </a:tcPr>
                </a:tc>
              </a:tr>
              <a:tr h="0">
                <a:tc>
                  <a:txBody>
                    <a:bodyPr/>
                    <a:lstStyle/>
                    <a:p>
                      <a:pPr algn="just">
                        <a:spcAft>
                          <a:spcPts val="0"/>
                        </a:spcAft>
                      </a:pPr>
                      <a:r>
                        <a:rPr lang="zh-CN" sz="2800" kern="100">
                          <a:effectLst/>
                        </a:rPr>
                        <a:t>基因型</a:t>
                      </a:r>
                      <a:r>
                        <a:rPr lang="en-US" sz="2800" kern="100">
                          <a:effectLst/>
                        </a:rPr>
                        <a:t>pgpg</a:t>
                      </a:r>
                      <a:r>
                        <a:rPr lang="zh-CN" sz="2800" kern="100">
                          <a:effectLst/>
                        </a:rPr>
                        <a:t>的育种值 </a:t>
                      </a:r>
                      <a:endParaRPr lang="zh-CN" sz="2800" kern="100">
                        <a:effectLst/>
                        <a:latin typeface="Calibri"/>
                        <a:ea typeface="宋体"/>
                        <a:cs typeface="Times New Roman"/>
                      </a:endParaRPr>
                    </a:p>
                  </a:txBody>
                  <a:tcPr marL="68580" marR="68580" marT="0" marB="0" anchor="ctr"/>
                </a:tc>
                <a:tc>
                  <a:txBody>
                    <a:bodyPr/>
                    <a:lstStyle/>
                    <a:p>
                      <a:pPr algn="just">
                        <a:spcAft>
                          <a:spcPts val="0"/>
                        </a:spcAft>
                      </a:pPr>
                      <a:r>
                        <a:rPr lang="en-US" sz="2800" b="0" kern="100">
                          <a:solidFill>
                            <a:schemeClr val="tx1"/>
                          </a:solidFill>
                          <a:effectLst/>
                        </a:rPr>
                        <a:t>-4.32</a:t>
                      </a:r>
                      <a:endParaRPr lang="zh-CN" sz="2800" b="0" kern="100">
                        <a:solidFill>
                          <a:schemeClr val="tx1"/>
                        </a:solidFill>
                        <a:effectLst/>
                        <a:latin typeface="Calibri"/>
                        <a:ea typeface="宋体"/>
                        <a:cs typeface="Times New Roman"/>
                      </a:endParaRPr>
                    </a:p>
                  </a:txBody>
                  <a:tcPr marL="68580" marR="68580" marT="0" marB="0" anchor="b">
                    <a:solidFill>
                      <a:schemeClr val="accent6">
                        <a:lumMod val="20000"/>
                        <a:lumOff val="80000"/>
                      </a:schemeClr>
                    </a:solidFill>
                  </a:tcPr>
                </a:tc>
                <a:tc>
                  <a:txBody>
                    <a:bodyPr/>
                    <a:lstStyle/>
                    <a:p>
                      <a:pPr algn="just">
                        <a:spcAft>
                          <a:spcPts val="0"/>
                        </a:spcAft>
                      </a:pPr>
                      <a:r>
                        <a:rPr lang="en-US" sz="2800" b="0" kern="100">
                          <a:solidFill>
                            <a:schemeClr val="tx1"/>
                          </a:solidFill>
                          <a:effectLst/>
                        </a:rPr>
                        <a:t>-4.48</a:t>
                      </a:r>
                      <a:endParaRPr lang="zh-CN" sz="2800" b="0" kern="100">
                        <a:solidFill>
                          <a:schemeClr val="tx1"/>
                        </a:solidFill>
                        <a:effectLst/>
                        <a:latin typeface="Calibri"/>
                        <a:ea typeface="宋体"/>
                        <a:cs typeface="Times New Roman"/>
                      </a:endParaRPr>
                    </a:p>
                  </a:txBody>
                  <a:tcPr marL="68580" marR="68580" marT="0" marB="0" anchor="b">
                    <a:solidFill>
                      <a:schemeClr val="accent6">
                        <a:lumMod val="20000"/>
                        <a:lumOff val="80000"/>
                      </a:schemeClr>
                    </a:solidFill>
                  </a:tcPr>
                </a:tc>
                <a:tc>
                  <a:txBody>
                    <a:bodyPr/>
                    <a:lstStyle/>
                    <a:p>
                      <a:pPr algn="just">
                        <a:spcAft>
                          <a:spcPts val="0"/>
                        </a:spcAft>
                      </a:pPr>
                      <a:r>
                        <a:rPr lang="en-US" sz="2800" b="0" kern="100">
                          <a:solidFill>
                            <a:schemeClr val="tx1"/>
                          </a:solidFill>
                          <a:effectLst/>
                        </a:rPr>
                        <a:t>-4</a:t>
                      </a:r>
                      <a:endParaRPr lang="zh-CN" sz="2800" b="0" kern="100">
                        <a:solidFill>
                          <a:schemeClr val="tx1"/>
                        </a:solidFill>
                        <a:effectLst/>
                        <a:latin typeface="Calibri"/>
                        <a:ea typeface="宋体"/>
                        <a:cs typeface="Times New Roman"/>
                      </a:endParaRPr>
                    </a:p>
                  </a:txBody>
                  <a:tcPr marL="68580" marR="68580" marT="0" marB="0" anchor="b">
                    <a:solidFill>
                      <a:schemeClr val="accent6">
                        <a:lumMod val="20000"/>
                        <a:lumOff val="80000"/>
                      </a:schemeClr>
                    </a:solidFill>
                  </a:tcPr>
                </a:tc>
                <a:tc>
                  <a:txBody>
                    <a:bodyPr/>
                    <a:lstStyle/>
                    <a:p>
                      <a:pPr algn="just">
                        <a:spcAft>
                          <a:spcPts val="0"/>
                        </a:spcAft>
                      </a:pPr>
                      <a:r>
                        <a:rPr lang="en-US" sz="2800" b="0" kern="100">
                          <a:solidFill>
                            <a:schemeClr val="tx1"/>
                          </a:solidFill>
                          <a:effectLst/>
                        </a:rPr>
                        <a:t>-2.88</a:t>
                      </a:r>
                      <a:endParaRPr lang="zh-CN" sz="2800" b="0" kern="100">
                        <a:solidFill>
                          <a:schemeClr val="tx1"/>
                        </a:solidFill>
                        <a:effectLst/>
                        <a:latin typeface="Calibri"/>
                        <a:ea typeface="宋体"/>
                        <a:cs typeface="Times New Roman"/>
                      </a:endParaRPr>
                    </a:p>
                  </a:txBody>
                  <a:tcPr marL="68580" marR="68580" marT="0" marB="0" anchor="b">
                    <a:solidFill>
                      <a:schemeClr val="accent6">
                        <a:lumMod val="20000"/>
                        <a:lumOff val="80000"/>
                      </a:schemeClr>
                    </a:solidFill>
                  </a:tcPr>
                </a:tc>
                <a:tc>
                  <a:txBody>
                    <a:bodyPr/>
                    <a:lstStyle/>
                    <a:p>
                      <a:pPr algn="just">
                        <a:spcAft>
                          <a:spcPts val="0"/>
                        </a:spcAft>
                      </a:pPr>
                      <a:r>
                        <a:rPr lang="en-US" sz="2800" b="0" kern="100" dirty="0">
                          <a:solidFill>
                            <a:schemeClr val="tx1"/>
                          </a:solidFill>
                          <a:effectLst/>
                        </a:rPr>
                        <a:t>-1.12</a:t>
                      </a:r>
                      <a:endParaRPr lang="zh-CN" sz="2800" b="0" kern="100" dirty="0">
                        <a:solidFill>
                          <a:schemeClr val="tx1"/>
                        </a:solidFill>
                        <a:effectLst/>
                        <a:latin typeface="Calibri"/>
                        <a:ea typeface="宋体"/>
                        <a:cs typeface="Times New Roman"/>
                      </a:endParaRPr>
                    </a:p>
                  </a:txBody>
                  <a:tcPr marL="68580" marR="68580" marT="0" marB="0" anchor="b">
                    <a:solidFill>
                      <a:schemeClr val="accent6">
                        <a:lumMod val="20000"/>
                        <a:lumOff val="80000"/>
                      </a:schemeClr>
                    </a:solidFill>
                  </a:tcPr>
                </a:tc>
              </a:tr>
              <a:tr h="0">
                <a:tc>
                  <a:txBody>
                    <a:bodyPr/>
                    <a:lstStyle/>
                    <a:p>
                      <a:pPr algn="just">
                        <a:spcAft>
                          <a:spcPts val="0"/>
                        </a:spcAft>
                      </a:pPr>
                      <a:r>
                        <a:rPr lang="zh-CN" sz="2800" kern="100">
                          <a:effectLst/>
                        </a:rPr>
                        <a:t>基因型</a:t>
                      </a:r>
                      <a:r>
                        <a:rPr lang="en-US" sz="2800" kern="100">
                          <a:effectLst/>
                        </a:rPr>
                        <a:t>++</a:t>
                      </a:r>
                      <a:r>
                        <a:rPr lang="zh-CN" sz="2800" kern="100">
                          <a:effectLst/>
                        </a:rPr>
                        <a:t>的显性离差 </a:t>
                      </a:r>
                      <a:endParaRPr lang="zh-CN" sz="2800" kern="100">
                        <a:effectLst/>
                        <a:latin typeface="Calibri"/>
                        <a:ea typeface="宋体"/>
                        <a:cs typeface="Times New Roman"/>
                      </a:endParaRPr>
                    </a:p>
                  </a:txBody>
                  <a:tcPr marL="68580" marR="68580" marT="0" marB="0" anchor="ctr"/>
                </a:tc>
                <a:tc>
                  <a:txBody>
                    <a:bodyPr/>
                    <a:lstStyle/>
                    <a:p>
                      <a:pPr algn="just">
                        <a:spcAft>
                          <a:spcPts val="0"/>
                        </a:spcAft>
                      </a:pPr>
                      <a:r>
                        <a:rPr lang="en-US" sz="2800" b="0" kern="100">
                          <a:solidFill>
                            <a:schemeClr val="tx1"/>
                          </a:solidFill>
                          <a:effectLst/>
                        </a:rPr>
                        <a:t>-0.04</a:t>
                      </a:r>
                      <a:endParaRPr lang="zh-CN" sz="2800" b="0" kern="100">
                        <a:solidFill>
                          <a:schemeClr val="tx1"/>
                        </a:solidFill>
                        <a:effectLst/>
                        <a:latin typeface="Calibri"/>
                        <a:ea typeface="宋体"/>
                        <a:cs typeface="Times New Roman"/>
                      </a:endParaRPr>
                    </a:p>
                  </a:txBody>
                  <a:tcPr marL="68580" marR="68580" marT="0" marB="0" anchor="b">
                    <a:solidFill>
                      <a:schemeClr val="accent6">
                        <a:lumMod val="20000"/>
                        <a:lumOff val="80000"/>
                      </a:schemeClr>
                    </a:solidFill>
                  </a:tcPr>
                </a:tc>
                <a:tc>
                  <a:txBody>
                    <a:bodyPr/>
                    <a:lstStyle/>
                    <a:p>
                      <a:pPr algn="just">
                        <a:spcAft>
                          <a:spcPts val="0"/>
                        </a:spcAft>
                      </a:pPr>
                      <a:r>
                        <a:rPr lang="en-US" sz="2800" b="0" kern="100">
                          <a:solidFill>
                            <a:schemeClr val="tx1"/>
                          </a:solidFill>
                          <a:effectLst/>
                        </a:rPr>
                        <a:t>-0.36</a:t>
                      </a:r>
                      <a:endParaRPr lang="zh-CN" sz="2800" b="0" kern="100">
                        <a:solidFill>
                          <a:schemeClr val="tx1"/>
                        </a:solidFill>
                        <a:effectLst/>
                        <a:latin typeface="Calibri"/>
                        <a:ea typeface="宋体"/>
                        <a:cs typeface="Times New Roman"/>
                      </a:endParaRPr>
                    </a:p>
                  </a:txBody>
                  <a:tcPr marL="68580" marR="68580" marT="0" marB="0" anchor="b">
                    <a:solidFill>
                      <a:schemeClr val="accent6">
                        <a:lumMod val="20000"/>
                        <a:lumOff val="80000"/>
                      </a:schemeClr>
                    </a:solidFill>
                  </a:tcPr>
                </a:tc>
                <a:tc>
                  <a:txBody>
                    <a:bodyPr/>
                    <a:lstStyle/>
                    <a:p>
                      <a:pPr algn="just">
                        <a:spcAft>
                          <a:spcPts val="0"/>
                        </a:spcAft>
                      </a:pPr>
                      <a:r>
                        <a:rPr lang="en-US" sz="2800" b="0" kern="100">
                          <a:solidFill>
                            <a:schemeClr val="tx1"/>
                          </a:solidFill>
                          <a:effectLst/>
                        </a:rPr>
                        <a:t>-1</a:t>
                      </a:r>
                      <a:endParaRPr lang="zh-CN" sz="2800" b="0" kern="100">
                        <a:solidFill>
                          <a:schemeClr val="tx1"/>
                        </a:solidFill>
                        <a:effectLst/>
                        <a:latin typeface="Calibri"/>
                        <a:ea typeface="宋体"/>
                        <a:cs typeface="Times New Roman"/>
                      </a:endParaRPr>
                    </a:p>
                  </a:txBody>
                  <a:tcPr marL="68580" marR="68580" marT="0" marB="0" anchor="b">
                    <a:solidFill>
                      <a:schemeClr val="accent6">
                        <a:lumMod val="20000"/>
                        <a:lumOff val="80000"/>
                      </a:schemeClr>
                    </a:solidFill>
                  </a:tcPr>
                </a:tc>
                <a:tc>
                  <a:txBody>
                    <a:bodyPr/>
                    <a:lstStyle/>
                    <a:p>
                      <a:pPr algn="just">
                        <a:spcAft>
                          <a:spcPts val="0"/>
                        </a:spcAft>
                      </a:pPr>
                      <a:r>
                        <a:rPr lang="en-US" sz="2800" b="0" kern="100">
                          <a:solidFill>
                            <a:schemeClr val="tx1"/>
                          </a:solidFill>
                          <a:effectLst/>
                        </a:rPr>
                        <a:t>-1.96</a:t>
                      </a:r>
                      <a:endParaRPr lang="zh-CN" sz="2800" b="0" kern="100">
                        <a:solidFill>
                          <a:schemeClr val="tx1"/>
                        </a:solidFill>
                        <a:effectLst/>
                        <a:latin typeface="Calibri"/>
                        <a:ea typeface="宋体"/>
                        <a:cs typeface="Times New Roman"/>
                      </a:endParaRPr>
                    </a:p>
                  </a:txBody>
                  <a:tcPr marL="68580" marR="68580" marT="0" marB="0" anchor="b">
                    <a:solidFill>
                      <a:schemeClr val="accent6">
                        <a:lumMod val="20000"/>
                        <a:lumOff val="80000"/>
                      </a:schemeClr>
                    </a:solidFill>
                  </a:tcPr>
                </a:tc>
                <a:tc>
                  <a:txBody>
                    <a:bodyPr/>
                    <a:lstStyle/>
                    <a:p>
                      <a:pPr algn="just">
                        <a:spcAft>
                          <a:spcPts val="0"/>
                        </a:spcAft>
                      </a:pPr>
                      <a:r>
                        <a:rPr lang="en-US" sz="2800" b="0" kern="100" dirty="0">
                          <a:solidFill>
                            <a:schemeClr val="tx1"/>
                          </a:solidFill>
                          <a:effectLst/>
                        </a:rPr>
                        <a:t>-3.24</a:t>
                      </a:r>
                      <a:endParaRPr lang="zh-CN" sz="2800" b="0" kern="100" dirty="0">
                        <a:solidFill>
                          <a:schemeClr val="tx1"/>
                        </a:solidFill>
                        <a:effectLst/>
                        <a:latin typeface="Calibri"/>
                        <a:ea typeface="宋体"/>
                        <a:cs typeface="Times New Roman"/>
                      </a:endParaRPr>
                    </a:p>
                  </a:txBody>
                  <a:tcPr marL="68580" marR="68580" marT="0" marB="0" anchor="b">
                    <a:solidFill>
                      <a:schemeClr val="accent6">
                        <a:lumMod val="20000"/>
                        <a:lumOff val="80000"/>
                      </a:schemeClr>
                    </a:solidFill>
                  </a:tcPr>
                </a:tc>
              </a:tr>
              <a:tr h="0">
                <a:tc>
                  <a:txBody>
                    <a:bodyPr/>
                    <a:lstStyle/>
                    <a:p>
                      <a:pPr algn="just">
                        <a:spcAft>
                          <a:spcPts val="0"/>
                        </a:spcAft>
                      </a:pPr>
                      <a:r>
                        <a:rPr lang="zh-CN" sz="2800" kern="100">
                          <a:effectLst/>
                        </a:rPr>
                        <a:t>基因型</a:t>
                      </a:r>
                      <a:r>
                        <a:rPr lang="en-US" sz="2800" kern="100">
                          <a:effectLst/>
                        </a:rPr>
                        <a:t>+pg</a:t>
                      </a:r>
                      <a:r>
                        <a:rPr lang="zh-CN" sz="2800" kern="100">
                          <a:effectLst/>
                        </a:rPr>
                        <a:t>的显性离差 </a:t>
                      </a:r>
                      <a:endParaRPr lang="zh-CN" sz="2800" kern="100">
                        <a:effectLst/>
                        <a:latin typeface="Calibri"/>
                        <a:ea typeface="宋体"/>
                        <a:cs typeface="Times New Roman"/>
                      </a:endParaRPr>
                    </a:p>
                  </a:txBody>
                  <a:tcPr marL="68580" marR="68580" marT="0" marB="0" anchor="ctr"/>
                </a:tc>
                <a:tc>
                  <a:txBody>
                    <a:bodyPr/>
                    <a:lstStyle/>
                    <a:p>
                      <a:pPr algn="just">
                        <a:spcAft>
                          <a:spcPts val="0"/>
                        </a:spcAft>
                      </a:pPr>
                      <a:r>
                        <a:rPr lang="en-US" sz="2800" b="0" kern="100">
                          <a:solidFill>
                            <a:schemeClr val="tx1"/>
                          </a:solidFill>
                          <a:effectLst/>
                        </a:rPr>
                        <a:t>0.36</a:t>
                      </a:r>
                      <a:endParaRPr lang="zh-CN" sz="2800" b="0" kern="100">
                        <a:solidFill>
                          <a:schemeClr val="tx1"/>
                        </a:solidFill>
                        <a:effectLst/>
                        <a:latin typeface="Calibri"/>
                        <a:ea typeface="宋体"/>
                        <a:cs typeface="Times New Roman"/>
                      </a:endParaRPr>
                    </a:p>
                  </a:txBody>
                  <a:tcPr marL="68580" marR="68580" marT="0" marB="0" anchor="b">
                    <a:solidFill>
                      <a:schemeClr val="accent6">
                        <a:lumMod val="20000"/>
                        <a:lumOff val="80000"/>
                      </a:schemeClr>
                    </a:solidFill>
                  </a:tcPr>
                </a:tc>
                <a:tc>
                  <a:txBody>
                    <a:bodyPr/>
                    <a:lstStyle/>
                    <a:p>
                      <a:pPr algn="just">
                        <a:spcAft>
                          <a:spcPts val="0"/>
                        </a:spcAft>
                      </a:pPr>
                      <a:r>
                        <a:rPr lang="en-US" sz="2800" b="0" kern="100">
                          <a:solidFill>
                            <a:schemeClr val="tx1"/>
                          </a:solidFill>
                          <a:effectLst/>
                        </a:rPr>
                        <a:t>0.84</a:t>
                      </a:r>
                      <a:endParaRPr lang="zh-CN" sz="2800" b="0" kern="100">
                        <a:solidFill>
                          <a:schemeClr val="tx1"/>
                        </a:solidFill>
                        <a:effectLst/>
                        <a:latin typeface="Calibri"/>
                        <a:ea typeface="宋体"/>
                        <a:cs typeface="Times New Roman"/>
                      </a:endParaRPr>
                    </a:p>
                  </a:txBody>
                  <a:tcPr marL="68580" marR="68580" marT="0" marB="0" anchor="b">
                    <a:solidFill>
                      <a:schemeClr val="accent6">
                        <a:lumMod val="20000"/>
                        <a:lumOff val="80000"/>
                      </a:schemeClr>
                    </a:solidFill>
                  </a:tcPr>
                </a:tc>
                <a:tc>
                  <a:txBody>
                    <a:bodyPr/>
                    <a:lstStyle/>
                    <a:p>
                      <a:pPr algn="just">
                        <a:spcAft>
                          <a:spcPts val="0"/>
                        </a:spcAft>
                      </a:pPr>
                      <a:r>
                        <a:rPr lang="en-US" sz="2800" b="0" kern="100">
                          <a:solidFill>
                            <a:schemeClr val="tx1"/>
                          </a:solidFill>
                          <a:effectLst/>
                        </a:rPr>
                        <a:t>1</a:t>
                      </a:r>
                      <a:endParaRPr lang="zh-CN" sz="2800" b="0" kern="100">
                        <a:solidFill>
                          <a:schemeClr val="tx1"/>
                        </a:solidFill>
                        <a:effectLst/>
                        <a:latin typeface="Calibri"/>
                        <a:ea typeface="宋体"/>
                        <a:cs typeface="Times New Roman"/>
                      </a:endParaRPr>
                    </a:p>
                  </a:txBody>
                  <a:tcPr marL="68580" marR="68580" marT="0" marB="0" anchor="b">
                    <a:solidFill>
                      <a:schemeClr val="accent6">
                        <a:lumMod val="20000"/>
                        <a:lumOff val="80000"/>
                      </a:schemeClr>
                    </a:solidFill>
                  </a:tcPr>
                </a:tc>
                <a:tc>
                  <a:txBody>
                    <a:bodyPr/>
                    <a:lstStyle/>
                    <a:p>
                      <a:pPr algn="just">
                        <a:spcAft>
                          <a:spcPts val="0"/>
                        </a:spcAft>
                      </a:pPr>
                      <a:r>
                        <a:rPr lang="en-US" sz="2800" b="0" kern="100">
                          <a:solidFill>
                            <a:schemeClr val="tx1"/>
                          </a:solidFill>
                          <a:effectLst/>
                        </a:rPr>
                        <a:t>0.84</a:t>
                      </a:r>
                      <a:endParaRPr lang="zh-CN" sz="2800" b="0" kern="100">
                        <a:solidFill>
                          <a:schemeClr val="tx1"/>
                        </a:solidFill>
                        <a:effectLst/>
                        <a:latin typeface="Calibri"/>
                        <a:ea typeface="宋体"/>
                        <a:cs typeface="Times New Roman"/>
                      </a:endParaRPr>
                    </a:p>
                  </a:txBody>
                  <a:tcPr marL="68580" marR="68580" marT="0" marB="0" anchor="b">
                    <a:solidFill>
                      <a:schemeClr val="accent6">
                        <a:lumMod val="20000"/>
                        <a:lumOff val="80000"/>
                      </a:schemeClr>
                    </a:solidFill>
                  </a:tcPr>
                </a:tc>
                <a:tc>
                  <a:txBody>
                    <a:bodyPr/>
                    <a:lstStyle/>
                    <a:p>
                      <a:pPr algn="just">
                        <a:spcAft>
                          <a:spcPts val="0"/>
                        </a:spcAft>
                      </a:pPr>
                      <a:r>
                        <a:rPr lang="en-US" sz="2800" b="0" kern="100" dirty="0">
                          <a:solidFill>
                            <a:schemeClr val="tx1"/>
                          </a:solidFill>
                          <a:effectLst/>
                        </a:rPr>
                        <a:t>0.36</a:t>
                      </a:r>
                      <a:endParaRPr lang="zh-CN" sz="2800" b="0" kern="100" dirty="0">
                        <a:solidFill>
                          <a:schemeClr val="tx1"/>
                        </a:solidFill>
                        <a:effectLst/>
                        <a:latin typeface="Calibri"/>
                        <a:ea typeface="宋体"/>
                        <a:cs typeface="Times New Roman"/>
                      </a:endParaRPr>
                    </a:p>
                  </a:txBody>
                  <a:tcPr marL="68580" marR="68580" marT="0" marB="0" anchor="b">
                    <a:solidFill>
                      <a:schemeClr val="accent6">
                        <a:lumMod val="20000"/>
                        <a:lumOff val="80000"/>
                      </a:schemeClr>
                    </a:solidFill>
                  </a:tcPr>
                </a:tc>
              </a:tr>
              <a:tr h="0">
                <a:tc>
                  <a:txBody>
                    <a:bodyPr/>
                    <a:lstStyle/>
                    <a:p>
                      <a:pPr algn="just">
                        <a:spcAft>
                          <a:spcPts val="0"/>
                        </a:spcAft>
                      </a:pPr>
                      <a:r>
                        <a:rPr lang="zh-CN" sz="2800" kern="100">
                          <a:effectLst/>
                        </a:rPr>
                        <a:t>基因型</a:t>
                      </a:r>
                      <a:r>
                        <a:rPr lang="en-US" sz="2800" kern="100">
                          <a:effectLst/>
                        </a:rPr>
                        <a:t>pgpg</a:t>
                      </a:r>
                      <a:r>
                        <a:rPr lang="zh-CN" sz="2800" kern="100">
                          <a:effectLst/>
                        </a:rPr>
                        <a:t>的显性离差 </a:t>
                      </a:r>
                      <a:endParaRPr lang="zh-CN" sz="2800" kern="100">
                        <a:effectLst/>
                        <a:latin typeface="Calibri"/>
                        <a:ea typeface="宋体"/>
                        <a:cs typeface="Times New Roman"/>
                      </a:endParaRPr>
                    </a:p>
                  </a:txBody>
                  <a:tcPr marL="68580" marR="68580" marT="0" marB="0" anchor="ctr"/>
                </a:tc>
                <a:tc>
                  <a:txBody>
                    <a:bodyPr/>
                    <a:lstStyle/>
                    <a:p>
                      <a:pPr algn="just">
                        <a:spcAft>
                          <a:spcPts val="0"/>
                        </a:spcAft>
                      </a:pPr>
                      <a:r>
                        <a:rPr lang="en-US" sz="2800" b="0" kern="100" dirty="0">
                          <a:solidFill>
                            <a:schemeClr val="tx1"/>
                          </a:solidFill>
                          <a:effectLst/>
                        </a:rPr>
                        <a:t>-3.24</a:t>
                      </a:r>
                      <a:endParaRPr lang="zh-CN" sz="2800" b="0" kern="100" dirty="0">
                        <a:solidFill>
                          <a:schemeClr val="tx1"/>
                        </a:solidFill>
                        <a:effectLst/>
                        <a:latin typeface="Calibri"/>
                        <a:ea typeface="宋体"/>
                        <a:cs typeface="Times New Roman"/>
                      </a:endParaRPr>
                    </a:p>
                  </a:txBody>
                  <a:tcPr marL="68580" marR="68580" marT="0" marB="0" anchor="b">
                    <a:solidFill>
                      <a:schemeClr val="accent6">
                        <a:lumMod val="20000"/>
                        <a:lumOff val="80000"/>
                      </a:schemeClr>
                    </a:solidFill>
                  </a:tcPr>
                </a:tc>
                <a:tc>
                  <a:txBody>
                    <a:bodyPr/>
                    <a:lstStyle/>
                    <a:p>
                      <a:pPr algn="just">
                        <a:spcAft>
                          <a:spcPts val="0"/>
                        </a:spcAft>
                      </a:pPr>
                      <a:r>
                        <a:rPr lang="en-US" sz="2800" b="0" kern="100">
                          <a:solidFill>
                            <a:schemeClr val="tx1"/>
                          </a:solidFill>
                          <a:effectLst/>
                        </a:rPr>
                        <a:t>-1.96</a:t>
                      </a:r>
                      <a:endParaRPr lang="zh-CN" sz="2800" b="0" kern="100">
                        <a:solidFill>
                          <a:schemeClr val="tx1"/>
                        </a:solidFill>
                        <a:effectLst/>
                        <a:latin typeface="Calibri"/>
                        <a:ea typeface="宋体"/>
                        <a:cs typeface="Times New Roman"/>
                      </a:endParaRPr>
                    </a:p>
                  </a:txBody>
                  <a:tcPr marL="68580" marR="68580" marT="0" marB="0" anchor="b">
                    <a:solidFill>
                      <a:schemeClr val="accent6">
                        <a:lumMod val="20000"/>
                        <a:lumOff val="80000"/>
                      </a:schemeClr>
                    </a:solidFill>
                  </a:tcPr>
                </a:tc>
                <a:tc>
                  <a:txBody>
                    <a:bodyPr/>
                    <a:lstStyle/>
                    <a:p>
                      <a:pPr algn="just">
                        <a:spcAft>
                          <a:spcPts val="0"/>
                        </a:spcAft>
                      </a:pPr>
                      <a:r>
                        <a:rPr lang="en-US" sz="2800" b="0" kern="100">
                          <a:solidFill>
                            <a:schemeClr val="tx1"/>
                          </a:solidFill>
                          <a:effectLst/>
                        </a:rPr>
                        <a:t>-1</a:t>
                      </a:r>
                      <a:endParaRPr lang="zh-CN" sz="2800" b="0" kern="100">
                        <a:solidFill>
                          <a:schemeClr val="tx1"/>
                        </a:solidFill>
                        <a:effectLst/>
                        <a:latin typeface="Calibri"/>
                        <a:ea typeface="宋体"/>
                        <a:cs typeface="Times New Roman"/>
                      </a:endParaRPr>
                    </a:p>
                  </a:txBody>
                  <a:tcPr marL="68580" marR="68580" marT="0" marB="0" anchor="b">
                    <a:solidFill>
                      <a:schemeClr val="accent6">
                        <a:lumMod val="20000"/>
                        <a:lumOff val="80000"/>
                      </a:schemeClr>
                    </a:solidFill>
                  </a:tcPr>
                </a:tc>
                <a:tc>
                  <a:txBody>
                    <a:bodyPr/>
                    <a:lstStyle/>
                    <a:p>
                      <a:pPr algn="just">
                        <a:spcAft>
                          <a:spcPts val="0"/>
                        </a:spcAft>
                      </a:pPr>
                      <a:r>
                        <a:rPr lang="en-US" sz="2800" b="0" kern="100">
                          <a:solidFill>
                            <a:schemeClr val="tx1"/>
                          </a:solidFill>
                          <a:effectLst/>
                        </a:rPr>
                        <a:t>-0.36</a:t>
                      </a:r>
                      <a:endParaRPr lang="zh-CN" sz="2800" b="0" kern="100">
                        <a:solidFill>
                          <a:schemeClr val="tx1"/>
                        </a:solidFill>
                        <a:effectLst/>
                        <a:latin typeface="Calibri"/>
                        <a:ea typeface="宋体"/>
                        <a:cs typeface="Times New Roman"/>
                      </a:endParaRPr>
                    </a:p>
                  </a:txBody>
                  <a:tcPr marL="68580" marR="68580" marT="0" marB="0" anchor="b">
                    <a:solidFill>
                      <a:schemeClr val="accent6">
                        <a:lumMod val="20000"/>
                        <a:lumOff val="80000"/>
                      </a:schemeClr>
                    </a:solidFill>
                  </a:tcPr>
                </a:tc>
                <a:tc>
                  <a:txBody>
                    <a:bodyPr/>
                    <a:lstStyle/>
                    <a:p>
                      <a:pPr algn="just">
                        <a:spcAft>
                          <a:spcPts val="0"/>
                        </a:spcAft>
                      </a:pPr>
                      <a:r>
                        <a:rPr lang="en-US" sz="2800" b="0" kern="100" dirty="0">
                          <a:solidFill>
                            <a:schemeClr val="tx1"/>
                          </a:solidFill>
                          <a:effectLst/>
                        </a:rPr>
                        <a:t>-0.04</a:t>
                      </a:r>
                      <a:endParaRPr lang="zh-CN" sz="2800" b="0" kern="100" dirty="0">
                        <a:solidFill>
                          <a:schemeClr val="tx1"/>
                        </a:solidFill>
                        <a:effectLst/>
                        <a:latin typeface="Calibri"/>
                        <a:ea typeface="宋体"/>
                        <a:cs typeface="Times New Roman"/>
                      </a:endParaRPr>
                    </a:p>
                  </a:txBody>
                  <a:tcPr marL="68580" marR="68580" marT="0" marB="0" anchor="b">
                    <a:solidFill>
                      <a:schemeClr val="accent6">
                        <a:lumMod val="20000"/>
                        <a:lumOff val="80000"/>
                      </a:schemeClr>
                    </a:solidFill>
                  </a:tcPr>
                </a:tc>
              </a:tr>
            </a:tbl>
          </a:graphicData>
        </a:graphic>
      </p:graphicFrame>
    </p:spTree>
    <p:extLst>
      <p:ext uri="{BB962C8B-B14F-4D97-AF65-F5344CB8AC3E}">
        <p14:creationId xmlns:p14="http://schemas.microsoft.com/office/powerpoint/2010/main" val="419626678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899592" y="418654"/>
            <a:ext cx="7344816" cy="1426170"/>
          </a:xfrm>
        </p:spPr>
        <p:txBody>
          <a:bodyPr>
            <a:normAutofit fontScale="90000"/>
          </a:bodyPr>
          <a:lstStyle/>
          <a:p>
            <a:r>
              <a:rPr lang="en-US" altLang="zh-CN" b="1" dirty="0" smtClean="0">
                <a:latin typeface="Times New Roman" panose="02020603050405020304" pitchFamily="18" charset="0"/>
                <a:ea typeface="黑体" panose="02010609060101010101" pitchFamily="49" charset="-122"/>
                <a:cs typeface="Times New Roman" panose="02020603050405020304" pitchFamily="18" charset="0"/>
              </a:rPr>
              <a:t>§</a:t>
            </a:r>
            <a:r>
              <a:rPr lang="en-US" altLang="zh-CN" b="1" dirty="0">
                <a:latin typeface="Times New Roman" panose="02020603050405020304" pitchFamily="18" charset="0"/>
                <a:ea typeface="黑体" panose="02010609060101010101" pitchFamily="49" charset="-122"/>
                <a:cs typeface="Times New Roman" panose="02020603050405020304" pitchFamily="18" charset="0"/>
              </a:rPr>
              <a:t>8.2 </a:t>
            </a:r>
            <a:r>
              <a:rPr lang="zh-CN" altLang="en-US" b="1" dirty="0">
                <a:latin typeface="Times New Roman" panose="02020603050405020304" pitchFamily="18" charset="0"/>
                <a:ea typeface="黑体" panose="02010609060101010101" pitchFamily="49" charset="-122"/>
                <a:cs typeface="Times New Roman" panose="02020603050405020304" pitchFamily="18" charset="0"/>
              </a:rPr>
              <a:t>随机交配群体的遗传方差和亲子</a:t>
            </a:r>
            <a:r>
              <a:rPr lang="zh-CN" altLang="en-US" b="1" dirty="0" smtClean="0">
                <a:latin typeface="Times New Roman" panose="02020603050405020304" pitchFamily="18" charset="0"/>
                <a:ea typeface="黑体" panose="02010609060101010101" pitchFamily="49" charset="-122"/>
                <a:cs typeface="Times New Roman" panose="02020603050405020304" pitchFamily="18" charset="0"/>
              </a:rPr>
              <a:t>相关</a:t>
            </a:r>
            <a:endParaRPr lang="en-US" altLang="zh-CN" b="1"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3" name="内容占位符 2"/>
          <p:cNvSpPr>
            <a:spLocks noGrp="1"/>
          </p:cNvSpPr>
          <p:nvPr>
            <p:ph idx="1"/>
          </p:nvPr>
        </p:nvSpPr>
        <p:spPr>
          <a:xfrm>
            <a:off x="755576" y="2132856"/>
            <a:ext cx="7416824" cy="3993307"/>
          </a:xfrm>
        </p:spPr>
        <p:txBody>
          <a:bodyPr/>
          <a:lstStyle/>
          <a:p>
            <a:r>
              <a:rPr lang="en-US" altLang="zh-CN" dirty="0" smtClean="0">
                <a:latin typeface="Times New Roman" panose="02020603050405020304" pitchFamily="18" charset="0"/>
                <a:ea typeface="黑体" panose="02010609060101010101" pitchFamily="49" charset="-122"/>
                <a:cs typeface="Times New Roman" panose="02020603050405020304" pitchFamily="18" charset="0"/>
              </a:rPr>
              <a:t>§</a:t>
            </a:r>
            <a:r>
              <a:rPr lang="en-US" altLang="zh-CN" dirty="0">
                <a:latin typeface="Times New Roman" panose="02020603050405020304" pitchFamily="18" charset="0"/>
                <a:ea typeface="黑体" panose="02010609060101010101" pitchFamily="49" charset="-122"/>
                <a:cs typeface="Times New Roman" panose="02020603050405020304" pitchFamily="18" charset="0"/>
              </a:rPr>
              <a:t>8.2.1 </a:t>
            </a:r>
            <a:r>
              <a:rPr lang="zh-CN" altLang="en-US" dirty="0">
                <a:latin typeface="Times New Roman" panose="02020603050405020304" pitchFamily="18" charset="0"/>
                <a:ea typeface="黑体" panose="02010609060101010101" pitchFamily="49" charset="-122"/>
                <a:cs typeface="Times New Roman" panose="02020603050405020304" pitchFamily="18" charset="0"/>
              </a:rPr>
              <a:t>加性方差和</a:t>
            </a:r>
            <a:r>
              <a:rPr lang="zh-CN" altLang="en-US" dirty="0" smtClean="0">
                <a:latin typeface="Times New Roman" panose="02020603050405020304" pitchFamily="18" charset="0"/>
                <a:ea typeface="黑体" panose="02010609060101010101" pitchFamily="49" charset="-122"/>
                <a:cs typeface="Times New Roman" panose="02020603050405020304" pitchFamily="18" charset="0"/>
              </a:rPr>
              <a:t>显性方差</a:t>
            </a:r>
            <a:endParaRPr lang="en-US" altLang="zh-CN" dirty="0">
              <a:latin typeface="Times New Roman" panose="02020603050405020304" pitchFamily="18" charset="0"/>
              <a:ea typeface="黑体" panose="02010609060101010101" pitchFamily="49" charset="-122"/>
              <a:cs typeface="Times New Roman" panose="02020603050405020304" pitchFamily="18" charset="0"/>
            </a:endParaRPr>
          </a:p>
          <a:p>
            <a:r>
              <a:rPr lang="en-US" altLang="zh-CN" dirty="0">
                <a:latin typeface="Times New Roman" panose="02020603050405020304" pitchFamily="18" charset="0"/>
                <a:ea typeface="黑体" panose="02010609060101010101" pitchFamily="49" charset="-122"/>
                <a:cs typeface="Times New Roman" panose="02020603050405020304" pitchFamily="18" charset="0"/>
              </a:rPr>
              <a:t>§8.2.2 </a:t>
            </a:r>
            <a:r>
              <a:rPr lang="zh-CN" altLang="en-US" dirty="0">
                <a:latin typeface="Times New Roman" panose="02020603050405020304" pitchFamily="18" charset="0"/>
                <a:ea typeface="黑体" panose="02010609060101010101" pitchFamily="49" charset="-122"/>
                <a:cs typeface="Times New Roman" panose="02020603050405020304" pitchFamily="18" charset="0"/>
              </a:rPr>
              <a:t>半同胞家系间的方差与亲子间的</a:t>
            </a:r>
            <a:r>
              <a:rPr lang="zh-CN" altLang="en-US" dirty="0" smtClean="0">
                <a:latin typeface="Times New Roman" panose="02020603050405020304" pitchFamily="18" charset="0"/>
                <a:ea typeface="黑体" panose="02010609060101010101" pitchFamily="49" charset="-122"/>
                <a:cs typeface="Times New Roman" panose="02020603050405020304" pitchFamily="18" charset="0"/>
              </a:rPr>
              <a:t>协方差</a:t>
            </a:r>
            <a:endParaRPr lang="en-US" altLang="zh-CN" dirty="0">
              <a:latin typeface="Times New Roman" panose="02020603050405020304" pitchFamily="18" charset="0"/>
              <a:ea typeface="黑体" panose="02010609060101010101" pitchFamily="49" charset="-122"/>
              <a:cs typeface="Times New Roman" panose="02020603050405020304" pitchFamily="18" charset="0"/>
            </a:endParaRPr>
          </a:p>
          <a:p>
            <a:r>
              <a:rPr lang="en-US" altLang="zh-CN" dirty="0">
                <a:latin typeface="Times New Roman" panose="02020603050405020304" pitchFamily="18" charset="0"/>
                <a:ea typeface="黑体" panose="02010609060101010101" pitchFamily="49" charset="-122"/>
                <a:cs typeface="Times New Roman" panose="02020603050405020304" pitchFamily="18" charset="0"/>
              </a:rPr>
              <a:t>§8.2.3 </a:t>
            </a:r>
            <a:r>
              <a:rPr lang="zh-CN" altLang="en-US" dirty="0">
                <a:latin typeface="Times New Roman" panose="02020603050405020304" pitchFamily="18" charset="0"/>
                <a:ea typeface="黑体" panose="02010609060101010101" pitchFamily="49" charset="-122"/>
                <a:cs typeface="Times New Roman" panose="02020603050405020304" pitchFamily="18" charset="0"/>
              </a:rPr>
              <a:t>全同胞家系的方差与亲子间的</a:t>
            </a:r>
            <a:r>
              <a:rPr lang="zh-CN" altLang="en-US" dirty="0" smtClean="0">
                <a:latin typeface="Times New Roman" panose="02020603050405020304" pitchFamily="18" charset="0"/>
                <a:ea typeface="黑体" panose="02010609060101010101" pitchFamily="49" charset="-122"/>
                <a:cs typeface="Times New Roman" panose="02020603050405020304" pitchFamily="18" charset="0"/>
              </a:rPr>
              <a:t>协方差</a:t>
            </a:r>
            <a:endParaRPr lang="en-US" altLang="zh-CN" dirty="0">
              <a:latin typeface="Times New Roman" panose="02020603050405020304" pitchFamily="18" charset="0"/>
              <a:ea typeface="黑体" panose="02010609060101010101" pitchFamily="49" charset="-122"/>
              <a:cs typeface="Times New Roman" panose="02020603050405020304" pitchFamily="18" charset="0"/>
            </a:endParaRPr>
          </a:p>
        </p:txBody>
      </p:sp>
    </p:spTree>
    <p:extLst>
      <p:ext uri="{BB962C8B-B14F-4D97-AF65-F5344CB8AC3E}">
        <p14:creationId xmlns:p14="http://schemas.microsoft.com/office/powerpoint/2010/main" val="423744207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323528" y="404664"/>
            <a:ext cx="8568952" cy="1296144"/>
          </a:xfrm>
        </p:spPr>
        <p:txBody>
          <a:bodyPr>
            <a:noAutofit/>
          </a:bodyPr>
          <a:lstStyle/>
          <a:p>
            <a:r>
              <a:rPr lang="zh-CN" altLang="zh-CN" sz="3600" b="1" dirty="0">
                <a:latin typeface="Times New Roman" panose="02020603050405020304" pitchFamily="18" charset="0"/>
                <a:ea typeface="黑体" panose="02010609060101010101" pitchFamily="49" charset="-122"/>
                <a:cs typeface="Times New Roman" panose="02020603050405020304" pitchFamily="18" charset="0"/>
              </a:rPr>
              <a:t>随机交配群体中不同基因型的频率、基因型值、遗传效应、育种值和显性离差</a:t>
            </a:r>
            <a:endParaRPr lang="en-US" altLang="zh-CN" sz="3600" b="1"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4"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6"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graphicFrame>
        <p:nvGraphicFramePr>
          <p:cNvPr id="9" name="表格 8"/>
          <p:cNvGraphicFramePr>
            <a:graphicFrameLocks noGrp="1"/>
          </p:cNvGraphicFramePr>
          <p:nvPr>
            <p:extLst>
              <p:ext uri="{D42A27DB-BD31-4B8C-83A1-F6EECF244321}">
                <p14:modId xmlns:p14="http://schemas.microsoft.com/office/powerpoint/2010/main" val="3406346061"/>
              </p:ext>
            </p:extLst>
          </p:nvPr>
        </p:nvGraphicFramePr>
        <p:xfrm>
          <a:off x="258866" y="1772816"/>
          <a:ext cx="8705622" cy="4034466"/>
        </p:xfrm>
        <a:graphic>
          <a:graphicData uri="http://schemas.openxmlformats.org/drawingml/2006/table">
            <a:tbl>
              <a:tblPr firstRow="1" firstCol="1" lastRow="1" lastCol="1" bandRow="1" bandCol="1">
                <a:tableStyleId>{5C22544A-7EE6-4342-B048-85BDC9FD1C3A}</a:tableStyleId>
              </a:tblPr>
              <a:tblGrid>
                <a:gridCol w="1289685"/>
                <a:gridCol w="932498"/>
                <a:gridCol w="946169"/>
                <a:gridCol w="2870835"/>
                <a:gridCol w="1370648"/>
                <a:gridCol w="1295787"/>
              </a:tblGrid>
              <a:tr h="918102">
                <a:tc>
                  <a:txBody>
                    <a:bodyPr/>
                    <a:lstStyle/>
                    <a:p>
                      <a:pPr algn="l">
                        <a:spcAft>
                          <a:spcPts val="0"/>
                        </a:spcAft>
                      </a:pPr>
                      <a:r>
                        <a:rPr lang="zh-CN" sz="2800" kern="100" dirty="0">
                          <a:effectLst/>
                          <a:latin typeface="Arial Unicode MS" panose="020B0604020202020204" pitchFamily="34" charset="-122"/>
                          <a:ea typeface="Arial Unicode MS" panose="020B0604020202020204" pitchFamily="34" charset="-122"/>
                          <a:cs typeface="Arial Unicode MS" panose="020B0604020202020204" pitchFamily="34" charset="-122"/>
                        </a:rPr>
                        <a:t>基因型</a:t>
                      </a:r>
                    </a:p>
                  </a:txBody>
                  <a:tcPr marL="68580" marR="68580" marT="0" marB="0" anchor="ctr"/>
                </a:tc>
                <a:tc>
                  <a:txBody>
                    <a:bodyPr/>
                    <a:lstStyle/>
                    <a:p>
                      <a:pPr algn="l">
                        <a:spcAft>
                          <a:spcPts val="0"/>
                        </a:spcAft>
                      </a:pPr>
                      <a:r>
                        <a:rPr lang="zh-CN" sz="2800" kern="100" dirty="0">
                          <a:effectLst/>
                          <a:latin typeface="Arial Unicode MS" panose="020B0604020202020204" pitchFamily="34" charset="-122"/>
                          <a:ea typeface="Arial Unicode MS" panose="020B0604020202020204" pitchFamily="34" charset="-122"/>
                          <a:cs typeface="Arial Unicode MS" panose="020B0604020202020204" pitchFamily="34" charset="-122"/>
                        </a:rPr>
                        <a:t>频率</a:t>
                      </a:r>
                    </a:p>
                  </a:txBody>
                  <a:tcPr marL="68580" marR="68580" marT="0" marB="0" anchor="ctr"/>
                </a:tc>
                <a:tc>
                  <a:txBody>
                    <a:bodyPr/>
                    <a:lstStyle/>
                    <a:p>
                      <a:pPr algn="l">
                        <a:spcAft>
                          <a:spcPts val="0"/>
                        </a:spcAft>
                      </a:pPr>
                      <a:r>
                        <a:rPr lang="zh-CN" sz="2800" kern="100" dirty="0">
                          <a:effectLst/>
                          <a:latin typeface="Arial Unicode MS" panose="020B0604020202020204" pitchFamily="34" charset="-122"/>
                          <a:ea typeface="Arial Unicode MS" panose="020B0604020202020204" pitchFamily="34" charset="-122"/>
                          <a:cs typeface="Arial Unicode MS" panose="020B0604020202020204" pitchFamily="34" charset="-122"/>
                        </a:rPr>
                        <a:t>基因型值</a:t>
                      </a:r>
                      <a:r>
                        <a:rPr lang="en-US" sz="2800" kern="100" dirty="0">
                          <a:effectLst/>
                          <a:latin typeface="Arial Unicode MS" panose="020B0604020202020204" pitchFamily="34" charset="-122"/>
                          <a:ea typeface="Arial Unicode MS" panose="020B0604020202020204" pitchFamily="34" charset="-122"/>
                          <a:cs typeface="Arial Unicode MS" panose="020B0604020202020204" pitchFamily="34" charset="-122"/>
                        </a:rPr>
                        <a:t> </a:t>
                      </a:r>
                      <a:endParaRPr lang="zh-CN" sz="2800" kern="100" dirty="0">
                        <a:effectLst/>
                        <a:latin typeface="Arial Unicode MS" panose="020B0604020202020204" pitchFamily="34" charset="-122"/>
                        <a:ea typeface="Arial Unicode MS" panose="020B0604020202020204" pitchFamily="34" charset="-122"/>
                        <a:cs typeface="Arial Unicode MS" panose="020B0604020202020204" pitchFamily="34" charset="-122"/>
                      </a:endParaRPr>
                    </a:p>
                  </a:txBody>
                  <a:tcPr marL="68580" marR="68580" marT="0" marB="0" anchor="ctr"/>
                </a:tc>
                <a:tc>
                  <a:txBody>
                    <a:bodyPr/>
                    <a:lstStyle/>
                    <a:p>
                      <a:pPr algn="l">
                        <a:spcAft>
                          <a:spcPts val="0"/>
                        </a:spcAft>
                      </a:pPr>
                      <a:r>
                        <a:rPr lang="zh-CN" sz="2800" kern="100">
                          <a:effectLst/>
                          <a:latin typeface="Arial Unicode MS" panose="020B0604020202020204" pitchFamily="34" charset="-122"/>
                          <a:ea typeface="Arial Unicode MS" panose="020B0604020202020204" pitchFamily="34" charset="-122"/>
                          <a:cs typeface="Arial Unicode MS" panose="020B0604020202020204" pitchFamily="34" charset="-122"/>
                        </a:rPr>
                        <a:t>遗传效应</a:t>
                      </a:r>
                      <a:r>
                        <a:rPr lang="en-US" sz="2800" kern="100">
                          <a:effectLst/>
                          <a:latin typeface="Arial Unicode MS" panose="020B0604020202020204" pitchFamily="34" charset="-122"/>
                          <a:ea typeface="Arial Unicode MS" panose="020B0604020202020204" pitchFamily="34" charset="-122"/>
                          <a:cs typeface="Arial Unicode MS" panose="020B0604020202020204" pitchFamily="34" charset="-122"/>
                        </a:rPr>
                        <a:t> </a:t>
                      </a:r>
                      <a:endParaRPr lang="zh-CN" sz="2800" kern="100">
                        <a:effectLst/>
                        <a:latin typeface="Arial Unicode MS" panose="020B0604020202020204" pitchFamily="34" charset="-122"/>
                        <a:ea typeface="Arial Unicode MS" panose="020B0604020202020204" pitchFamily="34" charset="-122"/>
                        <a:cs typeface="Arial Unicode MS" panose="020B0604020202020204" pitchFamily="34" charset="-122"/>
                      </a:endParaRPr>
                    </a:p>
                  </a:txBody>
                  <a:tcPr marL="68580" marR="68580" marT="0" marB="0" anchor="ctr"/>
                </a:tc>
                <a:tc>
                  <a:txBody>
                    <a:bodyPr/>
                    <a:lstStyle/>
                    <a:p>
                      <a:pPr algn="l">
                        <a:spcAft>
                          <a:spcPts val="0"/>
                        </a:spcAft>
                      </a:pPr>
                      <a:r>
                        <a:rPr lang="zh-CN" sz="2800" kern="100">
                          <a:effectLst/>
                          <a:latin typeface="Arial Unicode MS" panose="020B0604020202020204" pitchFamily="34" charset="-122"/>
                          <a:ea typeface="Arial Unicode MS" panose="020B0604020202020204" pitchFamily="34" charset="-122"/>
                          <a:cs typeface="Arial Unicode MS" panose="020B0604020202020204" pitchFamily="34" charset="-122"/>
                        </a:rPr>
                        <a:t>育种值</a:t>
                      </a:r>
                      <a:r>
                        <a:rPr lang="en-US" sz="2800" kern="100">
                          <a:effectLst/>
                          <a:latin typeface="Arial Unicode MS" panose="020B0604020202020204" pitchFamily="34" charset="-122"/>
                          <a:ea typeface="Arial Unicode MS" panose="020B0604020202020204" pitchFamily="34" charset="-122"/>
                          <a:cs typeface="Arial Unicode MS" panose="020B0604020202020204" pitchFamily="34" charset="-122"/>
                        </a:rPr>
                        <a:t> </a:t>
                      </a:r>
                      <a:endParaRPr lang="zh-CN" sz="2800" kern="100">
                        <a:effectLst/>
                        <a:latin typeface="Arial Unicode MS" panose="020B0604020202020204" pitchFamily="34" charset="-122"/>
                        <a:ea typeface="Arial Unicode MS" panose="020B0604020202020204" pitchFamily="34" charset="-122"/>
                        <a:cs typeface="Arial Unicode MS" panose="020B0604020202020204" pitchFamily="34" charset="-122"/>
                      </a:endParaRPr>
                    </a:p>
                  </a:txBody>
                  <a:tcPr marL="68580" marR="68580" marT="0" marB="0" anchor="ctr"/>
                </a:tc>
                <a:tc>
                  <a:txBody>
                    <a:bodyPr/>
                    <a:lstStyle/>
                    <a:p>
                      <a:pPr algn="l">
                        <a:spcAft>
                          <a:spcPts val="0"/>
                        </a:spcAft>
                      </a:pPr>
                      <a:r>
                        <a:rPr lang="zh-CN" sz="2800" kern="100" dirty="0">
                          <a:effectLst/>
                          <a:latin typeface="Arial Unicode MS" panose="020B0604020202020204" pitchFamily="34" charset="-122"/>
                          <a:ea typeface="Arial Unicode MS" panose="020B0604020202020204" pitchFamily="34" charset="-122"/>
                          <a:cs typeface="Arial Unicode MS" panose="020B0604020202020204" pitchFamily="34" charset="-122"/>
                        </a:rPr>
                        <a:t>显性离差</a:t>
                      </a:r>
                      <a:r>
                        <a:rPr lang="en-US" sz="2800" kern="100" dirty="0">
                          <a:effectLst/>
                          <a:latin typeface="Arial Unicode MS" panose="020B0604020202020204" pitchFamily="34" charset="-122"/>
                          <a:ea typeface="Arial Unicode MS" panose="020B0604020202020204" pitchFamily="34" charset="-122"/>
                          <a:cs typeface="Arial Unicode MS" panose="020B0604020202020204" pitchFamily="34" charset="-122"/>
                        </a:rPr>
                        <a:t> </a:t>
                      </a:r>
                      <a:endParaRPr lang="zh-CN" sz="2800" kern="100" dirty="0">
                        <a:effectLst/>
                        <a:latin typeface="Arial Unicode MS" panose="020B0604020202020204" pitchFamily="34" charset="-122"/>
                        <a:ea typeface="Arial Unicode MS" panose="020B0604020202020204" pitchFamily="34" charset="-122"/>
                        <a:cs typeface="Arial Unicode MS" panose="020B0604020202020204" pitchFamily="34" charset="-122"/>
                      </a:endParaRPr>
                    </a:p>
                  </a:txBody>
                  <a:tcPr marL="68580" marR="68580" marT="0" marB="0" anchor="ctr"/>
                </a:tc>
              </a:tr>
              <a:tr h="918102">
                <a:tc>
                  <a:txBody>
                    <a:bodyPr/>
                    <a:lstStyle/>
                    <a:p>
                      <a:pPr algn="l">
                        <a:spcAft>
                          <a:spcPts val="0"/>
                        </a:spcAft>
                      </a:pPr>
                      <a:r>
                        <a:rPr lang="en-US" sz="2800" kern="100">
                          <a:effectLst/>
                          <a:latin typeface="Arial Unicode MS" panose="020B0604020202020204" pitchFamily="34" charset="-122"/>
                          <a:ea typeface="Arial Unicode MS" panose="020B0604020202020204" pitchFamily="34" charset="-122"/>
                          <a:cs typeface="Arial Unicode MS" panose="020B0604020202020204" pitchFamily="34" charset="-122"/>
                        </a:rPr>
                        <a:t>A</a:t>
                      </a:r>
                      <a:r>
                        <a:rPr lang="en-US" sz="2800" kern="100" baseline="-25000">
                          <a:effectLst/>
                          <a:latin typeface="Arial Unicode MS" panose="020B0604020202020204" pitchFamily="34" charset="-122"/>
                          <a:ea typeface="Arial Unicode MS" panose="020B0604020202020204" pitchFamily="34" charset="-122"/>
                          <a:cs typeface="Arial Unicode MS" panose="020B0604020202020204" pitchFamily="34" charset="-122"/>
                        </a:rPr>
                        <a:t>1</a:t>
                      </a:r>
                      <a:r>
                        <a:rPr lang="en-US" sz="2800" kern="100">
                          <a:effectLst/>
                          <a:latin typeface="Arial Unicode MS" panose="020B0604020202020204" pitchFamily="34" charset="-122"/>
                          <a:ea typeface="Arial Unicode MS" panose="020B0604020202020204" pitchFamily="34" charset="-122"/>
                          <a:cs typeface="Arial Unicode MS" panose="020B0604020202020204" pitchFamily="34" charset="-122"/>
                        </a:rPr>
                        <a:t>A</a:t>
                      </a:r>
                      <a:r>
                        <a:rPr lang="en-US" sz="2800" kern="100" baseline="-25000">
                          <a:effectLst/>
                          <a:latin typeface="Arial Unicode MS" panose="020B0604020202020204" pitchFamily="34" charset="-122"/>
                          <a:ea typeface="Arial Unicode MS" panose="020B0604020202020204" pitchFamily="34" charset="-122"/>
                          <a:cs typeface="Arial Unicode MS" panose="020B0604020202020204" pitchFamily="34" charset="-122"/>
                        </a:rPr>
                        <a:t>1</a:t>
                      </a:r>
                      <a:endParaRPr lang="zh-CN" sz="2800" kern="100">
                        <a:effectLst/>
                        <a:latin typeface="Arial Unicode MS" panose="020B0604020202020204" pitchFamily="34" charset="-122"/>
                        <a:ea typeface="Arial Unicode MS" panose="020B0604020202020204" pitchFamily="34" charset="-122"/>
                        <a:cs typeface="Arial Unicode MS" panose="020B0604020202020204" pitchFamily="34" charset="-122"/>
                      </a:endParaRPr>
                    </a:p>
                  </a:txBody>
                  <a:tcPr marL="68580" marR="68580" marT="0" marB="0"/>
                </a:tc>
                <a:tc>
                  <a:txBody>
                    <a:bodyPr/>
                    <a:lstStyle/>
                    <a:p>
                      <a:pPr algn="l">
                        <a:spcAft>
                          <a:spcPts val="0"/>
                        </a:spcAft>
                      </a:pPr>
                      <a:r>
                        <a:rPr lang="en-US" sz="2800" b="0" kern="100" dirty="0">
                          <a:solidFill>
                            <a:schemeClr val="tx1"/>
                          </a:solidFill>
                          <a:effectLst/>
                          <a:latin typeface="Arial Unicode MS" panose="020B0604020202020204" pitchFamily="34" charset="-122"/>
                          <a:ea typeface="Arial Unicode MS" panose="020B0604020202020204" pitchFamily="34" charset="-122"/>
                          <a:cs typeface="Arial Unicode MS" panose="020B0604020202020204" pitchFamily="34" charset="-122"/>
                        </a:rPr>
                        <a:t>p</a:t>
                      </a:r>
                      <a:r>
                        <a:rPr lang="en-US" sz="2800" b="0" kern="100" baseline="30000" dirty="0">
                          <a:solidFill>
                            <a:schemeClr val="tx1"/>
                          </a:solidFill>
                          <a:effectLst/>
                          <a:latin typeface="Arial Unicode MS" panose="020B0604020202020204" pitchFamily="34" charset="-122"/>
                          <a:ea typeface="Arial Unicode MS" panose="020B0604020202020204" pitchFamily="34" charset="-122"/>
                          <a:cs typeface="Arial Unicode MS" panose="020B0604020202020204" pitchFamily="34" charset="-122"/>
                        </a:rPr>
                        <a:t>2</a:t>
                      </a:r>
                      <a:endParaRPr lang="zh-CN" sz="2800" b="0" kern="100" dirty="0">
                        <a:solidFill>
                          <a:schemeClr val="tx1"/>
                        </a:solidFill>
                        <a:effectLst/>
                        <a:latin typeface="Arial Unicode MS" panose="020B0604020202020204" pitchFamily="34" charset="-122"/>
                        <a:ea typeface="Arial Unicode MS" panose="020B0604020202020204" pitchFamily="34" charset="-122"/>
                        <a:cs typeface="Arial Unicode MS" panose="020B0604020202020204" pitchFamily="34" charset="-122"/>
                      </a:endParaRPr>
                    </a:p>
                  </a:txBody>
                  <a:tcPr marL="68580" marR="68580" marT="0" marB="0">
                    <a:solidFill>
                      <a:schemeClr val="accent6">
                        <a:lumMod val="20000"/>
                        <a:lumOff val="80000"/>
                      </a:schemeClr>
                    </a:solidFill>
                  </a:tcPr>
                </a:tc>
                <a:tc>
                  <a:txBody>
                    <a:bodyPr/>
                    <a:lstStyle/>
                    <a:p>
                      <a:pPr algn="l">
                        <a:spcAft>
                          <a:spcPts val="0"/>
                        </a:spcAft>
                      </a:pPr>
                      <a:r>
                        <a:rPr lang="en-US" sz="2800" b="0" kern="100" dirty="0" err="1">
                          <a:solidFill>
                            <a:schemeClr val="tx1"/>
                          </a:solidFill>
                          <a:effectLst/>
                          <a:latin typeface="Arial Unicode MS" panose="020B0604020202020204" pitchFamily="34" charset="-122"/>
                          <a:ea typeface="Arial Unicode MS" panose="020B0604020202020204" pitchFamily="34" charset="-122"/>
                          <a:cs typeface="Arial Unicode MS" panose="020B0604020202020204" pitchFamily="34" charset="-122"/>
                        </a:rPr>
                        <a:t>m+a</a:t>
                      </a:r>
                      <a:endParaRPr lang="zh-CN" sz="2800" b="0" kern="100" dirty="0">
                        <a:solidFill>
                          <a:schemeClr val="tx1"/>
                        </a:solidFill>
                        <a:effectLst/>
                        <a:latin typeface="Arial Unicode MS" panose="020B0604020202020204" pitchFamily="34" charset="-122"/>
                        <a:ea typeface="Arial Unicode MS" panose="020B0604020202020204" pitchFamily="34" charset="-122"/>
                        <a:cs typeface="Arial Unicode MS" panose="020B0604020202020204" pitchFamily="34" charset="-122"/>
                      </a:endParaRPr>
                    </a:p>
                  </a:txBody>
                  <a:tcPr marL="68580" marR="68580" marT="0" marB="0">
                    <a:solidFill>
                      <a:schemeClr val="accent6">
                        <a:lumMod val="20000"/>
                        <a:lumOff val="80000"/>
                      </a:schemeClr>
                    </a:solidFill>
                  </a:tcPr>
                </a:tc>
                <a:tc>
                  <a:txBody>
                    <a:bodyPr/>
                    <a:lstStyle/>
                    <a:p>
                      <a:pPr algn="l">
                        <a:spcAft>
                          <a:spcPts val="0"/>
                        </a:spcAft>
                      </a:pPr>
                      <a:r>
                        <a:rPr lang="en-US" altLang="zh-CN" sz="2800" b="0" kern="100" dirty="0" smtClean="0">
                          <a:solidFill>
                            <a:schemeClr val="tx1"/>
                          </a:solidFill>
                          <a:effectLst/>
                          <a:latin typeface="Arial Unicode MS" panose="020B0604020202020204" pitchFamily="34" charset="-122"/>
                          <a:ea typeface="Arial Unicode MS" panose="020B0604020202020204" pitchFamily="34" charset="-122"/>
                          <a:cs typeface="Arial Unicode MS" panose="020B0604020202020204" pitchFamily="34" charset="-122"/>
                        </a:rPr>
                        <a:t>2q(a-</a:t>
                      </a:r>
                      <a:r>
                        <a:rPr lang="en-US" altLang="zh-CN" sz="2800" b="0" kern="100" dirty="0" err="1" smtClean="0">
                          <a:solidFill>
                            <a:schemeClr val="tx1"/>
                          </a:solidFill>
                          <a:effectLst/>
                          <a:latin typeface="Arial Unicode MS" panose="020B0604020202020204" pitchFamily="34" charset="-122"/>
                          <a:ea typeface="Arial Unicode MS" panose="020B0604020202020204" pitchFamily="34" charset="-122"/>
                          <a:cs typeface="Arial Unicode MS" panose="020B0604020202020204" pitchFamily="34" charset="-122"/>
                        </a:rPr>
                        <a:t>pd</a:t>
                      </a:r>
                      <a:r>
                        <a:rPr lang="en-US" altLang="zh-CN" sz="2800" b="0" kern="100" dirty="0" smtClean="0">
                          <a:solidFill>
                            <a:schemeClr val="tx1"/>
                          </a:solidFill>
                          <a:effectLst/>
                          <a:latin typeface="Arial Unicode MS" panose="020B0604020202020204" pitchFamily="34" charset="-122"/>
                          <a:ea typeface="Arial Unicode MS" panose="020B0604020202020204" pitchFamily="34" charset="-122"/>
                          <a:cs typeface="Arial Unicode MS" panose="020B0604020202020204" pitchFamily="34" charset="-122"/>
                        </a:rPr>
                        <a:t>)</a:t>
                      </a:r>
                      <a:r>
                        <a:rPr lang="en-US" sz="2800" b="0" kern="100" dirty="0" smtClean="0">
                          <a:solidFill>
                            <a:schemeClr val="tx1"/>
                          </a:solidFill>
                          <a:effectLst/>
                          <a:latin typeface="Arial Unicode MS" panose="020B0604020202020204" pitchFamily="34" charset="-122"/>
                          <a:ea typeface="Arial Unicode MS" panose="020B0604020202020204" pitchFamily="34" charset="-122"/>
                          <a:cs typeface="Arial Unicode MS" panose="020B0604020202020204" pitchFamily="34" charset="-122"/>
                        </a:rPr>
                        <a:t>或</a:t>
                      </a:r>
                    </a:p>
                    <a:p>
                      <a:pPr algn="l">
                        <a:spcAft>
                          <a:spcPts val="0"/>
                        </a:spcAft>
                      </a:pPr>
                      <a:r>
                        <a:rPr lang="en-US" sz="2800" b="0" kern="100" dirty="0" smtClean="0">
                          <a:solidFill>
                            <a:schemeClr val="tx1"/>
                          </a:solidFill>
                          <a:effectLst/>
                          <a:latin typeface="Arial Unicode MS" panose="020B0604020202020204" pitchFamily="34" charset="-122"/>
                          <a:ea typeface="Arial Unicode MS" panose="020B0604020202020204" pitchFamily="34" charset="-122"/>
                          <a:cs typeface="Arial Unicode MS" panose="020B0604020202020204" pitchFamily="34" charset="-122"/>
                        </a:rPr>
                        <a:t>2q(</a:t>
                      </a:r>
                      <a:r>
                        <a:rPr lang="el-GR" sz="2800" b="0" kern="100" dirty="0" smtClean="0">
                          <a:solidFill>
                            <a:schemeClr val="tx1"/>
                          </a:solidFill>
                          <a:effectLst/>
                          <a:latin typeface="Arial Unicode MS" panose="020B0604020202020204" pitchFamily="34" charset="-122"/>
                          <a:ea typeface="Arial Unicode MS" panose="020B0604020202020204" pitchFamily="34" charset="-122"/>
                          <a:cs typeface="Arial Unicode MS" panose="020B0604020202020204" pitchFamily="34" charset="-122"/>
                        </a:rPr>
                        <a:t>α</a:t>
                      </a:r>
                      <a:r>
                        <a:rPr lang="en-US" sz="2800" b="0" kern="100" dirty="0" smtClean="0">
                          <a:solidFill>
                            <a:schemeClr val="tx1"/>
                          </a:solidFill>
                          <a:effectLst/>
                          <a:latin typeface="Arial Unicode MS" panose="020B0604020202020204" pitchFamily="34" charset="-122"/>
                          <a:ea typeface="Arial Unicode MS" panose="020B0604020202020204" pitchFamily="34" charset="-122"/>
                          <a:cs typeface="Arial Unicode MS" panose="020B0604020202020204" pitchFamily="34" charset="-122"/>
                        </a:rPr>
                        <a:t>-</a:t>
                      </a:r>
                      <a:r>
                        <a:rPr lang="en-US" sz="2800" b="0" kern="100" dirty="0" err="1" smtClean="0">
                          <a:solidFill>
                            <a:schemeClr val="tx1"/>
                          </a:solidFill>
                          <a:effectLst/>
                          <a:latin typeface="Arial Unicode MS" panose="020B0604020202020204" pitchFamily="34" charset="-122"/>
                          <a:ea typeface="Arial Unicode MS" panose="020B0604020202020204" pitchFamily="34" charset="-122"/>
                          <a:cs typeface="Arial Unicode MS" panose="020B0604020202020204" pitchFamily="34" charset="-122"/>
                        </a:rPr>
                        <a:t>qd</a:t>
                      </a:r>
                      <a:r>
                        <a:rPr lang="en-US" sz="2800" b="0" kern="100" dirty="0" smtClean="0">
                          <a:solidFill>
                            <a:schemeClr val="tx1"/>
                          </a:solidFill>
                          <a:effectLst/>
                          <a:latin typeface="Arial Unicode MS" panose="020B0604020202020204" pitchFamily="34" charset="-122"/>
                          <a:ea typeface="Arial Unicode MS" panose="020B0604020202020204" pitchFamily="34" charset="-122"/>
                          <a:cs typeface="Arial Unicode MS" panose="020B0604020202020204" pitchFamily="34" charset="-122"/>
                        </a:rPr>
                        <a:t>)</a:t>
                      </a:r>
                      <a:endParaRPr lang="en-US" sz="2800" b="0" kern="100" dirty="0">
                        <a:solidFill>
                          <a:schemeClr val="tx1"/>
                        </a:solidFill>
                        <a:effectLst/>
                        <a:latin typeface="Arial Unicode MS" panose="020B0604020202020204" pitchFamily="34" charset="-122"/>
                        <a:ea typeface="Arial Unicode MS" panose="020B0604020202020204" pitchFamily="34" charset="-122"/>
                        <a:cs typeface="Arial Unicode MS" panose="020B0604020202020204" pitchFamily="34" charset="-122"/>
                      </a:endParaRPr>
                    </a:p>
                  </a:txBody>
                  <a:tcPr marL="68580" marR="68580" marT="0" marB="0">
                    <a:solidFill>
                      <a:schemeClr val="accent6">
                        <a:lumMod val="20000"/>
                        <a:lumOff val="80000"/>
                      </a:schemeClr>
                    </a:solidFill>
                  </a:tcPr>
                </a:tc>
                <a:tc>
                  <a:txBody>
                    <a:bodyPr/>
                    <a:lstStyle/>
                    <a:p>
                      <a:pPr algn="l">
                        <a:spcAft>
                          <a:spcPts val="0"/>
                        </a:spcAft>
                      </a:pPr>
                      <a:r>
                        <a:rPr lang="en-US" sz="2800" b="0" kern="100" dirty="0" smtClean="0">
                          <a:solidFill>
                            <a:schemeClr val="tx1"/>
                          </a:solidFill>
                          <a:effectLst/>
                          <a:latin typeface="Arial Unicode MS" panose="020B0604020202020204" pitchFamily="34" charset="-122"/>
                          <a:ea typeface="Arial Unicode MS" panose="020B0604020202020204" pitchFamily="34" charset="-122"/>
                          <a:cs typeface="Arial Unicode MS" panose="020B0604020202020204" pitchFamily="34" charset="-122"/>
                        </a:rPr>
                        <a:t>2q</a:t>
                      </a:r>
                      <a:r>
                        <a:rPr lang="el-GR" sz="2800" b="0" kern="100" dirty="0" smtClean="0">
                          <a:solidFill>
                            <a:schemeClr val="tx1"/>
                          </a:solidFill>
                          <a:effectLst/>
                          <a:latin typeface="Arial Unicode MS" panose="020B0604020202020204" pitchFamily="34" charset="-122"/>
                          <a:ea typeface="Arial Unicode MS" panose="020B0604020202020204" pitchFamily="34" charset="-122"/>
                          <a:cs typeface="Arial Unicode MS" panose="020B0604020202020204" pitchFamily="34" charset="-122"/>
                        </a:rPr>
                        <a:t>α</a:t>
                      </a:r>
                      <a:endParaRPr lang="en-US" sz="2800" b="0" kern="100" dirty="0">
                        <a:solidFill>
                          <a:schemeClr val="tx1"/>
                        </a:solidFill>
                        <a:effectLst/>
                        <a:latin typeface="Arial Unicode MS" panose="020B0604020202020204" pitchFamily="34" charset="-122"/>
                        <a:ea typeface="Arial Unicode MS" panose="020B0604020202020204" pitchFamily="34" charset="-122"/>
                        <a:cs typeface="Arial Unicode MS" panose="020B0604020202020204" pitchFamily="34" charset="-122"/>
                      </a:endParaRPr>
                    </a:p>
                  </a:txBody>
                  <a:tcPr marL="68580" marR="68580" marT="0" marB="0">
                    <a:solidFill>
                      <a:schemeClr val="accent6">
                        <a:lumMod val="20000"/>
                        <a:lumOff val="80000"/>
                      </a:schemeClr>
                    </a:solidFill>
                  </a:tcPr>
                </a:tc>
                <a:tc>
                  <a:txBody>
                    <a:bodyPr/>
                    <a:lstStyle/>
                    <a:p>
                      <a:pPr algn="l">
                        <a:spcAft>
                          <a:spcPts val="0"/>
                        </a:spcAft>
                      </a:pPr>
                      <a:r>
                        <a:rPr lang="en-US" sz="2800" b="0" kern="100" dirty="0" smtClean="0">
                          <a:solidFill>
                            <a:schemeClr val="tx1"/>
                          </a:solidFill>
                          <a:effectLst/>
                          <a:latin typeface="Arial Unicode MS" panose="020B0604020202020204" pitchFamily="34" charset="-122"/>
                          <a:ea typeface="Arial Unicode MS" panose="020B0604020202020204" pitchFamily="34" charset="-122"/>
                          <a:cs typeface="Arial Unicode MS" panose="020B0604020202020204" pitchFamily="34" charset="-122"/>
                        </a:rPr>
                        <a:t>-2q</a:t>
                      </a:r>
                      <a:r>
                        <a:rPr lang="en-US" sz="2800" b="0" kern="100" baseline="30000" dirty="0" smtClean="0">
                          <a:solidFill>
                            <a:schemeClr val="tx1"/>
                          </a:solidFill>
                          <a:effectLst/>
                          <a:latin typeface="Arial Unicode MS" panose="020B0604020202020204" pitchFamily="34" charset="-122"/>
                          <a:ea typeface="Arial Unicode MS" panose="020B0604020202020204" pitchFamily="34" charset="-122"/>
                          <a:cs typeface="Arial Unicode MS" panose="020B0604020202020204" pitchFamily="34" charset="-122"/>
                        </a:rPr>
                        <a:t>2</a:t>
                      </a:r>
                      <a:r>
                        <a:rPr lang="en-US" sz="2800" b="0" kern="100" dirty="0" smtClean="0">
                          <a:solidFill>
                            <a:schemeClr val="tx1"/>
                          </a:solidFill>
                          <a:effectLst/>
                          <a:latin typeface="Arial Unicode MS" panose="020B0604020202020204" pitchFamily="34" charset="-122"/>
                          <a:ea typeface="Arial Unicode MS" panose="020B0604020202020204" pitchFamily="34" charset="-122"/>
                          <a:cs typeface="Arial Unicode MS" panose="020B0604020202020204" pitchFamily="34" charset="-122"/>
                        </a:rPr>
                        <a:t>d</a:t>
                      </a:r>
                      <a:endParaRPr lang="en-US" sz="2800" b="0" kern="100" dirty="0">
                        <a:solidFill>
                          <a:schemeClr val="tx1"/>
                        </a:solidFill>
                        <a:effectLst/>
                        <a:latin typeface="Arial Unicode MS" panose="020B0604020202020204" pitchFamily="34" charset="-122"/>
                        <a:ea typeface="Arial Unicode MS" panose="020B0604020202020204" pitchFamily="34" charset="-122"/>
                        <a:cs typeface="Arial Unicode MS" panose="020B0604020202020204" pitchFamily="34" charset="-122"/>
                      </a:endParaRPr>
                    </a:p>
                  </a:txBody>
                  <a:tcPr marL="68580" marR="68580" marT="0" marB="0">
                    <a:solidFill>
                      <a:schemeClr val="accent6">
                        <a:lumMod val="20000"/>
                        <a:lumOff val="80000"/>
                      </a:schemeClr>
                    </a:solidFill>
                  </a:tcPr>
                </a:tc>
              </a:tr>
              <a:tr h="918102">
                <a:tc>
                  <a:txBody>
                    <a:bodyPr/>
                    <a:lstStyle/>
                    <a:p>
                      <a:pPr algn="l">
                        <a:spcAft>
                          <a:spcPts val="0"/>
                        </a:spcAft>
                      </a:pPr>
                      <a:r>
                        <a:rPr lang="en-US" sz="2800" kern="100">
                          <a:effectLst/>
                          <a:latin typeface="Arial Unicode MS" panose="020B0604020202020204" pitchFamily="34" charset="-122"/>
                          <a:ea typeface="Arial Unicode MS" panose="020B0604020202020204" pitchFamily="34" charset="-122"/>
                          <a:cs typeface="Arial Unicode MS" panose="020B0604020202020204" pitchFamily="34" charset="-122"/>
                        </a:rPr>
                        <a:t>A</a:t>
                      </a:r>
                      <a:r>
                        <a:rPr lang="en-US" sz="2800" kern="100" baseline="-25000">
                          <a:effectLst/>
                          <a:latin typeface="Arial Unicode MS" panose="020B0604020202020204" pitchFamily="34" charset="-122"/>
                          <a:ea typeface="Arial Unicode MS" panose="020B0604020202020204" pitchFamily="34" charset="-122"/>
                          <a:cs typeface="Arial Unicode MS" panose="020B0604020202020204" pitchFamily="34" charset="-122"/>
                        </a:rPr>
                        <a:t>1</a:t>
                      </a:r>
                      <a:r>
                        <a:rPr lang="en-US" sz="2800" kern="100">
                          <a:effectLst/>
                          <a:latin typeface="Arial Unicode MS" panose="020B0604020202020204" pitchFamily="34" charset="-122"/>
                          <a:ea typeface="Arial Unicode MS" panose="020B0604020202020204" pitchFamily="34" charset="-122"/>
                          <a:cs typeface="Arial Unicode MS" panose="020B0604020202020204" pitchFamily="34" charset="-122"/>
                        </a:rPr>
                        <a:t>A</a:t>
                      </a:r>
                      <a:r>
                        <a:rPr lang="en-US" sz="2800" kern="100" baseline="-25000">
                          <a:effectLst/>
                          <a:latin typeface="Arial Unicode MS" panose="020B0604020202020204" pitchFamily="34" charset="-122"/>
                          <a:ea typeface="Arial Unicode MS" panose="020B0604020202020204" pitchFamily="34" charset="-122"/>
                          <a:cs typeface="Arial Unicode MS" panose="020B0604020202020204" pitchFamily="34" charset="-122"/>
                        </a:rPr>
                        <a:t>2</a:t>
                      </a:r>
                      <a:endParaRPr lang="zh-CN" sz="2800" kern="100">
                        <a:effectLst/>
                        <a:latin typeface="Arial Unicode MS" panose="020B0604020202020204" pitchFamily="34" charset="-122"/>
                        <a:ea typeface="Arial Unicode MS" panose="020B0604020202020204" pitchFamily="34" charset="-122"/>
                        <a:cs typeface="Arial Unicode MS" panose="020B0604020202020204" pitchFamily="34" charset="-122"/>
                      </a:endParaRPr>
                    </a:p>
                  </a:txBody>
                  <a:tcPr marL="68580" marR="68580" marT="0" marB="0"/>
                </a:tc>
                <a:tc>
                  <a:txBody>
                    <a:bodyPr/>
                    <a:lstStyle/>
                    <a:p>
                      <a:pPr algn="l">
                        <a:spcAft>
                          <a:spcPts val="0"/>
                        </a:spcAft>
                      </a:pPr>
                      <a:r>
                        <a:rPr lang="en-US" sz="2800" b="0" kern="100">
                          <a:solidFill>
                            <a:schemeClr val="tx1"/>
                          </a:solidFill>
                          <a:effectLst/>
                          <a:latin typeface="Arial Unicode MS" panose="020B0604020202020204" pitchFamily="34" charset="-122"/>
                          <a:ea typeface="Arial Unicode MS" panose="020B0604020202020204" pitchFamily="34" charset="-122"/>
                          <a:cs typeface="Arial Unicode MS" panose="020B0604020202020204" pitchFamily="34" charset="-122"/>
                        </a:rPr>
                        <a:t>2pq</a:t>
                      </a:r>
                      <a:endParaRPr lang="zh-CN" sz="2800" b="0" kern="100">
                        <a:solidFill>
                          <a:schemeClr val="tx1"/>
                        </a:solidFill>
                        <a:effectLst/>
                        <a:latin typeface="Arial Unicode MS" panose="020B0604020202020204" pitchFamily="34" charset="-122"/>
                        <a:ea typeface="Arial Unicode MS" panose="020B0604020202020204" pitchFamily="34" charset="-122"/>
                        <a:cs typeface="Arial Unicode MS" panose="020B0604020202020204" pitchFamily="34" charset="-122"/>
                      </a:endParaRPr>
                    </a:p>
                  </a:txBody>
                  <a:tcPr marL="68580" marR="68580" marT="0" marB="0">
                    <a:solidFill>
                      <a:schemeClr val="accent6">
                        <a:lumMod val="20000"/>
                        <a:lumOff val="80000"/>
                      </a:schemeClr>
                    </a:solidFill>
                  </a:tcPr>
                </a:tc>
                <a:tc>
                  <a:txBody>
                    <a:bodyPr/>
                    <a:lstStyle/>
                    <a:p>
                      <a:pPr algn="l">
                        <a:spcAft>
                          <a:spcPts val="0"/>
                        </a:spcAft>
                      </a:pPr>
                      <a:r>
                        <a:rPr lang="en-US" sz="2800" b="0" kern="100" dirty="0" err="1">
                          <a:solidFill>
                            <a:schemeClr val="tx1"/>
                          </a:solidFill>
                          <a:effectLst/>
                          <a:latin typeface="Arial Unicode MS" panose="020B0604020202020204" pitchFamily="34" charset="-122"/>
                          <a:ea typeface="Arial Unicode MS" panose="020B0604020202020204" pitchFamily="34" charset="-122"/>
                          <a:cs typeface="Arial Unicode MS" panose="020B0604020202020204" pitchFamily="34" charset="-122"/>
                        </a:rPr>
                        <a:t>m+d</a:t>
                      </a:r>
                      <a:endParaRPr lang="zh-CN" sz="2800" b="0" kern="100" dirty="0">
                        <a:solidFill>
                          <a:schemeClr val="tx1"/>
                        </a:solidFill>
                        <a:effectLst/>
                        <a:latin typeface="Arial Unicode MS" panose="020B0604020202020204" pitchFamily="34" charset="-122"/>
                        <a:ea typeface="Arial Unicode MS" panose="020B0604020202020204" pitchFamily="34" charset="-122"/>
                        <a:cs typeface="Arial Unicode MS" panose="020B0604020202020204" pitchFamily="34" charset="-122"/>
                      </a:endParaRPr>
                    </a:p>
                  </a:txBody>
                  <a:tcPr marL="68580" marR="68580" marT="0" marB="0">
                    <a:solidFill>
                      <a:schemeClr val="accent6">
                        <a:lumMod val="20000"/>
                        <a:lumOff val="80000"/>
                      </a:schemeClr>
                    </a:solidFill>
                  </a:tcPr>
                </a:tc>
                <a:tc>
                  <a:txBody>
                    <a:bodyPr/>
                    <a:lstStyle/>
                    <a:p>
                      <a:pPr algn="l">
                        <a:spcAft>
                          <a:spcPts val="0"/>
                        </a:spcAft>
                      </a:pPr>
                      <a:r>
                        <a:rPr lang="en-US" altLang="zh-CN" sz="2800" b="0" kern="100" dirty="0" smtClean="0">
                          <a:solidFill>
                            <a:schemeClr val="tx1"/>
                          </a:solidFill>
                          <a:effectLst/>
                          <a:latin typeface="Arial Unicode MS" panose="020B0604020202020204" pitchFamily="34" charset="-122"/>
                          <a:ea typeface="Arial Unicode MS" panose="020B0604020202020204" pitchFamily="34" charset="-122"/>
                          <a:cs typeface="Arial Unicode MS" panose="020B0604020202020204" pitchFamily="34" charset="-122"/>
                        </a:rPr>
                        <a:t>(q-p)a+(1-2pq)</a:t>
                      </a:r>
                      <a:r>
                        <a:rPr lang="en-US" altLang="zh-CN" sz="2800" b="0" kern="100" dirty="0" err="1" smtClean="0">
                          <a:solidFill>
                            <a:schemeClr val="tx1"/>
                          </a:solidFill>
                          <a:effectLst/>
                          <a:latin typeface="Arial Unicode MS" panose="020B0604020202020204" pitchFamily="34" charset="-122"/>
                          <a:ea typeface="Arial Unicode MS" panose="020B0604020202020204" pitchFamily="34" charset="-122"/>
                          <a:cs typeface="Arial Unicode MS" panose="020B0604020202020204" pitchFamily="34" charset="-122"/>
                        </a:rPr>
                        <a:t>d或</a:t>
                      </a:r>
                      <a:endParaRPr lang="en-US" altLang="zh-CN" sz="2800" b="0" kern="100" dirty="0" smtClean="0">
                        <a:solidFill>
                          <a:schemeClr val="tx1"/>
                        </a:solidFill>
                        <a:effectLst/>
                        <a:latin typeface="Arial Unicode MS" panose="020B0604020202020204" pitchFamily="34" charset="-122"/>
                        <a:ea typeface="Arial Unicode MS" panose="020B0604020202020204" pitchFamily="34" charset="-122"/>
                        <a:cs typeface="Arial Unicode MS" panose="020B0604020202020204" pitchFamily="34" charset="-122"/>
                      </a:endParaRPr>
                    </a:p>
                    <a:p>
                      <a:pPr algn="l">
                        <a:spcAft>
                          <a:spcPts val="0"/>
                        </a:spcAft>
                      </a:pPr>
                      <a:r>
                        <a:rPr lang="en-US" altLang="zh-CN" sz="2800" b="0" kern="100" dirty="0" smtClean="0">
                          <a:solidFill>
                            <a:schemeClr val="tx1"/>
                          </a:solidFill>
                          <a:effectLst/>
                          <a:latin typeface="Arial Unicode MS" panose="020B0604020202020204" pitchFamily="34" charset="-122"/>
                          <a:ea typeface="Arial Unicode MS" panose="020B0604020202020204" pitchFamily="34" charset="-122"/>
                          <a:cs typeface="Arial Unicode MS" panose="020B0604020202020204" pitchFamily="34" charset="-122"/>
                        </a:rPr>
                        <a:t> (q-p)</a:t>
                      </a:r>
                      <a:r>
                        <a:rPr lang="el-GR" altLang="zh-CN" sz="2800" b="0" kern="100" dirty="0" smtClean="0">
                          <a:solidFill>
                            <a:schemeClr val="tx1"/>
                          </a:solidFill>
                          <a:effectLst/>
                          <a:latin typeface="Arial Unicode MS" panose="020B0604020202020204" pitchFamily="34" charset="-122"/>
                          <a:ea typeface="Arial Unicode MS" panose="020B0604020202020204" pitchFamily="34" charset="-122"/>
                          <a:cs typeface="Arial Unicode MS" panose="020B0604020202020204" pitchFamily="34" charset="-122"/>
                        </a:rPr>
                        <a:t>α</a:t>
                      </a:r>
                      <a:r>
                        <a:rPr lang="en-US" altLang="zh-CN" sz="2800" b="0" kern="100" dirty="0" smtClean="0">
                          <a:solidFill>
                            <a:schemeClr val="tx1"/>
                          </a:solidFill>
                          <a:effectLst/>
                          <a:latin typeface="Arial Unicode MS" panose="020B0604020202020204" pitchFamily="34" charset="-122"/>
                          <a:ea typeface="Arial Unicode MS" panose="020B0604020202020204" pitchFamily="34" charset="-122"/>
                          <a:cs typeface="Arial Unicode MS" panose="020B0604020202020204" pitchFamily="34" charset="-122"/>
                        </a:rPr>
                        <a:t>+2pqd </a:t>
                      </a:r>
                      <a:endParaRPr lang="en-US" altLang="zh-CN" sz="2800" b="0" kern="100" dirty="0">
                        <a:solidFill>
                          <a:schemeClr val="tx1"/>
                        </a:solidFill>
                        <a:effectLst/>
                        <a:latin typeface="Arial Unicode MS" panose="020B0604020202020204" pitchFamily="34" charset="-122"/>
                        <a:ea typeface="Arial Unicode MS" panose="020B0604020202020204" pitchFamily="34" charset="-122"/>
                        <a:cs typeface="Arial Unicode MS" panose="020B0604020202020204" pitchFamily="34" charset="-122"/>
                      </a:endParaRPr>
                    </a:p>
                  </a:txBody>
                  <a:tcPr marL="68580" marR="68580" marT="0" marB="0">
                    <a:solidFill>
                      <a:schemeClr val="accent6">
                        <a:lumMod val="20000"/>
                        <a:lumOff val="80000"/>
                      </a:schemeClr>
                    </a:solidFill>
                  </a:tcPr>
                </a:tc>
                <a:tc>
                  <a:txBody>
                    <a:bodyPr/>
                    <a:lstStyle/>
                    <a:p>
                      <a:pPr algn="l">
                        <a:spcAft>
                          <a:spcPts val="0"/>
                        </a:spcAft>
                      </a:pPr>
                      <a:r>
                        <a:rPr lang="en-US" altLang="zh-CN" sz="2800" b="0" kern="100" dirty="0" smtClean="0">
                          <a:solidFill>
                            <a:schemeClr val="tx1"/>
                          </a:solidFill>
                          <a:effectLst/>
                          <a:latin typeface="Arial Unicode MS" panose="020B0604020202020204" pitchFamily="34" charset="-122"/>
                          <a:ea typeface="Arial Unicode MS" panose="020B0604020202020204" pitchFamily="34" charset="-122"/>
                          <a:cs typeface="Arial Unicode MS" panose="020B0604020202020204" pitchFamily="34" charset="-122"/>
                        </a:rPr>
                        <a:t>(q-p)</a:t>
                      </a:r>
                      <a:r>
                        <a:rPr lang="el-GR" altLang="zh-CN" sz="2800" b="0" kern="100" dirty="0" smtClean="0">
                          <a:solidFill>
                            <a:schemeClr val="tx1"/>
                          </a:solidFill>
                          <a:effectLst/>
                          <a:latin typeface="Arial Unicode MS" panose="020B0604020202020204" pitchFamily="34" charset="-122"/>
                          <a:ea typeface="Arial Unicode MS" panose="020B0604020202020204" pitchFamily="34" charset="-122"/>
                          <a:cs typeface="Arial Unicode MS" panose="020B0604020202020204" pitchFamily="34" charset="-122"/>
                        </a:rPr>
                        <a:t>α</a:t>
                      </a:r>
                      <a:endParaRPr lang="en-US" altLang="zh-CN" sz="2800" b="0" kern="100" dirty="0">
                        <a:solidFill>
                          <a:schemeClr val="tx1"/>
                        </a:solidFill>
                        <a:effectLst/>
                        <a:latin typeface="Arial Unicode MS" panose="020B0604020202020204" pitchFamily="34" charset="-122"/>
                        <a:ea typeface="Arial Unicode MS" panose="020B0604020202020204" pitchFamily="34" charset="-122"/>
                        <a:cs typeface="Arial Unicode MS" panose="020B0604020202020204" pitchFamily="34" charset="-122"/>
                      </a:endParaRPr>
                    </a:p>
                  </a:txBody>
                  <a:tcPr marL="68580" marR="68580" marT="0" marB="0">
                    <a:solidFill>
                      <a:schemeClr val="accent6">
                        <a:lumMod val="20000"/>
                        <a:lumOff val="80000"/>
                      </a:schemeClr>
                    </a:solidFill>
                  </a:tcPr>
                </a:tc>
                <a:tc>
                  <a:txBody>
                    <a:bodyPr/>
                    <a:lstStyle/>
                    <a:p>
                      <a:pPr algn="l">
                        <a:spcAft>
                          <a:spcPts val="0"/>
                        </a:spcAft>
                      </a:pPr>
                      <a:r>
                        <a:rPr lang="en-US" altLang="zh-CN" sz="2800" b="0" kern="100" dirty="0" smtClean="0">
                          <a:solidFill>
                            <a:schemeClr val="tx1"/>
                          </a:solidFill>
                          <a:effectLst/>
                          <a:latin typeface="Arial Unicode MS" panose="020B0604020202020204" pitchFamily="34" charset="-122"/>
                          <a:ea typeface="Arial Unicode MS" panose="020B0604020202020204" pitchFamily="34" charset="-122"/>
                          <a:cs typeface="Arial Unicode MS" panose="020B0604020202020204" pitchFamily="34" charset="-122"/>
                        </a:rPr>
                        <a:t>2pqd</a:t>
                      </a:r>
                      <a:endParaRPr lang="en-US" altLang="zh-CN" sz="2800" b="0" kern="100" dirty="0">
                        <a:solidFill>
                          <a:schemeClr val="tx1"/>
                        </a:solidFill>
                        <a:effectLst/>
                        <a:latin typeface="Arial Unicode MS" panose="020B0604020202020204" pitchFamily="34" charset="-122"/>
                        <a:ea typeface="Arial Unicode MS" panose="020B0604020202020204" pitchFamily="34" charset="-122"/>
                        <a:cs typeface="Arial Unicode MS" panose="020B0604020202020204" pitchFamily="34" charset="-122"/>
                      </a:endParaRPr>
                    </a:p>
                  </a:txBody>
                  <a:tcPr marL="68580" marR="68580" marT="0" marB="0">
                    <a:solidFill>
                      <a:schemeClr val="accent6">
                        <a:lumMod val="20000"/>
                        <a:lumOff val="80000"/>
                      </a:schemeClr>
                    </a:solidFill>
                  </a:tcPr>
                </a:tc>
              </a:tr>
              <a:tr h="918102">
                <a:tc>
                  <a:txBody>
                    <a:bodyPr/>
                    <a:lstStyle/>
                    <a:p>
                      <a:pPr algn="l">
                        <a:spcAft>
                          <a:spcPts val="0"/>
                        </a:spcAft>
                      </a:pPr>
                      <a:r>
                        <a:rPr lang="en-US" sz="2800" kern="100">
                          <a:effectLst/>
                          <a:latin typeface="Arial Unicode MS" panose="020B0604020202020204" pitchFamily="34" charset="-122"/>
                          <a:ea typeface="Arial Unicode MS" panose="020B0604020202020204" pitchFamily="34" charset="-122"/>
                          <a:cs typeface="Arial Unicode MS" panose="020B0604020202020204" pitchFamily="34" charset="-122"/>
                        </a:rPr>
                        <a:t>A</a:t>
                      </a:r>
                      <a:r>
                        <a:rPr lang="en-US" sz="2800" kern="100" baseline="-25000">
                          <a:effectLst/>
                          <a:latin typeface="Arial Unicode MS" panose="020B0604020202020204" pitchFamily="34" charset="-122"/>
                          <a:ea typeface="Arial Unicode MS" panose="020B0604020202020204" pitchFamily="34" charset="-122"/>
                          <a:cs typeface="Arial Unicode MS" panose="020B0604020202020204" pitchFamily="34" charset="-122"/>
                        </a:rPr>
                        <a:t>2</a:t>
                      </a:r>
                      <a:r>
                        <a:rPr lang="en-US" sz="2800" kern="100">
                          <a:effectLst/>
                          <a:latin typeface="Arial Unicode MS" panose="020B0604020202020204" pitchFamily="34" charset="-122"/>
                          <a:ea typeface="Arial Unicode MS" panose="020B0604020202020204" pitchFamily="34" charset="-122"/>
                          <a:cs typeface="Arial Unicode MS" panose="020B0604020202020204" pitchFamily="34" charset="-122"/>
                        </a:rPr>
                        <a:t>A</a:t>
                      </a:r>
                      <a:r>
                        <a:rPr lang="en-US" sz="2800" kern="100" baseline="-25000">
                          <a:effectLst/>
                          <a:latin typeface="Arial Unicode MS" panose="020B0604020202020204" pitchFamily="34" charset="-122"/>
                          <a:ea typeface="Arial Unicode MS" panose="020B0604020202020204" pitchFamily="34" charset="-122"/>
                          <a:cs typeface="Arial Unicode MS" panose="020B0604020202020204" pitchFamily="34" charset="-122"/>
                        </a:rPr>
                        <a:t>2</a:t>
                      </a:r>
                      <a:endParaRPr lang="zh-CN" sz="2800" kern="100">
                        <a:effectLst/>
                        <a:latin typeface="Arial Unicode MS" panose="020B0604020202020204" pitchFamily="34" charset="-122"/>
                        <a:ea typeface="Arial Unicode MS" panose="020B0604020202020204" pitchFamily="34" charset="-122"/>
                        <a:cs typeface="Arial Unicode MS" panose="020B0604020202020204" pitchFamily="34" charset="-122"/>
                      </a:endParaRPr>
                    </a:p>
                  </a:txBody>
                  <a:tcPr marL="68580" marR="68580" marT="0" marB="0"/>
                </a:tc>
                <a:tc>
                  <a:txBody>
                    <a:bodyPr/>
                    <a:lstStyle/>
                    <a:p>
                      <a:pPr algn="l">
                        <a:spcAft>
                          <a:spcPts val="0"/>
                        </a:spcAft>
                      </a:pPr>
                      <a:r>
                        <a:rPr lang="en-US" sz="2800" b="0" kern="100" dirty="0">
                          <a:solidFill>
                            <a:schemeClr val="tx1"/>
                          </a:solidFill>
                          <a:effectLst/>
                          <a:latin typeface="Arial Unicode MS" panose="020B0604020202020204" pitchFamily="34" charset="-122"/>
                          <a:ea typeface="Arial Unicode MS" panose="020B0604020202020204" pitchFamily="34" charset="-122"/>
                          <a:cs typeface="Arial Unicode MS" panose="020B0604020202020204" pitchFamily="34" charset="-122"/>
                        </a:rPr>
                        <a:t>q</a:t>
                      </a:r>
                      <a:r>
                        <a:rPr lang="en-US" sz="2800" b="0" kern="100" baseline="30000" dirty="0">
                          <a:solidFill>
                            <a:schemeClr val="tx1"/>
                          </a:solidFill>
                          <a:effectLst/>
                          <a:latin typeface="Arial Unicode MS" panose="020B0604020202020204" pitchFamily="34" charset="-122"/>
                          <a:ea typeface="Arial Unicode MS" panose="020B0604020202020204" pitchFamily="34" charset="-122"/>
                          <a:cs typeface="Arial Unicode MS" panose="020B0604020202020204" pitchFamily="34" charset="-122"/>
                        </a:rPr>
                        <a:t>2</a:t>
                      </a:r>
                      <a:endParaRPr lang="zh-CN" sz="2800" b="0" kern="100" dirty="0">
                        <a:solidFill>
                          <a:schemeClr val="tx1"/>
                        </a:solidFill>
                        <a:effectLst/>
                        <a:latin typeface="Arial Unicode MS" panose="020B0604020202020204" pitchFamily="34" charset="-122"/>
                        <a:ea typeface="Arial Unicode MS" panose="020B0604020202020204" pitchFamily="34" charset="-122"/>
                        <a:cs typeface="Arial Unicode MS" panose="020B0604020202020204" pitchFamily="34" charset="-122"/>
                      </a:endParaRPr>
                    </a:p>
                  </a:txBody>
                  <a:tcPr marL="68580" marR="68580" marT="0" marB="0">
                    <a:solidFill>
                      <a:schemeClr val="accent6">
                        <a:lumMod val="20000"/>
                        <a:lumOff val="80000"/>
                      </a:schemeClr>
                    </a:solidFill>
                  </a:tcPr>
                </a:tc>
                <a:tc>
                  <a:txBody>
                    <a:bodyPr/>
                    <a:lstStyle/>
                    <a:p>
                      <a:pPr algn="l">
                        <a:spcAft>
                          <a:spcPts val="0"/>
                        </a:spcAft>
                      </a:pPr>
                      <a:r>
                        <a:rPr lang="en-US" sz="2800" b="0" kern="100" dirty="0">
                          <a:solidFill>
                            <a:schemeClr val="tx1"/>
                          </a:solidFill>
                          <a:effectLst/>
                          <a:latin typeface="Arial Unicode MS" panose="020B0604020202020204" pitchFamily="34" charset="-122"/>
                          <a:ea typeface="Arial Unicode MS" panose="020B0604020202020204" pitchFamily="34" charset="-122"/>
                          <a:cs typeface="Arial Unicode MS" panose="020B0604020202020204" pitchFamily="34" charset="-122"/>
                        </a:rPr>
                        <a:t>m-a</a:t>
                      </a:r>
                      <a:endParaRPr lang="zh-CN" sz="2800" b="0" kern="100" dirty="0">
                        <a:solidFill>
                          <a:schemeClr val="tx1"/>
                        </a:solidFill>
                        <a:effectLst/>
                        <a:latin typeface="Arial Unicode MS" panose="020B0604020202020204" pitchFamily="34" charset="-122"/>
                        <a:ea typeface="Arial Unicode MS" panose="020B0604020202020204" pitchFamily="34" charset="-122"/>
                        <a:cs typeface="Arial Unicode MS" panose="020B0604020202020204" pitchFamily="34" charset="-122"/>
                      </a:endParaRPr>
                    </a:p>
                  </a:txBody>
                  <a:tcPr marL="68580" marR="68580" marT="0" marB="0">
                    <a:solidFill>
                      <a:schemeClr val="accent6">
                        <a:lumMod val="20000"/>
                        <a:lumOff val="80000"/>
                      </a:schemeClr>
                    </a:solidFill>
                  </a:tcPr>
                </a:tc>
                <a:tc>
                  <a:txBody>
                    <a:bodyPr/>
                    <a:lstStyle/>
                    <a:p>
                      <a:pPr algn="l">
                        <a:spcAft>
                          <a:spcPts val="0"/>
                        </a:spcAft>
                      </a:pPr>
                      <a:r>
                        <a:rPr lang="en-US" altLang="zh-CN" sz="2800" b="0" kern="100" dirty="0" smtClean="0">
                          <a:solidFill>
                            <a:schemeClr val="tx1"/>
                          </a:solidFill>
                          <a:effectLst/>
                          <a:latin typeface="Arial Unicode MS" panose="020B0604020202020204" pitchFamily="34" charset="-122"/>
                          <a:ea typeface="Arial Unicode MS" panose="020B0604020202020204" pitchFamily="34" charset="-122"/>
                          <a:cs typeface="Arial Unicode MS" panose="020B0604020202020204" pitchFamily="34" charset="-122"/>
                        </a:rPr>
                        <a:t>-2p(</a:t>
                      </a:r>
                      <a:r>
                        <a:rPr lang="en-US" altLang="zh-CN" sz="2800" b="0" kern="100" dirty="0" err="1" smtClean="0">
                          <a:solidFill>
                            <a:schemeClr val="tx1"/>
                          </a:solidFill>
                          <a:effectLst/>
                          <a:latin typeface="Arial Unicode MS" panose="020B0604020202020204" pitchFamily="34" charset="-122"/>
                          <a:ea typeface="Arial Unicode MS" panose="020B0604020202020204" pitchFamily="34" charset="-122"/>
                          <a:cs typeface="Arial Unicode MS" panose="020B0604020202020204" pitchFamily="34" charset="-122"/>
                        </a:rPr>
                        <a:t>a+qd</a:t>
                      </a:r>
                      <a:r>
                        <a:rPr lang="en-US" altLang="zh-CN" sz="2800" b="0" kern="100" dirty="0" smtClean="0">
                          <a:solidFill>
                            <a:schemeClr val="tx1"/>
                          </a:solidFill>
                          <a:effectLst/>
                          <a:latin typeface="Arial Unicode MS" panose="020B0604020202020204" pitchFamily="34" charset="-122"/>
                          <a:ea typeface="Arial Unicode MS" panose="020B0604020202020204" pitchFamily="34" charset="-122"/>
                          <a:cs typeface="Arial Unicode MS" panose="020B0604020202020204" pitchFamily="34" charset="-122"/>
                        </a:rPr>
                        <a:t>)或</a:t>
                      </a:r>
                    </a:p>
                    <a:p>
                      <a:pPr algn="l">
                        <a:spcAft>
                          <a:spcPts val="0"/>
                        </a:spcAft>
                      </a:pPr>
                      <a:r>
                        <a:rPr lang="en-US" altLang="zh-CN" sz="2800" b="0" kern="100" dirty="0" smtClean="0">
                          <a:solidFill>
                            <a:schemeClr val="tx1"/>
                          </a:solidFill>
                          <a:effectLst/>
                          <a:latin typeface="Arial Unicode MS" panose="020B0604020202020204" pitchFamily="34" charset="-122"/>
                          <a:ea typeface="Arial Unicode MS" panose="020B0604020202020204" pitchFamily="34" charset="-122"/>
                          <a:cs typeface="Arial Unicode MS" panose="020B0604020202020204" pitchFamily="34" charset="-122"/>
                        </a:rPr>
                        <a:t> -2p(</a:t>
                      </a:r>
                      <a:r>
                        <a:rPr lang="el-GR" altLang="zh-CN" sz="2800" b="0" kern="100" dirty="0" smtClean="0">
                          <a:solidFill>
                            <a:schemeClr val="tx1"/>
                          </a:solidFill>
                          <a:effectLst/>
                          <a:latin typeface="Arial Unicode MS" panose="020B0604020202020204" pitchFamily="34" charset="-122"/>
                          <a:ea typeface="Arial Unicode MS" panose="020B0604020202020204" pitchFamily="34" charset="-122"/>
                          <a:cs typeface="Arial Unicode MS" panose="020B0604020202020204" pitchFamily="34" charset="-122"/>
                        </a:rPr>
                        <a:t>α</a:t>
                      </a:r>
                      <a:r>
                        <a:rPr lang="en-US" altLang="zh-CN" sz="2800" b="0" kern="100" dirty="0" smtClean="0">
                          <a:solidFill>
                            <a:schemeClr val="tx1"/>
                          </a:solidFill>
                          <a:effectLst/>
                          <a:latin typeface="Arial Unicode MS" panose="020B0604020202020204" pitchFamily="34" charset="-122"/>
                          <a:ea typeface="Arial Unicode MS" panose="020B0604020202020204" pitchFamily="34" charset="-122"/>
                          <a:cs typeface="Arial Unicode MS" panose="020B0604020202020204" pitchFamily="34" charset="-122"/>
                        </a:rPr>
                        <a:t>+</a:t>
                      </a:r>
                      <a:r>
                        <a:rPr lang="en-US" altLang="zh-CN" sz="2800" b="0" kern="100" dirty="0" err="1" smtClean="0">
                          <a:solidFill>
                            <a:schemeClr val="tx1"/>
                          </a:solidFill>
                          <a:effectLst/>
                          <a:latin typeface="Arial Unicode MS" panose="020B0604020202020204" pitchFamily="34" charset="-122"/>
                          <a:ea typeface="Arial Unicode MS" panose="020B0604020202020204" pitchFamily="34" charset="-122"/>
                          <a:cs typeface="Arial Unicode MS" panose="020B0604020202020204" pitchFamily="34" charset="-122"/>
                        </a:rPr>
                        <a:t>pd</a:t>
                      </a:r>
                      <a:r>
                        <a:rPr lang="en-US" altLang="zh-CN" sz="2800" b="0" kern="100" dirty="0" smtClean="0">
                          <a:solidFill>
                            <a:schemeClr val="tx1"/>
                          </a:solidFill>
                          <a:effectLst/>
                          <a:latin typeface="Arial Unicode MS" panose="020B0604020202020204" pitchFamily="34" charset="-122"/>
                          <a:ea typeface="Arial Unicode MS" panose="020B0604020202020204" pitchFamily="34" charset="-122"/>
                          <a:cs typeface="Arial Unicode MS" panose="020B0604020202020204" pitchFamily="34" charset="-122"/>
                        </a:rPr>
                        <a:t>)</a:t>
                      </a:r>
                      <a:endParaRPr lang="en-US" altLang="zh-CN" sz="2800" b="0" kern="100" dirty="0">
                        <a:solidFill>
                          <a:schemeClr val="tx1"/>
                        </a:solidFill>
                        <a:effectLst/>
                        <a:latin typeface="Arial Unicode MS" panose="020B0604020202020204" pitchFamily="34" charset="-122"/>
                        <a:ea typeface="Arial Unicode MS" panose="020B0604020202020204" pitchFamily="34" charset="-122"/>
                        <a:cs typeface="Arial Unicode MS" panose="020B0604020202020204" pitchFamily="34" charset="-122"/>
                      </a:endParaRPr>
                    </a:p>
                  </a:txBody>
                  <a:tcPr marL="68580" marR="68580" marT="0" marB="0">
                    <a:solidFill>
                      <a:schemeClr val="accent6">
                        <a:lumMod val="20000"/>
                        <a:lumOff val="80000"/>
                      </a:schemeClr>
                    </a:solidFill>
                  </a:tcPr>
                </a:tc>
                <a:tc>
                  <a:txBody>
                    <a:bodyPr/>
                    <a:lstStyle/>
                    <a:p>
                      <a:pPr algn="l">
                        <a:spcAft>
                          <a:spcPts val="0"/>
                        </a:spcAft>
                      </a:pPr>
                      <a:r>
                        <a:rPr lang="en-US" altLang="zh-CN" sz="2800" b="0" kern="100" dirty="0" smtClean="0">
                          <a:solidFill>
                            <a:schemeClr val="tx1"/>
                          </a:solidFill>
                          <a:effectLst/>
                          <a:latin typeface="Arial Unicode MS" panose="020B0604020202020204" pitchFamily="34" charset="-122"/>
                          <a:ea typeface="Arial Unicode MS" panose="020B0604020202020204" pitchFamily="34" charset="-122"/>
                          <a:cs typeface="Arial Unicode MS" panose="020B0604020202020204" pitchFamily="34" charset="-122"/>
                        </a:rPr>
                        <a:t>-2p</a:t>
                      </a:r>
                      <a:r>
                        <a:rPr lang="el-GR" altLang="zh-CN" sz="2800" b="0" kern="100" dirty="0" smtClean="0">
                          <a:solidFill>
                            <a:schemeClr val="tx1"/>
                          </a:solidFill>
                          <a:effectLst/>
                          <a:latin typeface="Arial Unicode MS" panose="020B0604020202020204" pitchFamily="34" charset="-122"/>
                          <a:ea typeface="Arial Unicode MS" panose="020B0604020202020204" pitchFamily="34" charset="-122"/>
                          <a:cs typeface="Arial Unicode MS" panose="020B0604020202020204" pitchFamily="34" charset="-122"/>
                        </a:rPr>
                        <a:t>α</a:t>
                      </a:r>
                      <a:endParaRPr lang="en-US" altLang="zh-CN" sz="2800" b="0" kern="100" dirty="0">
                        <a:solidFill>
                          <a:schemeClr val="tx1"/>
                        </a:solidFill>
                        <a:effectLst/>
                        <a:latin typeface="Arial Unicode MS" panose="020B0604020202020204" pitchFamily="34" charset="-122"/>
                        <a:ea typeface="Arial Unicode MS" panose="020B0604020202020204" pitchFamily="34" charset="-122"/>
                        <a:cs typeface="Arial Unicode MS" panose="020B0604020202020204" pitchFamily="34" charset="-122"/>
                      </a:endParaRPr>
                    </a:p>
                  </a:txBody>
                  <a:tcPr marL="68580" marR="68580" marT="0" marB="0">
                    <a:solidFill>
                      <a:schemeClr val="accent6">
                        <a:lumMod val="20000"/>
                        <a:lumOff val="80000"/>
                      </a:schemeClr>
                    </a:solidFill>
                  </a:tcPr>
                </a:tc>
                <a:tc>
                  <a:txBody>
                    <a:bodyPr/>
                    <a:lstStyle/>
                    <a:p>
                      <a:pPr algn="l">
                        <a:spcAft>
                          <a:spcPts val="0"/>
                        </a:spcAft>
                      </a:pPr>
                      <a:r>
                        <a:rPr lang="en-US" altLang="zh-CN" sz="2800" b="0" kern="100" dirty="0" smtClean="0">
                          <a:solidFill>
                            <a:schemeClr val="tx1"/>
                          </a:solidFill>
                          <a:effectLst/>
                          <a:latin typeface="Arial Unicode MS" panose="020B0604020202020204" pitchFamily="34" charset="-122"/>
                          <a:ea typeface="Arial Unicode MS" panose="020B0604020202020204" pitchFamily="34" charset="-122"/>
                          <a:cs typeface="Arial Unicode MS" panose="020B0604020202020204" pitchFamily="34" charset="-122"/>
                        </a:rPr>
                        <a:t>-2p</a:t>
                      </a:r>
                      <a:r>
                        <a:rPr lang="en-US" altLang="zh-CN" sz="2800" b="0" kern="100" baseline="30000" dirty="0" smtClean="0">
                          <a:solidFill>
                            <a:schemeClr val="tx1"/>
                          </a:solidFill>
                          <a:effectLst/>
                          <a:latin typeface="Arial Unicode MS" panose="020B0604020202020204" pitchFamily="34" charset="-122"/>
                          <a:ea typeface="Arial Unicode MS" panose="020B0604020202020204" pitchFamily="34" charset="-122"/>
                          <a:cs typeface="Arial Unicode MS" panose="020B0604020202020204" pitchFamily="34" charset="-122"/>
                        </a:rPr>
                        <a:t>2</a:t>
                      </a:r>
                      <a:r>
                        <a:rPr lang="en-US" altLang="zh-CN" sz="2800" b="0" kern="100" dirty="0" smtClean="0">
                          <a:solidFill>
                            <a:schemeClr val="tx1"/>
                          </a:solidFill>
                          <a:effectLst/>
                          <a:latin typeface="Arial Unicode MS" panose="020B0604020202020204" pitchFamily="34" charset="-122"/>
                          <a:ea typeface="Arial Unicode MS" panose="020B0604020202020204" pitchFamily="34" charset="-122"/>
                          <a:cs typeface="Arial Unicode MS" panose="020B0604020202020204" pitchFamily="34" charset="-122"/>
                        </a:rPr>
                        <a:t>d</a:t>
                      </a:r>
                      <a:endParaRPr lang="en-US" altLang="zh-CN" sz="2800" b="0" kern="100" dirty="0">
                        <a:solidFill>
                          <a:schemeClr val="tx1"/>
                        </a:solidFill>
                        <a:effectLst/>
                        <a:latin typeface="Arial Unicode MS" panose="020B0604020202020204" pitchFamily="34" charset="-122"/>
                        <a:ea typeface="Arial Unicode MS" panose="020B0604020202020204" pitchFamily="34" charset="-122"/>
                        <a:cs typeface="Arial Unicode MS" panose="020B0604020202020204" pitchFamily="34" charset="-122"/>
                      </a:endParaRPr>
                    </a:p>
                  </a:txBody>
                  <a:tcPr marL="68580" marR="68580" marT="0" marB="0">
                    <a:solidFill>
                      <a:schemeClr val="accent6">
                        <a:lumMod val="20000"/>
                        <a:lumOff val="80000"/>
                      </a:schemeClr>
                    </a:solidFill>
                  </a:tcPr>
                </a:tc>
              </a:tr>
            </a:tbl>
          </a:graphicData>
        </a:graphic>
      </p:graphicFrame>
    </p:spTree>
    <p:extLst>
      <p:ext uri="{BB962C8B-B14F-4D97-AF65-F5344CB8AC3E}">
        <p14:creationId xmlns:p14="http://schemas.microsoft.com/office/powerpoint/2010/main" val="369378711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404664"/>
            <a:ext cx="8229600" cy="720080"/>
          </a:xfrm>
        </p:spPr>
        <p:txBody>
          <a:bodyPr>
            <a:normAutofit fontScale="90000"/>
          </a:bodyPr>
          <a:lstStyle/>
          <a:p>
            <a:r>
              <a:rPr lang="zh-CN" altLang="en-US" b="1" dirty="0" smtClean="0">
                <a:latin typeface="Times New Roman" panose="02020603050405020304" pitchFamily="18" charset="0"/>
                <a:ea typeface="黑体" panose="02010609060101010101" pitchFamily="49" charset="-122"/>
                <a:cs typeface="Times New Roman" panose="02020603050405020304" pitchFamily="18" charset="0"/>
              </a:rPr>
              <a:t>育种值和显性离差的期望和协方差</a:t>
            </a:r>
            <a:endParaRPr lang="en-US" altLang="zh-CN" b="1"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3" name="内容占位符 2"/>
          <p:cNvSpPr>
            <a:spLocks noGrp="1"/>
          </p:cNvSpPr>
          <p:nvPr>
            <p:ph idx="1"/>
          </p:nvPr>
        </p:nvSpPr>
        <p:spPr>
          <a:xfrm>
            <a:off x="611560" y="1268760"/>
            <a:ext cx="7920880" cy="4680520"/>
          </a:xfrm>
        </p:spPr>
        <p:txBody>
          <a:bodyPr>
            <a:normAutofit/>
          </a:bodyPr>
          <a:lstStyle/>
          <a:p>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育种值</a:t>
            </a:r>
            <a:r>
              <a:rPr lang="zh-CN" altLang="zh-CN" dirty="0">
                <a:latin typeface="Times New Roman" panose="02020603050405020304" pitchFamily="18" charset="0"/>
                <a:ea typeface="黑体" panose="02010609060101010101" pitchFamily="49" charset="-122"/>
                <a:cs typeface="Times New Roman" panose="02020603050405020304" pitchFamily="18" charset="0"/>
              </a:rPr>
              <a:t>和显性离差的加权平均数均为</a:t>
            </a:r>
            <a:r>
              <a:rPr lang="en-US" altLang="zh-CN" dirty="0">
                <a:latin typeface="Times New Roman" panose="02020603050405020304" pitchFamily="18" charset="0"/>
                <a:ea typeface="黑体" panose="02010609060101010101" pitchFamily="49" charset="-122"/>
                <a:cs typeface="Times New Roman" panose="02020603050405020304" pitchFamily="18" charset="0"/>
              </a:rPr>
              <a:t>0</a:t>
            </a:r>
            <a:r>
              <a:rPr lang="zh-CN" altLang="zh-CN" dirty="0">
                <a:latin typeface="Times New Roman" panose="02020603050405020304" pitchFamily="18" charset="0"/>
                <a:ea typeface="黑体" panose="02010609060101010101" pitchFamily="49" charset="-122"/>
                <a:cs typeface="Times New Roman" panose="02020603050405020304" pitchFamily="18" charset="0"/>
              </a:rPr>
              <a:t>，它们之间的协方差也为</a:t>
            </a:r>
            <a:r>
              <a:rPr lang="en-US" altLang="zh-CN" dirty="0">
                <a:latin typeface="Times New Roman" panose="02020603050405020304" pitchFamily="18" charset="0"/>
                <a:ea typeface="黑体" panose="02010609060101010101" pitchFamily="49" charset="-122"/>
                <a:cs typeface="Times New Roman" panose="02020603050405020304" pitchFamily="18" charset="0"/>
              </a:rPr>
              <a:t>0</a:t>
            </a:r>
            <a:r>
              <a:rPr lang="zh-CN" altLang="zh-CN" dirty="0">
                <a:latin typeface="Times New Roman" panose="02020603050405020304" pitchFamily="18" charset="0"/>
                <a:ea typeface="黑体" panose="02010609060101010101" pitchFamily="49" charset="-122"/>
                <a:cs typeface="Times New Roman" panose="02020603050405020304" pitchFamily="18" charset="0"/>
              </a:rPr>
              <a:t>，即</a:t>
            </a:r>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dirty="0" smtClean="0">
              <a:latin typeface="Times New Roman" panose="02020603050405020304" pitchFamily="18" charset="0"/>
              <a:ea typeface="黑体" panose="02010609060101010101" pitchFamily="49" charset="-122"/>
              <a:cs typeface="Times New Roman" panose="02020603050405020304" pitchFamily="18" charset="0"/>
            </a:endParaRPr>
          </a:p>
          <a:p>
            <a:endParaRPr lang="en-US" altLang="zh-CN" dirty="0" smtClean="0">
              <a:latin typeface="Times New Roman" panose="02020603050405020304" pitchFamily="18" charset="0"/>
              <a:ea typeface="黑体" panose="02010609060101010101" pitchFamily="49" charset="-122"/>
              <a:cs typeface="Times New Roman" panose="02020603050405020304" pitchFamily="18" charset="0"/>
            </a:endParaRPr>
          </a:p>
          <a:p>
            <a:endParaRPr lang="en-US" altLang="zh-CN" dirty="0">
              <a:latin typeface="Times New Roman" panose="02020603050405020304" pitchFamily="18" charset="0"/>
              <a:ea typeface="黑体" panose="02010609060101010101" pitchFamily="49" charset="-122"/>
              <a:cs typeface="Times New Roman" panose="02020603050405020304" pitchFamily="18" charset="0"/>
            </a:endParaRPr>
          </a:p>
          <a:p>
            <a:endParaRPr lang="en-US" altLang="zh-CN" dirty="0" smtClean="0">
              <a:latin typeface="Times New Roman" panose="02020603050405020304" pitchFamily="18" charset="0"/>
              <a:ea typeface="黑体" panose="02010609060101010101" pitchFamily="49" charset="-122"/>
              <a:cs typeface="Times New Roman" panose="02020603050405020304" pitchFamily="18" charset="0"/>
            </a:endParaRPr>
          </a:p>
          <a:p>
            <a:r>
              <a:rPr lang="zh-CN" altLang="zh-CN" dirty="0">
                <a:latin typeface="Times New Roman" panose="02020603050405020304" pitchFamily="18" charset="0"/>
                <a:ea typeface="黑体" panose="02010609060101010101" pitchFamily="49" charset="-122"/>
                <a:cs typeface="Times New Roman" panose="02020603050405020304" pitchFamily="18" charset="0"/>
              </a:rPr>
              <a:t>因此，从遗传效应分解出来的育种值和显性离差，二者之间无相关，这样的分解在统计上称为正交分解。</a:t>
            </a:r>
            <a:endParaRPr lang="en-US" altLang="zh-CN"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4"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graphicFrame>
        <p:nvGraphicFramePr>
          <p:cNvPr id="5" name="对象 4"/>
          <p:cNvGraphicFramePr>
            <a:graphicFrameLocks noChangeAspect="1"/>
          </p:cNvGraphicFramePr>
          <p:nvPr>
            <p:extLst>
              <p:ext uri="{D42A27DB-BD31-4B8C-83A1-F6EECF244321}">
                <p14:modId xmlns:p14="http://schemas.microsoft.com/office/powerpoint/2010/main" val="1452443598"/>
              </p:ext>
            </p:extLst>
          </p:nvPr>
        </p:nvGraphicFramePr>
        <p:xfrm>
          <a:off x="899592" y="2420888"/>
          <a:ext cx="5256584" cy="655811"/>
        </p:xfrm>
        <a:graphic>
          <a:graphicData uri="http://schemas.openxmlformats.org/presentationml/2006/ole">
            <mc:AlternateContent xmlns:mc="http://schemas.openxmlformats.org/markup-compatibility/2006">
              <mc:Choice xmlns:v="urn:schemas-microsoft-com:vml" Requires="v">
                <p:oleObj spid="_x0000_s96295" name="公式" r:id="rId3" imgW="1651000" imgH="203200" progId="Equation.3">
                  <p:embed/>
                </p:oleObj>
              </mc:Choice>
              <mc:Fallback>
                <p:oleObj name="公式" r:id="rId3" imgW="1651000" imgH="203200" progId="Equation.3">
                  <p:embed/>
                  <p:pic>
                    <p:nvPicPr>
                      <p:cNvPr id="0" name="Object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99592" y="2420888"/>
                        <a:ext cx="5256584" cy="655811"/>
                      </a:xfrm>
                      <a:prstGeom prst="rect">
                        <a:avLst/>
                      </a:prstGeom>
                      <a:noFill/>
                    </p:spPr>
                  </p:pic>
                </p:oleObj>
              </mc:Fallback>
            </mc:AlternateContent>
          </a:graphicData>
        </a:graphic>
      </p:graphicFrame>
      <p:sp>
        <p:nvSpPr>
          <p:cNvPr id="6"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graphicFrame>
        <p:nvGraphicFramePr>
          <p:cNvPr id="7" name="对象 6"/>
          <p:cNvGraphicFramePr>
            <a:graphicFrameLocks noChangeAspect="1"/>
          </p:cNvGraphicFramePr>
          <p:nvPr>
            <p:extLst>
              <p:ext uri="{D42A27DB-BD31-4B8C-83A1-F6EECF244321}">
                <p14:modId xmlns:p14="http://schemas.microsoft.com/office/powerpoint/2010/main" val="865713654"/>
              </p:ext>
            </p:extLst>
          </p:nvPr>
        </p:nvGraphicFramePr>
        <p:xfrm>
          <a:off x="919533" y="3284984"/>
          <a:ext cx="6748811" cy="615249"/>
        </p:xfrm>
        <a:graphic>
          <a:graphicData uri="http://schemas.openxmlformats.org/presentationml/2006/ole">
            <mc:AlternateContent xmlns:mc="http://schemas.openxmlformats.org/markup-compatibility/2006">
              <mc:Choice xmlns:v="urn:schemas-microsoft-com:vml" Requires="v">
                <p:oleObj spid="_x0000_s96296" name="公式" r:id="rId5" imgW="2260600" imgH="203200" progId="Equation.3">
                  <p:embed/>
                </p:oleObj>
              </mc:Choice>
              <mc:Fallback>
                <p:oleObj name="公式" r:id="rId5" imgW="2260600" imgH="203200" progId="Equation.3">
                  <p:embed/>
                  <p:pic>
                    <p:nvPicPr>
                      <p:cNvPr id="0" name="Object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919533" y="3284984"/>
                        <a:ext cx="6748811" cy="615249"/>
                      </a:xfrm>
                      <a:prstGeom prst="rect">
                        <a:avLst/>
                      </a:prstGeom>
                      <a:noFill/>
                    </p:spPr>
                  </p:pic>
                </p:oleObj>
              </mc:Fallback>
            </mc:AlternateContent>
          </a:graphicData>
        </a:graphic>
      </p:graphicFrame>
    </p:spTree>
    <p:extLst>
      <p:ext uri="{BB962C8B-B14F-4D97-AF65-F5344CB8AC3E}">
        <p14:creationId xmlns:p14="http://schemas.microsoft.com/office/powerpoint/2010/main" val="318808436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323528" y="332656"/>
            <a:ext cx="8568952" cy="864096"/>
          </a:xfrm>
        </p:spPr>
        <p:txBody>
          <a:bodyPr>
            <a:normAutofit fontScale="90000"/>
          </a:bodyPr>
          <a:lstStyle/>
          <a:p>
            <a:r>
              <a:rPr lang="zh-CN" altLang="en-US" b="1" dirty="0" smtClean="0">
                <a:latin typeface="Times New Roman" panose="02020603050405020304" pitchFamily="18" charset="0"/>
                <a:ea typeface="黑体" panose="02010609060101010101" pitchFamily="49" charset="-122"/>
                <a:cs typeface="Times New Roman" panose="02020603050405020304" pitchFamily="18" charset="0"/>
              </a:rPr>
              <a:t>随机交配群体的</a:t>
            </a:r>
            <a:r>
              <a:rPr lang="zh-CN" altLang="zh-CN" b="1" dirty="0" smtClean="0">
                <a:latin typeface="Times New Roman" panose="02020603050405020304" pitchFamily="18" charset="0"/>
                <a:ea typeface="黑体" panose="02010609060101010101" pitchFamily="49" charset="-122"/>
                <a:cs typeface="Times New Roman" panose="02020603050405020304" pitchFamily="18" charset="0"/>
              </a:rPr>
              <a:t>加性</a:t>
            </a:r>
            <a:r>
              <a:rPr lang="zh-CN" altLang="zh-CN" b="1" dirty="0">
                <a:latin typeface="Times New Roman" panose="02020603050405020304" pitchFamily="18" charset="0"/>
                <a:ea typeface="黑体" panose="02010609060101010101" pitchFamily="49" charset="-122"/>
                <a:cs typeface="Times New Roman" panose="02020603050405020304" pitchFamily="18" charset="0"/>
              </a:rPr>
              <a:t>方差和显性方差</a:t>
            </a:r>
            <a:endParaRPr lang="en-US" altLang="zh-CN" b="1"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3" name="内容占位符 2"/>
          <p:cNvSpPr>
            <a:spLocks noGrp="1"/>
          </p:cNvSpPr>
          <p:nvPr>
            <p:ph idx="1"/>
          </p:nvPr>
        </p:nvSpPr>
        <p:spPr>
          <a:xfrm>
            <a:off x="457200" y="1340769"/>
            <a:ext cx="8229600" cy="1800200"/>
          </a:xfrm>
        </p:spPr>
        <p:txBody>
          <a:bodyPr/>
          <a:lstStyle/>
          <a:p>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在</a:t>
            </a:r>
            <a:r>
              <a:rPr lang="zh-CN" altLang="zh-CN" dirty="0">
                <a:latin typeface="Times New Roman" panose="02020603050405020304" pitchFamily="18" charset="0"/>
                <a:ea typeface="黑体" panose="02010609060101010101" pitchFamily="49" charset="-122"/>
                <a:cs typeface="Times New Roman" panose="02020603050405020304" pitchFamily="18" charset="0"/>
              </a:rPr>
              <a:t>正交分解的条件下，加性方差和显性方差可分别</a:t>
            </a:r>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利用</a:t>
            </a:r>
            <a:r>
              <a:rPr lang="zh-CN" altLang="en-US" dirty="0" smtClean="0">
                <a:latin typeface="Times New Roman" panose="02020603050405020304" pitchFamily="18" charset="0"/>
                <a:ea typeface="黑体" panose="02010609060101010101" pitchFamily="49" charset="-122"/>
                <a:cs typeface="Times New Roman" panose="02020603050405020304" pitchFamily="18" charset="0"/>
              </a:rPr>
              <a:t>下面的</a:t>
            </a:r>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公式计算</a:t>
            </a:r>
            <a:r>
              <a:rPr lang="zh-CN" altLang="zh-CN" dirty="0">
                <a:latin typeface="Times New Roman" panose="02020603050405020304" pitchFamily="18" charset="0"/>
                <a:ea typeface="黑体" panose="02010609060101010101" pitchFamily="49" charset="-122"/>
                <a:cs typeface="Times New Roman" panose="02020603050405020304" pitchFamily="18" charset="0"/>
              </a:rPr>
              <a:t>，遗传方差也就等于加性方差与显性方差二者之</a:t>
            </a:r>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和。</a:t>
            </a:r>
            <a:endParaRPr lang="en-US" altLang="zh-CN" dirty="0">
              <a:latin typeface="Times New Roman" panose="02020603050405020304" pitchFamily="18" charset="0"/>
              <a:ea typeface="黑体" panose="02010609060101010101" pitchFamily="49" charset="-122"/>
              <a:cs typeface="Times New Roman" panose="02020603050405020304" pitchFamily="18" charset="0"/>
            </a:endParaRPr>
          </a:p>
        </p:txBody>
      </p:sp>
      <p:graphicFrame>
        <p:nvGraphicFramePr>
          <p:cNvPr id="5" name="对象 4"/>
          <p:cNvGraphicFramePr>
            <a:graphicFrameLocks noChangeAspect="1"/>
          </p:cNvGraphicFramePr>
          <p:nvPr>
            <p:extLst>
              <p:ext uri="{D42A27DB-BD31-4B8C-83A1-F6EECF244321}">
                <p14:modId xmlns:p14="http://schemas.microsoft.com/office/powerpoint/2010/main" val="516954247"/>
              </p:ext>
            </p:extLst>
          </p:nvPr>
        </p:nvGraphicFramePr>
        <p:xfrm>
          <a:off x="467544" y="3212976"/>
          <a:ext cx="8448939" cy="576064"/>
        </p:xfrm>
        <a:graphic>
          <a:graphicData uri="http://schemas.openxmlformats.org/presentationml/2006/ole">
            <mc:AlternateContent xmlns:mc="http://schemas.openxmlformats.org/markup-compatibility/2006">
              <mc:Choice xmlns:v="urn:schemas-microsoft-com:vml" Requires="v">
                <p:oleObj spid="_x0000_s98353" name="公式" r:id="rId3" imgW="3352800" imgH="228600" progId="Equation.3">
                  <p:embed/>
                </p:oleObj>
              </mc:Choice>
              <mc:Fallback>
                <p:oleObj name="公式" r:id="rId3" imgW="3352800" imgH="228600" progId="Equation.3">
                  <p:embed/>
                  <p:pic>
                    <p:nvPicPr>
                      <p:cNvPr id="0" name="Object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67544" y="3212976"/>
                        <a:ext cx="8448939" cy="576064"/>
                      </a:xfrm>
                      <a:prstGeom prst="rect">
                        <a:avLst/>
                      </a:prstGeom>
                      <a:noFill/>
                    </p:spPr>
                  </p:pic>
                </p:oleObj>
              </mc:Fallback>
            </mc:AlternateContent>
          </a:graphicData>
        </a:graphic>
      </p:graphicFrame>
      <p:graphicFrame>
        <p:nvGraphicFramePr>
          <p:cNvPr id="7" name="对象 6"/>
          <p:cNvGraphicFramePr>
            <a:graphicFrameLocks noChangeAspect="1"/>
          </p:cNvGraphicFramePr>
          <p:nvPr>
            <p:extLst>
              <p:ext uri="{D42A27DB-BD31-4B8C-83A1-F6EECF244321}">
                <p14:modId xmlns:p14="http://schemas.microsoft.com/office/powerpoint/2010/main" val="3904967416"/>
              </p:ext>
            </p:extLst>
          </p:nvPr>
        </p:nvGraphicFramePr>
        <p:xfrm>
          <a:off x="467544" y="4077072"/>
          <a:ext cx="8394043" cy="548680"/>
        </p:xfrm>
        <a:graphic>
          <a:graphicData uri="http://schemas.openxmlformats.org/presentationml/2006/ole">
            <mc:AlternateContent xmlns:mc="http://schemas.openxmlformats.org/markup-compatibility/2006">
              <mc:Choice xmlns:v="urn:schemas-microsoft-com:vml" Requires="v">
                <p:oleObj spid="_x0000_s98354" name="公式" r:id="rId5" imgW="3492500" imgH="228600" progId="Equation.3">
                  <p:embed/>
                </p:oleObj>
              </mc:Choice>
              <mc:Fallback>
                <p:oleObj name="公式" r:id="rId5" imgW="3492500" imgH="228600" progId="Equation.3">
                  <p:embed/>
                  <p:pic>
                    <p:nvPicPr>
                      <p:cNvPr id="0" name="Object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67544" y="4077072"/>
                        <a:ext cx="8394043" cy="548680"/>
                      </a:xfrm>
                      <a:prstGeom prst="rect">
                        <a:avLst/>
                      </a:prstGeom>
                      <a:noFill/>
                    </p:spPr>
                  </p:pic>
                </p:oleObj>
              </mc:Fallback>
            </mc:AlternateContent>
          </a:graphicData>
        </a:graphic>
      </p:graphicFrame>
      <p:graphicFrame>
        <p:nvGraphicFramePr>
          <p:cNvPr id="9" name="对象 8"/>
          <p:cNvGraphicFramePr>
            <a:graphicFrameLocks noChangeAspect="1"/>
          </p:cNvGraphicFramePr>
          <p:nvPr>
            <p:extLst>
              <p:ext uri="{D42A27DB-BD31-4B8C-83A1-F6EECF244321}">
                <p14:modId xmlns:p14="http://schemas.microsoft.com/office/powerpoint/2010/main" val="1826082030"/>
              </p:ext>
            </p:extLst>
          </p:nvPr>
        </p:nvGraphicFramePr>
        <p:xfrm>
          <a:off x="467544" y="5085184"/>
          <a:ext cx="6296699" cy="576064"/>
        </p:xfrm>
        <a:graphic>
          <a:graphicData uri="http://schemas.openxmlformats.org/presentationml/2006/ole">
            <mc:AlternateContent xmlns:mc="http://schemas.openxmlformats.org/markup-compatibility/2006">
              <mc:Choice xmlns:v="urn:schemas-microsoft-com:vml" Requires="v">
                <p:oleObj spid="_x0000_s98355" name="公式" r:id="rId7" imgW="2489200" imgH="228600" progId="Equation.3">
                  <p:embed/>
                </p:oleObj>
              </mc:Choice>
              <mc:Fallback>
                <p:oleObj name="公式" r:id="rId7" imgW="2489200" imgH="228600" progId="Equation.3">
                  <p:embed/>
                  <p:pic>
                    <p:nvPicPr>
                      <p:cNvPr id="0" name="Object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67544" y="5085184"/>
                        <a:ext cx="6296699" cy="576064"/>
                      </a:xfrm>
                      <a:prstGeom prst="rect">
                        <a:avLst/>
                      </a:prstGeom>
                      <a:noFill/>
                    </p:spPr>
                  </p:pic>
                </p:oleObj>
              </mc:Fallback>
            </mc:AlternateContent>
          </a:graphicData>
        </a:graphic>
      </p:graphicFrame>
    </p:spTree>
    <p:extLst>
      <p:ext uri="{BB962C8B-B14F-4D97-AF65-F5344CB8AC3E}">
        <p14:creationId xmlns:p14="http://schemas.microsoft.com/office/powerpoint/2010/main" val="56239663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323528" y="332656"/>
            <a:ext cx="8568952" cy="864096"/>
          </a:xfrm>
        </p:spPr>
        <p:txBody>
          <a:bodyPr>
            <a:normAutofit/>
          </a:bodyPr>
          <a:lstStyle/>
          <a:p>
            <a:r>
              <a:rPr lang="zh-CN" altLang="zh-CN" b="1" dirty="0" smtClean="0">
                <a:latin typeface="Times New Roman" panose="02020603050405020304" pitchFamily="18" charset="0"/>
                <a:ea typeface="黑体" panose="02010609060101010101" pitchFamily="49" charset="-122"/>
                <a:cs typeface="Times New Roman" panose="02020603050405020304" pitchFamily="18" charset="0"/>
              </a:rPr>
              <a:t>加性</a:t>
            </a:r>
            <a:r>
              <a:rPr lang="zh-CN" altLang="zh-CN" b="1" dirty="0">
                <a:latin typeface="Times New Roman" panose="02020603050405020304" pitchFamily="18" charset="0"/>
                <a:ea typeface="黑体" panose="02010609060101010101" pitchFamily="49" charset="-122"/>
                <a:cs typeface="Times New Roman" panose="02020603050405020304" pitchFamily="18" charset="0"/>
              </a:rPr>
              <a:t>方差和</a:t>
            </a:r>
            <a:r>
              <a:rPr lang="zh-CN" altLang="zh-CN" b="1" dirty="0" smtClean="0">
                <a:latin typeface="Times New Roman" panose="02020603050405020304" pitchFamily="18" charset="0"/>
                <a:ea typeface="黑体" panose="02010609060101010101" pitchFamily="49" charset="-122"/>
                <a:cs typeface="Times New Roman" panose="02020603050405020304" pitchFamily="18" charset="0"/>
              </a:rPr>
              <a:t>显性方差</a:t>
            </a:r>
            <a:r>
              <a:rPr lang="zh-CN" altLang="en-US" b="1" dirty="0" smtClean="0">
                <a:latin typeface="Times New Roman" panose="02020603050405020304" pitchFamily="18" charset="0"/>
                <a:ea typeface="黑体" panose="02010609060101010101" pitchFamily="49" charset="-122"/>
                <a:cs typeface="Times New Roman" panose="02020603050405020304" pitchFamily="18" charset="0"/>
              </a:rPr>
              <a:t>的计算公式</a:t>
            </a:r>
            <a:endParaRPr lang="en-US" altLang="zh-CN" b="1" dirty="0">
              <a:latin typeface="Times New Roman" panose="02020603050405020304" pitchFamily="18" charset="0"/>
              <a:ea typeface="黑体" panose="02010609060101010101" pitchFamily="49" charset="-122"/>
              <a:cs typeface="Times New Roman" panose="02020603050405020304" pitchFamily="18" charset="0"/>
            </a:endParaRPr>
          </a:p>
        </p:txBody>
      </p:sp>
      <p:graphicFrame>
        <p:nvGraphicFramePr>
          <p:cNvPr id="8" name="对象 7"/>
          <p:cNvGraphicFramePr>
            <a:graphicFrameLocks noChangeAspect="1"/>
          </p:cNvGraphicFramePr>
          <p:nvPr>
            <p:extLst>
              <p:ext uri="{D42A27DB-BD31-4B8C-83A1-F6EECF244321}">
                <p14:modId xmlns:p14="http://schemas.microsoft.com/office/powerpoint/2010/main" val="2672084249"/>
              </p:ext>
            </p:extLst>
          </p:nvPr>
        </p:nvGraphicFramePr>
        <p:xfrm>
          <a:off x="460818" y="1516076"/>
          <a:ext cx="6847486" cy="544772"/>
        </p:xfrm>
        <a:graphic>
          <a:graphicData uri="http://schemas.openxmlformats.org/presentationml/2006/ole">
            <mc:AlternateContent xmlns:mc="http://schemas.openxmlformats.org/markup-compatibility/2006">
              <mc:Choice xmlns:v="urn:schemas-microsoft-com:vml" Requires="v">
                <p:oleObj spid="_x0000_s99409" name="公式" r:id="rId3" imgW="2870200" imgH="228600" progId="Equation.3">
                  <p:embed/>
                </p:oleObj>
              </mc:Choice>
              <mc:Fallback>
                <p:oleObj name="公式" r:id="rId3" imgW="2870200" imgH="228600" progId="Equation.3">
                  <p:embed/>
                  <p:pic>
                    <p:nvPicPr>
                      <p:cNvPr id="0" name="Object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60818" y="1516076"/>
                        <a:ext cx="6847486" cy="544772"/>
                      </a:xfrm>
                      <a:prstGeom prst="rect">
                        <a:avLst/>
                      </a:prstGeom>
                      <a:noFill/>
                    </p:spPr>
                  </p:pic>
                </p:oleObj>
              </mc:Fallback>
            </mc:AlternateContent>
          </a:graphicData>
        </a:graphic>
      </p:graphicFrame>
      <p:graphicFrame>
        <p:nvGraphicFramePr>
          <p:cNvPr id="11" name="对象 10"/>
          <p:cNvGraphicFramePr>
            <a:graphicFrameLocks noChangeAspect="1"/>
          </p:cNvGraphicFramePr>
          <p:nvPr>
            <p:extLst>
              <p:ext uri="{D42A27DB-BD31-4B8C-83A1-F6EECF244321}">
                <p14:modId xmlns:p14="http://schemas.microsoft.com/office/powerpoint/2010/main" val="3909892543"/>
              </p:ext>
            </p:extLst>
          </p:nvPr>
        </p:nvGraphicFramePr>
        <p:xfrm>
          <a:off x="899592" y="2348880"/>
          <a:ext cx="8064896" cy="487755"/>
        </p:xfrm>
        <a:graphic>
          <a:graphicData uri="http://schemas.openxmlformats.org/presentationml/2006/ole">
            <mc:AlternateContent xmlns:mc="http://schemas.openxmlformats.org/markup-compatibility/2006">
              <mc:Choice xmlns:v="urn:schemas-microsoft-com:vml" Requires="v">
                <p:oleObj spid="_x0000_s99410" name="公式" r:id="rId5" imgW="3771900" imgH="228600" progId="Equation.3">
                  <p:embed/>
                </p:oleObj>
              </mc:Choice>
              <mc:Fallback>
                <p:oleObj name="公式" r:id="rId5" imgW="3771900" imgH="228600" progId="Equation.3">
                  <p:embed/>
                  <p:pic>
                    <p:nvPicPr>
                      <p:cNvPr id="0" name="Object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899592" y="2348880"/>
                        <a:ext cx="8064896" cy="487755"/>
                      </a:xfrm>
                      <a:prstGeom prst="rect">
                        <a:avLst/>
                      </a:prstGeom>
                      <a:noFill/>
                    </p:spPr>
                  </p:pic>
                </p:oleObj>
              </mc:Fallback>
            </mc:AlternateContent>
          </a:graphicData>
        </a:graphic>
      </p:graphicFrame>
      <p:graphicFrame>
        <p:nvGraphicFramePr>
          <p:cNvPr id="13" name="对象 12"/>
          <p:cNvGraphicFramePr>
            <a:graphicFrameLocks noChangeAspect="1"/>
          </p:cNvGraphicFramePr>
          <p:nvPr>
            <p:extLst>
              <p:ext uri="{D42A27DB-BD31-4B8C-83A1-F6EECF244321}">
                <p14:modId xmlns:p14="http://schemas.microsoft.com/office/powerpoint/2010/main" val="3734861567"/>
              </p:ext>
            </p:extLst>
          </p:nvPr>
        </p:nvGraphicFramePr>
        <p:xfrm>
          <a:off x="899593" y="2967687"/>
          <a:ext cx="4392488" cy="533321"/>
        </p:xfrm>
        <a:graphic>
          <a:graphicData uri="http://schemas.openxmlformats.org/presentationml/2006/ole">
            <mc:AlternateContent xmlns:mc="http://schemas.openxmlformats.org/markup-compatibility/2006">
              <mc:Choice xmlns:v="urn:schemas-microsoft-com:vml" Requires="v">
                <p:oleObj spid="_x0000_s99411" name="公式" r:id="rId7" imgW="1879600" imgH="228600" progId="Equation.3">
                  <p:embed/>
                </p:oleObj>
              </mc:Choice>
              <mc:Fallback>
                <p:oleObj name="公式" r:id="rId7" imgW="1879600" imgH="228600" progId="Equation.3">
                  <p:embed/>
                  <p:pic>
                    <p:nvPicPr>
                      <p:cNvPr id="0" name="Object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899593" y="2967687"/>
                        <a:ext cx="4392488" cy="533321"/>
                      </a:xfrm>
                      <a:prstGeom prst="rect">
                        <a:avLst/>
                      </a:prstGeom>
                      <a:noFill/>
                    </p:spPr>
                  </p:pic>
                </p:oleObj>
              </mc:Fallback>
            </mc:AlternateContent>
          </a:graphicData>
        </a:graphic>
      </p:graphicFrame>
      <p:graphicFrame>
        <p:nvGraphicFramePr>
          <p:cNvPr id="15" name="对象 14"/>
          <p:cNvGraphicFramePr>
            <a:graphicFrameLocks noChangeAspect="1"/>
          </p:cNvGraphicFramePr>
          <p:nvPr>
            <p:extLst>
              <p:ext uri="{D42A27DB-BD31-4B8C-83A1-F6EECF244321}">
                <p14:modId xmlns:p14="http://schemas.microsoft.com/office/powerpoint/2010/main" val="3784393675"/>
              </p:ext>
            </p:extLst>
          </p:nvPr>
        </p:nvGraphicFramePr>
        <p:xfrm>
          <a:off x="323528" y="3789040"/>
          <a:ext cx="8252837" cy="523528"/>
        </p:xfrm>
        <a:graphic>
          <a:graphicData uri="http://schemas.openxmlformats.org/presentationml/2006/ole">
            <mc:AlternateContent xmlns:mc="http://schemas.openxmlformats.org/markup-compatibility/2006">
              <mc:Choice xmlns:v="urn:schemas-microsoft-com:vml" Requires="v">
                <p:oleObj spid="_x0000_s99412" name="公式" r:id="rId9" imgW="3594100" imgH="228600" progId="Equation.3">
                  <p:embed/>
                </p:oleObj>
              </mc:Choice>
              <mc:Fallback>
                <p:oleObj name="公式" r:id="rId9" imgW="3594100" imgH="228600" progId="Equation.3">
                  <p:embed/>
                  <p:pic>
                    <p:nvPicPr>
                      <p:cNvPr id="0" name="Object 7"/>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23528" y="3789040"/>
                        <a:ext cx="8252837" cy="523528"/>
                      </a:xfrm>
                      <a:prstGeom prst="rect">
                        <a:avLst/>
                      </a:prstGeom>
                      <a:noFill/>
                    </p:spPr>
                  </p:pic>
                </p:oleObj>
              </mc:Fallback>
            </mc:AlternateContent>
          </a:graphicData>
        </a:graphic>
      </p:graphicFrame>
      <p:graphicFrame>
        <p:nvGraphicFramePr>
          <p:cNvPr id="17" name="对象 16"/>
          <p:cNvGraphicFramePr>
            <a:graphicFrameLocks noChangeAspect="1"/>
          </p:cNvGraphicFramePr>
          <p:nvPr>
            <p:extLst>
              <p:ext uri="{D42A27DB-BD31-4B8C-83A1-F6EECF244321}">
                <p14:modId xmlns:p14="http://schemas.microsoft.com/office/powerpoint/2010/main" val="2920066193"/>
              </p:ext>
            </p:extLst>
          </p:nvPr>
        </p:nvGraphicFramePr>
        <p:xfrm>
          <a:off x="323529" y="4581128"/>
          <a:ext cx="5256584" cy="585755"/>
        </p:xfrm>
        <a:graphic>
          <a:graphicData uri="http://schemas.openxmlformats.org/presentationml/2006/ole">
            <mc:AlternateContent xmlns:mc="http://schemas.openxmlformats.org/markup-compatibility/2006">
              <mc:Choice xmlns:v="urn:schemas-microsoft-com:vml" Requires="v">
                <p:oleObj spid="_x0000_s99413" name="公式" r:id="rId11" imgW="2184400" imgH="241300" progId="Equation.3">
                  <p:embed/>
                </p:oleObj>
              </mc:Choice>
              <mc:Fallback>
                <p:oleObj name="公式" r:id="rId11" imgW="2184400" imgH="241300" progId="Equation.3">
                  <p:embed/>
                  <p:pic>
                    <p:nvPicPr>
                      <p:cNvPr id="0" name="Object 9"/>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323529" y="4581128"/>
                        <a:ext cx="5256584" cy="585755"/>
                      </a:xfrm>
                      <a:prstGeom prst="rect">
                        <a:avLst/>
                      </a:prstGeom>
                      <a:noFill/>
                    </p:spPr>
                  </p:pic>
                </p:oleObj>
              </mc:Fallback>
            </mc:AlternateContent>
          </a:graphicData>
        </a:graphic>
      </p:graphicFrame>
    </p:spTree>
    <p:extLst>
      <p:ext uri="{BB962C8B-B14F-4D97-AF65-F5344CB8AC3E}">
        <p14:creationId xmlns:p14="http://schemas.microsoft.com/office/powerpoint/2010/main" val="219742647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107504" y="188640"/>
            <a:ext cx="8964488" cy="1080121"/>
          </a:xfrm>
        </p:spPr>
        <p:txBody>
          <a:bodyPr>
            <a:normAutofit/>
          </a:bodyPr>
          <a:lstStyle/>
          <a:p>
            <a:r>
              <a:rPr lang="zh-CN" altLang="zh-CN" sz="3200" b="1" dirty="0">
                <a:latin typeface="Times New Roman" panose="02020603050405020304" pitchFamily="18" charset="0"/>
                <a:ea typeface="黑体" panose="02010609060101010101" pitchFamily="49" charset="-122"/>
                <a:cs typeface="Times New Roman" panose="02020603050405020304" pitchFamily="18" charset="0"/>
              </a:rPr>
              <a:t>不同遗传模型和等位基因频率的随机交配群体中，加性</a:t>
            </a:r>
            <a:r>
              <a:rPr lang="zh-CN" altLang="zh-CN" sz="3200" b="1" dirty="0" smtClean="0">
                <a:latin typeface="Times New Roman" panose="02020603050405020304" pitchFamily="18" charset="0"/>
                <a:ea typeface="黑体" panose="02010609060101010101" pitchFamily="49" charset="-122"/>
                <a:cs typeface="Times New Roman" panose="02020603050405020304" pitchFamily="18" charset="0"/>
              </a:rPr>
              <a:t>方差</a:t>
            </a:r>
            <a:r>
              <a:rPr lang="en-US" altLang="zh-CN" sz="3200" b="1" i="1" dirty="0" smtClean="0">
                <a:latin typeface="Times New Roman" panose="02020603050405020304" pitchFamily="18" charset="0"/>
                <a:ea typeface="黑体" panose="02010609060101010101" pitchFamily="49" charset="-122"/>
                <a:cs typeface="Times New Roman" panose="02020603050405020304" pitchFamily="18" charset="0"/>
              </a:rPr>
              <a:t>V</a:t>
            </a:r>
            <a:r>
              <a:rPr lang="en-US" altLang="zh-CN" sz="3200" b="1" i="1" baseline="-25000" dirty="0" smtClean="0">
                <a:latin typeface="Times New Roman" panose="02020603050405020304" pitchFamily="18" charset="0"/>
                <a:ea typeface="黑体" panose="02010609060101010101" pitchFamily="49" charset="-122"/>
                <a:cs typeface="Times New Roman" panose="02020603050405020304" pitchFamily="18" charset="0"/>
              </a:rPr>
              <a:t>A</a:t>
            </a:r>
            <a:r>
              <a:rPr lang="zh-CN" altLang="zh-CN" sz="3200" b="1" dirty="0" smtClean="0">
                <a:latin typeface="Times New Roman" panose="02020603050405020304" pitchFamily="18" charset="0"/>
                <a:ea typeface="黑体" panose="02010609060101010101" pitchFamily="49" charset="-122"/>
                <a:cs typeface="Times New Roman" panose="02020603050405020304" pitchFamily="18" charset="0"/>
              </a:rPr>
              <a:t>、显性方差</a:t>
            </a:r>
            <a:r>
              <a:rPr lang="en-US" altLang="zh-CN" sz="3200" b="1" i="1" dirty="0" smtClean="0">
                <a:latin typeface="Times New Roman" panose="02020603050405020304" pitchFamily="18" charset="0"/>
                <a:ea typeface="黑体" panose="02010609060101010101" pitchFamily="49" charset="-122"/>
                <a:cs typeface="Times New Roman" panose="02020603050405020304" pitchFamily="18" charset="0"/>
              </a:rPr>
              <a:t>V</a:t>
            </a:r>
            <a:r>
              <a:rPr lang="en-US" altLang="zh-CN" sz="3200" b="1" i="1" baseline="-25000" dirty="0" smtClean="0">
                <a:latin typeface="Times New Roman" panose="02020603050405020304" pitchFamily="18" charset="0"/>
                <a:ea typeface="黑体" panose="02010609060101010101" pitchFamily="49" charset="-122"/>
                <a:cs typeface="Times New Roman" panose="02020603050405020304" pitchFamily="18" charset="0"/>
              </a:rPr>
              <a:t>D</a:t>
            </a:r>
            <a:r>
              <a:rPr lang="zh-CN" altLang="zh-CN" sz="3200" b="1" dirty="0" smtClean="0">
                <a:latin typeface="Times New Roman" panose="02020603050405020304" pitchFamily="18" charset="0"/>
                <a:ea typeface="黑体" panose="02010609060101010101" pitchFamily="49" charset="-122"/>
                <a:cs typeface="Times New Roman" panose="02020603050405020304" pitchFamily="18" charset="0"/>
              </a:rPr>
              <a:t>和遗传方差</a:t>
            </a:r>
            <a:r>
              <a:rPr lang="en-US" altLang="zh-CN" sz="3200" b="1" i="1" dirty="0" smtClean="0">
                <a:latin typeface="Times New Roman" panose="02020603050405020304" pitchFamily="18" charset="0"/>
                <a:ea typeface="黑体" panose="02010609060101010101" pitchFamily="49" charset="-122"/>
                <a:cs typeface="Times New Roman" panose="02020603050405020304" pitchFamily="18" charset="0"/>
              </a:rPr>
              <a:t>V</a:t>
            </a:r>
            <a:r>
              <a:rPr lang="en-US" altLang="zh-CN" sz="3200" b="1" i="1" baseline="-25000" dirty="0" smtClean="0">
                <a:latin typeface="Times New Roman" panose="02020603050405020304" pitchFamily="18" charset="0"/>
                <a:ea typeface="黑体" panose="02010609060101010101" pitchFamily="49" charset="-122"/>
                <a:cs typeface="Times New Roman" panose="02020603050405020304" pitchFamily="18" charset="0"/>
              </a:rPr>
              <a:t>G</a:t>
            </a:r>
            <a:r>
              <a:rPr lang="zh-CN" altLang="zh-CN" sz="3200" b="1" dirty="0" smtClean="0">
                <a:latin typeface="Times New Roman" panose="02020603050405020304" pitchFamily="18" charset="0"/>
                <a:ea typeface="黑体" panose="02010609060101010101" pitchFamily="49" charset="-122"/>
                <a:cs typeface="Times New Roman" panose="02020603050405020304" pitchFamily="18" charset="0"/>
              </a:rPr>
              <a:t>的</a:t>
            </a:r>
            <a:r>
              <a:rPr lang="zh-CN" altLang="zh-CN" sz="3200" b="1" dirty="0">
                <a:latin typeface="Times New Roman" panose="02020603050405020304" pitchFamily="18" charset="0"/>
                <a:ea typeface="黑体" panose="02010609060101010101" pitchFamily="49" charset="-122"/>
                <a:cs typeface="Times New Roman" panose="02020603050405020304" pitchFamily="18" charset="0"/>
              </a:rPr>
              <a:t>大小</a:t>
            </a:r>
            <a:endParaRPr lang="en-US" altLang="zh-CN" sz="3200" b="1" dirty="0">
              <a:latin typeface="Times New Roman" panose="02020603050405020304" pitchFamily="18" charset="0"/>
              <a:ea typeface="黑体" panose="02010609060101010101" pitchFamily="49" charset="-122"/>
              <a:cs typeface="Times New Roman" panose="02020603050405020304" pitchFamily="18" charset="0"/>
            </a:endParaRPr>
          </a:p>
        </p:txBody>
      </p:sp>
      <p:pic>
        <p:nvPicPr>
          <p:cNvPr id="9" name="图片 8"/>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67544" y="1296144"/>
            <a:ext cx="8208912" cy="5517232"/>
          </a:xfrm>
          <a:prstGeom prst="rect">
            <a:avLst/>
          </a:prstGeom>
          <a:noFill/>
          <a:ln>
            <a:noFill/>
          </a:ln>
        </p:spPr>
      </p:pic>
    </p:spTree>
    <p:extLst>
      <p:ext uri="{BB962C8B-B14F-4D97-AF65-F5344CB8AC3E}">
        <p14:creationId xmlns:p14="http://schemas.microsoft.com/office/powerpoint/2010/main" val="153532823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1043608" y="418654"/>
            <a:ext cx="7128792" cy="1426170"/>
          </a:xfrm>
        </p:spPr>
        <p:txBody>
          <a:bodyPr>
            <a:normAutofit fontScale="90000"/>
          </a:bodyPr>
          <a:lstStyle/>
          <a:p>
            <a:r>
              <a:rPr lang="en-US" altLang="zh-CN" b="1" dirty="0" smtClean="0">
                <a:latin typeface="Times New Roman" panose="02020603050405020304" pitchFamily="18" charset="0"/>
                <a:ea typeface="黑体" panose="02010609060101010101" pitchFamily="49" charset="-122"/>
                <a:cs typeface="Times New Roman" panose="02020603050405020304" pitchFamily="18" charset="0"/>
              </a:rPr>
              <a:t>§</a:t>
            </a:r>
            <a:r>
              <a:rPr lang="en-US" altLang="zh-CN" b="1" dirty="0">
                <a:latin typeface="Times New Roman" panose="02020603050405020304" pitchFamily="18" charset="0"/>
                <a:ea typeface="黑体" panose="02010609060101010101" pitchFamily="49" charset="-122"/>
                <a:cs typeface="Times New Roman" panose="02020603050405020304" pitchFamily="18" charset="0"/>
              </a:rPr>
              <a:t>8.1 </a:t>
            </a:r>
            <a:r>
              <a:rPr lang="zh-CN" altLang="en-US" b="1" dirty="0">
                <a:latin typeface="Times New Roman" panose="02020603050405020304" pitchFamily="18" charset="0"/>
                <a:ea typeface="黑体" panose="02010609060101010101" pitchFamily="49" charset="-122"/>
                <a:cs typeface="Times New Roman" panose="02020603050405020304" pitchFamily="18" charset="0"/>
              </a:rPr>
              <a:t>随机交配群体中遗传效应的</a:t>
            </a:r>
            <a:r>
              <a:rPr lang="zh-CN" altLang="en-US" b="1" dirty="0" smtClean="0">
                <a:latin typeface="Times New Roman" panose="02020603050405020304" pitchFamily="18" charset="0"/>
                <a:ea typeface="黑体" panose="02010609060101010101" pitchFamily="49" charset="-122"/>
                <a:cs typeface="Times New Roman" panose="02020603050405020304" pitchFamily="18" charset="0"/>
              </a:rPr>
              <a:t>分解</a:t>
            </a:r>
            <a:endParaRPr lang="en-US" altLang="zh-CN" b="1"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3" name="内容占位符 2"/>
          <p:cNvSpPr>
            <a:spLocks noGrp="1"/>
          </p:cNvSpPr>
          <p:nvPr>
            <p:ph idx="1"/>
          </p:nvPr>
        </p:nvSpPr>
        <p:spPr>
          <a:xfrm>
            <a:off x="457200" y="1988840"/>
            <a:ext cx="8229600" cy="4137323"/>
          </a:xfrm>
        </p:spPr>
        <p:txBody>
          <a:bodyPr/>
          <a:lstStyle/>
          <a:p>
            <a:r>
              <a:rPr lang="en-US" altLang="zh-CN" dirty="0" smtClean="0">
                <a:latin typeface="Times New Roman" panose="02020603050405020304" pitchFamily="18" charset="0"/>
                <a:ea typeface="黑体" panose="02010609060101010101" pitchFamily="49" charset="-122"/>
                <a:cs typeface="Times New Roman" panose="02020603050405020304" pitchFamily="18" charset="0"/>
              </a:rPr>
              <a:t>§</a:t>
            </a:r>
            <a:r>
              <a:rPr lang="en-US" altLang="zh-CN" dirty="0">
                <a:latin typeface="Times New Roman" panose="02020603050405020304" pitchFamily="18" charset="0"/>
                <a:ea typeface="黑体" panose="02010609060101010101" pitchFamily="49" charset="-122"/>
                <a:cs typeface="Times New Roman" panose="02020603050405020304" pitchFamily="18" charset="0"/>
              </a:rPr>
              <a:t>8.1.1 </a:t>
            </a:r>
            <a:r>
              <a:rPr lang="zh-CN" altLang="en-US" dirty="0">
                <a:latin typeface="Times New Roman" panose="02020603050405020304" pitchFamily="18" charset="0"/>
                <a:ea typeface="黑体" panose="02010609060101010101" pitchFamily="49" charset="-122"/>
                <a:cs typeface="Times New Roman" panose="02020603050405020304" pitchFamily="18" charset="0"/>
              </a:rPr>
              <a:t>表型值和基因型值的</a:t>
            </a:r>
            <a:r>
              <a:rPr lang="zh-CN" altLang="en-US" dirty="0" smtClean="0">
                <a:latin typeface="Times New Roman" panose="02020603050405020304" pitchFamily="18" charset="0"/>
                <a:ea typeface="黑体" panose="02010609060101010101" pitchFamily="49" charset="-122"/>
                <a:cs typeface="Times New Roman" panose="02020603050405020304" pitchFamily="18" charset="0"/>
              </a:rPr>
              <a:t>分解</a:t>
            </a:r>
            <a:endParaRPr lang="en-US" altLang="zh-CN" dirty="0">
              <a:latin typeface="Times New Roman" panose="02020603050405020304" pitchFamily="18" charset="0"/>
              <a:ea typeface="黑体" panose="02010609060101010101" pitchFamily="49" charset="-122"/>
              <a:cs typeface="Times New Roman" panose="02020603050405020304" pitchFamily="18" charset="0"/>
            </a:endParaRPr>
          </a:p>
          <a:p>
            <a:r>
              <a:rPr lang="en-US" altLang="zh-CN" dirty="0">
                <a:latin typeface="Times New Roman" panose="02020603050405020304" pitchFamily="18" charset="0"/>
                <a:ea typeface="黑体" panose="02010609060101010101" pitchFamily="49" charset="-122"/>
                <a:cs typeface="Times New Roman" panose="02020603050405020304" pitchFamily="18" charset="0"/>
              </a:rPr>
              <a:t>§8.1.2 </a:t>
            </a:r>
            <a:r>
              <a:rPr lang="zh-CN" altLang="en-US" dirty="0">
                <a:latin typeface="Times New Roman" panose="02020603050405020304" pitchFamily="18" charset="0"/>
                <a:ea typeface="黑体" panose="02010609060101010101" pitchFamily="49" charset="-122"/>
                <a:cs typeface="Times New Roman" panose="02020603050405020304" pitchFamily="18" charset="0"/>
              </a:rPr>
              <a:t>等位基因的平均</a:t>
            </a:r>
            <a:r>
              <a:rPr lang="zh-CN" altLang="en-US" dirty="0" smtClean="0">
                <a:latin typeface="Times New Roman" panose="02020603050405020304" pitchFamily="18" charset="0"/>
                <a:ea typeface="黑体" panose="02010609060101010101" pitchFamily="49" charset="-122"/>
                <a:cs typeface="Times New Roman" panose="02020603050405020304" pitchFamily="18" charset="0"/>
              </a:rPr>
              <a:t>效应</a:t>
            </a:r>
            <a:endParaRPr lang="en-US" altLang="zh-CN" dirty="0">
              <a:latin typeface="Times New Roman" panose="02020603050405020304" pitchFamily="18" charset="0"/>
              <a:ea typeface="黑体" panose="02010609060101010101" pitchFamily="49" charset="-122"/>
              <a:cs typeface="Times New Roman" panose="02020603050405020304" pitchFamily="18" charset="0"/>
            </a:endParaRPr>
          </a:p>
          <a:p>
            <a:r>
              <a:rPr lang="en-US" altLang="zh-CN" dirty="0">
                <a:latin typeface="Times New Roman" panose="02020603050405020304" pitchFamily="18" charset="0"/>
                <a:ea typeface="黑体" panose="02010609060101010101" pitchFamily="49" charset="-122"/>
                <a:cs typeface="Times New Roman" panose="02020603050405020304" pitchFamily="18" charset="0"/>
              </a:rPr>
              <a:t>§8.1.3 </a:t>
            </a:r>
            <a:r>
              <a:rPr lang="zh-CN" altLang="en-US" dirty="0">
                <a:latin typeface="Times New Roman" panose="02020603050405020304" pitchFamily="18" charset="0"/>
                <a:ea typeface="黑体" panose="02010609060101010101" pitchFamily="49" charset="-122"/>
                <a:cs typeface="Times New Roman" panose="02020603050405020304" pitchFamily="18" charset="0"/>
              </a:rPr>
              <a:t>基因替代效应及其回归</a:t>
            </a:r>
            <a:r>
              <a:rPr lang="zh-CN" altLang="en-US" dirty="0" smtClean="0">
                <a:latin typeface="Times New Roman" panose="02020603050405020304" pitchFamily="18" charset="0"/>
                <a:ea typeface="黑体" panose="02010609060101010101" pitchFamily="49" charset="-122"/>
                <a:cs typeface="Times New Roman" panose="02020603050405020304" pitchFamily="18" charset="0"/>
              </a:rPr>
              <a:t>解释</a:t>
            </a:r>
            <a:endParaRPr lang="en-US" altLang="zh-CN" dirty="0">
              <a:latin typeface="Times New Roman" panose="02020603050405020304" pitchFamily="18" charset="0"/>
              <a:ea typeface="黑体" panose="02010609060101010101" pitchFamily="49" charset="-122"/>
              <a:cs typeface="Times New Roman" panose="02020603050405020304" pitchFamily="18" charset="0"/>
            </a:endParaRPr>
          </a:p>
          <a:p>
            <a:r>
              <a:rPr lang="en-US" altLang="zh-CN" dirty="0">
                <a:latin typeface="Times New Roman" panose="02020603050405020304" pitchFamily="18" charset="0"/>
                <a:ea typeface="黑体" panose="02010609060101010101" pitchFamily="49" charset="-122"/>
                <a:cs typeface="Times New Roman" panose="02020603050405020304" pitchFamily="18" charset="0"/>
              </a:rPr>
              <a:t>§8.1.4 </a:t>
            </a:r>
            <a:r>
              <a:rPr lang="zh-CN" altLang="en-US" dirty="0">
                <a:latin typeface="Times New Roman" panose="02020603050405020304" pitchFamily="18" charset="0"/>
                <a:ea typeface="黑体" panose="02010609060101010101" pitchFamily="49" charset="-122"/>
                <a:cs typeface="Times New Roman" panose="02020603050405020304" pitchFamily="18" charset="0"/>
              </a:rPr>
              <a:t>育种值和显性</a:t>
            </a:r>
            <a:r>
              <a:rPr lang="zh-CN" altLang="en-US" dirty="0" smtClean="0">
                <a:latin typeface="Times New Roman" panose="02020603050405020304" pitchFamily="18" charset="0"/>
                <a:ea typeface="黑体" panose="02010609060101010101" pitchFamily="49" charset="-122"/>
                <a:cs typeface="Times New Roman" panose="02020603050405020304" pitchFamily="18" charset="0"/>
              </a:rPr>
              <a:t>离差</a:t>
            </a:r>
            <a:endParaRPr lang="en-US" altLang="zh-CN" dirty="0">
              <a:latin typeface="Times New Roman" panose="02020603050405020304" pitchFamily="18" charset="0"/>
              <a:ea typeface="黑体" panose="02010609060101010101" pitchFamily="49" charset="-122"/>
              <a:cs typeface="Times New Roman" panose="02020603050405020304" pitchFamily="18" charset="0"/>
            </a:endParaRPr>
          </a:p>
        </p:txBody>
      </p:sp>
    </p:spTree>
    <p:extLst>
      <p:ext uri="{BB962C8B-B14F-4D97-AF65-F5344CB8AC3E}">
        <p14:creationId xmlns:p14="http://schemas.microsoft.com/office/powerpoint/2010/main" val="417931318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476672"/>
            <a:ext cx="8229600" cy="720080"/>
          </a:xfrm>
        </p:spPr>
        <p:txBody>
          <a:bodyPr>
            <a:normAutofit/>
          </a:bodyPr>
          <a:lstStyle/>
          <a:p>
            <a:r>
              <a:rPr lang="zh-CN" altLang="en-US" sz="4000" b="1" dirty="0" smtClean="0">
                <a:latin typeface="Times New Roman" panose="02020603050405020304" pitchFamily="18" charset="0"/>
                <a:ea typeface="黑体" panose="02010609060101010101" pitchFamily="49" charset="-122"/>
                <a:cs typeface="Times New Roman" panose="02020603050405020304" pitchFamily="18" charset="0"/>
              </a:rPr>
              <a:t>部分显性</a:t>
            </a:r>
            <a:r>
              <a:rPr lang="zh-CN" altLang="zh-CN" sz="4000" b="1" dirty="0" smtClean="0">
                <a:latin typeface="Times New Roman" panose="02020603050405020304" pitchFamily="18" charset="0"/>
                <a:ea typeface="黑体" panose="02010609060101010101" pitchFamily="49" charset="-122"/>
                <a:cs typeface="Times New Roman" panose="02020603050405020304" pitchFamily="18" charset="0"/>
              </a:rPr>
              <a:t>遗传模型</a:t>
            </a:r>
            <a:r>
              <a:rPr lang="zh-CN" altLang="en-US" sz="4000" b="1" dirty="0" smtClean="0">
                <a:latin typeface="Times New Roman" panose="02020603050405020304" pitchFamily="18" charset="0"/>
                <a:ea typeface="黑体" panose="02010609060101010101" pitchFamily="49" charset="-122"/>
                <a:cs typeface="Times New Roman" panose="02020603050405020304" pitchFamily="18" charset="0"/>
              </a:rPr>
              <a:t>的育种值</a:t>
            </a:r>
            <a:endParaRPr lang="en-US" altLang="zh-CN" sz="4000" b="1"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3" name="内容占位符 2"/>
          <p:cNvSpPr>
            <a:spLocks noGrp="1"/>
          </p:cNvSpPr>
          <p:nvPr>
            <p:ph idx="1"/>
          </p:nvPr>
        </p:nvSpPr>
        <p:spPr>
          <a:xfrm>
            <a:off x="539552" y="1340769"/>
            <a:ext cx="8064896" cy="4320480"/>
          </a:xfrm>
        </p:spPr>
        <p:txBody>
          <a:bodyPr>
            <a:noAutofit/>
          </a:bodyPr>
          <a:lstStyle/>
          <a:p>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表</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8.8</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中，等位基因</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表现为部分显性，基因型</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的育种值总是高于其他两种基因型。说明不论群体的基因频率如何，基因</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的平均效应总是高于</a:t>
            </a:r>
            <a:r>
              <a:rPr lang="en-US" altLang="zh-CN" sz="2800" i="1" dirty="0" err="1">
                <a:latin typeface="Times New Roman" panose="02020603050405020304" pitchFamily="18" charset="0"/>
                <a:ea typeface="黑体" panose="02010609060101010101" pitchFamily="49" charset="-122"/>
                <a:cs typeface="Times New Roman" panose="02020603050405020304" pitchFamily="18" charset="0"/>
              </a:rPr>
              <a:t>pg</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的平均效应，基因型</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的后代均值总是要高于</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sz="2800" i="1" dirty="0" err="1">
                <a:latin typeface="Times New Roman" panose="02020603050405020304" pitchFamily="18" charset="0"/>
                <a:ea typeface="黑体" panose="02010609060101010101" pitchFamily="49" charset="-122"/>
                <a:cs typeface="Times New Roman" panose="02020603050405020304" pitchFamily="18" charset="0"/>
              </a:rPr>
              <a:t>pg</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和</a:t>
            </a:r>
            <a:r>
              <a:rPr lang="en-US" altLang="zh-CN" sz="2800" i="1" dirty="0" err="1">
                <a:latin typeface="Times New Roman" panose="02020603050405020304" pitchFamily="18" charset="0"/>
                <a:ea typeface="黑体" panose="02010609060101010101" pitchFamily="49" charset="-122"/>
                <a:cs typeface="Times New Roman" panose="02020603050405020304" pitchFamily="18" charset="0"/>
              </a:rPr>
              <a:t>pgpg</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的后代均值</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endParaRPr>
          </a:p>
          <a:p>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如果</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根据育种值进行选择，基因型</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就会有更多的机会被选中，后代群体中等位基因</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的频率就会不断增加，群体均值也随之提高，直到群体被固定在等位基因</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上为止</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endParaRPr lang="zh-CN" altLang="zh-CN" sz="2800" dirty="0">
              <a:latin typeface="Times New Roman" panose="02020603050405020304" pitchFamily="18" charset="0"/>
              <a:ea typeface="黑体" panose="02010609060101010101" pitchFamily="49" charset="-122"/>
              <a:cs typeface="Times New Roman" panose="02020603050405020304" pitchFamily="18" charset="0"/>
            </a:endParaRPr>
          </a:p>
        </p:txBody>
      </p:sp>
    </p:spTree>
    <p:extLst>
      <p:ext uri="{BB962C8B-B14F-4D97-AF65-F5344CB8AC3E}">
        <p14:creationId xmlns:p14="http://schemas.microsoft.com/office/powerpoint/2010/main" val="156528397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67544" y="260648"/>
            <a:ext cx="8229600" cy="720080"/>
          </a:xfrm>
        </p:spPr>
        <p:txBody>
          <a:bodyPr>
            <a:normAutofit/>
          </a:bodyPr>
          <a:lstStyle/>
          <a:p>
            <a:r>
              <a:rPr lang="zh-CN" altLang="en-US" sz="4000" b="1" dirty="0" smtClean="0">
                <a:latin typeface="Times New Roman" panose="02020603050405020304" pitchFamily="18" charset="0"/>
                <a:ea typeface="黑体" panose="02010609060101010101" pitchFamily="49" charset="-122"/>
                <a:cs typeface="Times New Roman" panose="02020603050405020304" pitchFamily="18" charset="0"/>
              </a:rPr>
              <a:t>超显性</a:t>
            </a:r>
            <a:r>
              <a:rPr lang="zh-CN" altLang="zh-CN" sz="4000" b="1" dirty="0" smtClean="0">
                <a:latin typeface="Times New Roman" panose="02020603050405020304" pitchFamily="18" charset="0"/>
                <a:ea typeface="黑体" panose="02010609060101010101" pitchFamily="49" charset="-122"/>
                <a:cs typeface="Times New Roman" panose="02020603050405020304" pitchFamily="18" charset="0"/>
              </a:rPr>
              <a:t>遗传模型</a:t>
            </a:r>
            <a:r>
              <a:rPr lang="zh-CN" altLang="en-US" sz="4000" b="1" dirty="0" smtClean="0">
                <a:latin typeface="Times New Roman" panose="02020603050405020304" pitchFamily="18" charset="0"/>
                <a:ea typeface="黑体" panose="02010609060101010101" pitchFamily="49" charset="-122"/>
                <a:cs typeface="Times New Roman" panose="02020603050405020304" pitchFamily="18" charset="0"/>
              </a:rPr>
              <a:t>的育种值</a:t>
            </a:r>
            <a:endParaRPr lang="en-US" altLang="zh-CN" sz="4000" b="1"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3" name="内容占位符 2"/>
          <p:cNvSpPr>
            <a:spLocks noGrp="1"/>
          </p:cNvSpPr>
          <p:nvPr>
            <p:ph idx="1"/>
          </p:nvPr>
        </p:nvSpPr>
        <p:spPr>
          <a:xfrm>
            <a:off x="611560" y="1052736"/>
            <a:ext cx="7848872" cy="5400600"/>
          </a:xfrm>
        </p:spPr>
        <p:txBody>
          <a:bodyPr>
            <a:noAutofit/>
          </a:bodyPr>
          <a:lstStyle/>
          <a:p>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从</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图</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8.3C</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的超显性模型我们已经看到，基因频率在</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0</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和</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1</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之间（不含</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0</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和</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1</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）取值时，加性方差还可以为</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0</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。在图</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8.3D</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的无加性模型中，基因频率为</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0.5</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的加性方差等于</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0</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。在这样的遗传模型中，各种基因型育种值的相对高低并不是一成不变的</a:t>
            </a:r>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600" dirty="0" smtClean="0">
              <a:latin typeface="Times New Roman" panose="02020603050405020304" pitchFamily="18" charset="0"/>
              <a:ea typeface="黑体" panose="02010609060101010101" pitchFamily="49" charset="-122"/>
              <a:cs typeface="Times New Roman" panose="02020603050405020304" pitchFamily="18" charset="0"/>
            </a:endParaRPr>
          </a:p>
          <a:p>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假定</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三种基因型</a:t>
            </a:r>
            <a:r>
              <a:rPr lang="en-US" altLang="zh-CN" sz="2600" i="1" dirty="0">
                <a:latin typeface="Times New Roman" panose="02020603050405020304" pitchFamily="18" charset="0"/>
                <a:ea typeface="黑体" panose="02010609060101010101" pitchFamily="49" charset="-122"/>
                <a:cs typeface="Times New Roman" panose="02020603050405020304" pitchFamily="18" charset="0"/>
              </a:rPr>
              <a:t>A</a:t>
            </a:r>
            <a:r>
              <a:rPr lang="en-US" altLang="zh-CN" sz="2600" baseline="-25000" dirty="0">
                <a:latin typeface="Times New Roman" panose="02020603050405020304" pitchFamily="18" charset="0"/>
                <a:ea typeface="黑体" panose="02010609060101010101" pitchFamily="49" charset="-122"/>
                <a:cs typeface="Times New Roman" panose="02020603050405020304" pitchFamily="18" charset="0"/>
              </a:rPr>
              <a:t>1</a:t>
            </a:r>
            <a:r>
              <a:rPr lang="en-US" altLang="zh-CN" sz="2600" i="1" dirty="0">
                <a:latin typeface="Times New Roman" panose="02020603050405020304" pitchFamily="18" charset="0"/>
                <a:ea typeface="黑体" panose="02010609060101010101" pitchFamily="49" charset="-122"/>
                <a:cs typeface="Times New Roman" panose="02020603050405020304" pitchFamily="18" charset="0"/>
              </a:rPr>
              <a:t>A</a:t>
            </a:r>
            <a:r>
              <a:rPr lang="en-US" altLang="zh-CN" sz="2600" baseline="-25000" dirty="0">
                <a:latin typeface="Times New Roman" panose="02020603050405020304" pitchFamily="18" charset="0"/>
                <a:ea typeface="黑体" panose="02010609060101010101" pitchFamily="49" charset="-122"/>
                <a:cs typeface="Times New Roman" panose="02020603050405020304" pitchFamily="18" charset="0"/>
              </a:rPr>
              <a:t>1</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sz="2600" i="1" dirty="0">
                <a:latin typeface="Times New Roman" panose="02020603050405020304" pitchFamily="18" charset="0"/>
                <a:ea typeface="黑体" panose="02010609060101010101" pitchFamily="49" charset="-122"/>
                <a:cs typeface="Times New Roman" panose="02020603050405020304" pitchFamily="18" charset="0"/>
              </a:rPr>
              <a:t>A</a:t>
            </a:r>
            <a:r>
              <a:rPr lang="en-US" altLang="zh-CN" sz="2600" baseline="-25000" dirty="0">
                <a:latin typeface="Times New Roman" panose="02020603050405020304" pitchFamily="18" charset="0"/>
                <a:ea typeface="黑体" panose="02010609060101010101" pitchFamily="49" charset="-122"/>
                <a:cs typeface="Times New Roman" panose="02020603050405020304" pitchFamily="18" charset="0"/>
              </a:rPr>
              <a:t>1</a:t>
            </a:r>
            <a:r>
              <a:rPr lang="en-US" altLang="zh-CN" sz="2600" i="1" dirty="0">
                <a:latin typeface="Times New Roman" panose="02020603050405020304" pitchFamily="18" charset="0"/>
                <a:ea typeface="黑体" panose="02010609060101010101" pitchFamily="49" charset="-122"/>
                <a:cs typeface="Times New Roman" panose="02020603050405020304" pitchFamily="18" charset="0"/>
              </a:rPr>
              <a:t>A</a:t>
            </a:r>
            <a:r>
              <a:rPr lang="en-US" altLang="zh-CN" sz="2600" baseline="-25000" dirty="0">
                <a:latin typeface="Times New Roman" panose="02020603050405020304" pitchFamily="18" charset="0"/>
                <a:ea typeface="黑体" panose="02010609060101010101" pitchFamily="49" charset="-122"/>
                <a:cs typeface="Times New Roman" panose="02020603050405020304" pitchFamily="18" charset="0"/>
              </a:rPr>
              <a:t>2</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sz="2600" i="1" dirty="0">
                <a:latin typeface="Times New Roman" panose="02020603050405020304" pitchFamily="18" charset="0"/>
                <a:ea typeface="黑体" panose="02010609060101010101" pitchFamily="49" charset="-122"/>
                <a:cs typeface="Times New Roman" panose="02020603050405020304" pitchFamily="18" charset="0"/>
              </a:rPr>
              <a:t>A</a:t>
            </a:r>
            <a:r>
              <a:rPr lang="en-US" altLang="zh-CN" sz="2600" baseline="-25000" dirty="0">
                <a:latin typeface="Times New Roman" panose="02020603050405020304" pitchFamily="18" charset="0"/>
                <a:ea typeface="黑体" panose="02010609060101010101" pitchFamily="49" charset="-122"/>
                <a:cs typeface="Times New Roman" panose="02020603050405020304" pitchFamily="18" charset="0"/>
              </a:rPr>
              <a:t>2</a:t>
            </a:r>
            <a:r>
              <a:rPr lang="en-US" altLang="zh-CN" sz="2600" i="1" dirty="0">
                <a:latin typeface="Times New Roman" panose="02020603050405020304" pitchFamily="18" charset="0"/>
                <a:ea typeface="黑体" panose="02010609060101010101" pitchFamily="49" charset="-122"/>
                <a:cs typeface="Times New Roman" panose="02020603050405020304" pitchFamily="18" charset="0"/>
              </a:rPr>
              <a:t>A</a:t>
            </a:r>
            <a:r>
              <a:rPr lang="en-US" altLang="zh-CN" sz="2600" baseline="-25000" dirty="0">
                <a:latin typeface="Times New Roman" panose="02020603050405020304" pitchFamily="18" charset="0"/>
                <a:ea typeface="黑体" panose="02010609060101010101" pitchFamily="49" charset="-122"/>
                <a:cs typeface="Times New Roman" panose="02020603050405020304" pitchFamily="18" charset="0"/>
              </a:rPr>
              <a:t>2</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的平均表现分别为</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110</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150</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90</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。在单基因加显性模型下，</a:t>
            </a:r>
            <a:r>
              <a:rPr lang="en-US" altLang="zh-CN" sz="2600" i="1" dirty="0">
                <a:latin typeface="Times New Roman" panose="02020603050405020304" pitchFamily="18" charset="0"/>
                <a:ea typeface="黑体" panose="02010609060101010101" pitchFamily="49" charset="-122"/>
                <a:cs typeface="Times New Roman" panose="02020603050405020304" pitchFamily="18" charset="0"/>
              </a:rPr>
              <a:t>m</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=100</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sz="2600" i="1" dirty="0">
                <a:latin typeface="Times New Roman" panose="02020603050405020304" pitchFamily="18" charset="0"/>
                <a:ea typeface="黑体" panose="02010609060101010101" pitchFamily="49" charset="-122"/>
                <a:cs typeface="Times New Roman" panose="02020603050405020304" pitchFamily="18" charset="0"/>
              </a:rPr>
              <a:t>a</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=10</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sz="2600" i="1" dirty="0">
                <a:latin typeface="Times New Roman" panose="02020603050405020304" pitchFamily="18" charset="0"/>
                <a:ea typeface="黑体" panose="02010609060101010101" pitchFamily="49" charset="-122"/>
                <a:cs typeface="Times New Roman" panose="02020603050405020304" pitchFamily="18" charset="0"/>
              </a:rPr>
              <a:t>d</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=50</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sz="2600" i="1" dirty="0">
                <a:latin typeface="Times New Roman" panose="02020603050405020304" pitchFamily="18" charset="0"/>
                <a:ea typeface="黑体" panose="02010609060101010101" pitchFamily="49" charset="-122"/>
                <a:cs typeface="Times New Roman" panose="02020603050405020304" pitchFamily="18" charset="0"/>
              </a:rPr>
              <a:t>d</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sz="2600" i="1" dirty="0">
                <a:latin typeface="Times New Roman" panose="02020603050405020304" pitchFamily="18" charset="0"/>
                <a:ea typeface="黑体" panose="02010609060101010101" pitchFamily="49" charset="-122"/>
                <a:cs typeface="Times New Roman" panose="02020603050405020304" pitchFamily="18" charset="0"/>
              </a:rPr>
              <a:t>a</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=5</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为超显性</a:t>
            </a:r>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a:t>
            </a:r>
            <a:r>
              <a:rPr lang="zh-CN" altLang="en-US" sz="2600" dirty="0" smtClean="0">
                <a:latin typeface="Times New Roman" panose="02020603050405020304" pitchFamily="18" charset="0"/>
                <a:ea typeface="黑体" panose="02010609060101010101" pitchFamily="49" charset="-122"/>
                <a:cs typeface="Times New Roman" panose="02020603050405020304" pitchFamily="18" charset="0"/>
              </a:rPr>
              <a:t>下</a:t>
            </a:r>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表给</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出</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5</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种基因频率随机交配群体的均值、遗传方差、等位基因平均效应、育种值、加性方差、显性离差和显性方差。对于这三种基因型值，容易证明等位基因</a:t>
            </a:r>
            <a:r>
              <a:rPr lang="en-US" altLang="zh-CN" sz="2600" i="1" dirty="0">
                <a:latin typeface="Times New Roman" panose="02020603050405020304" pitchFamily="18" charset="0"/>
                <a:ea typeface="黑体" panose="02010609060101010101" pitchFamily="49" charset="-122"/>
                <a:cs typeface="Times New Roman" panose="02020603050405020304" pitchFamily="18" charset="0"/>
              </a:rPr>
              <a:t>A</a:t>
            </a:r>
            <a:r>
              <a:rPr lang="en-US" altLang="zh-CN" sz="2600" baseline="-25000" dirty="0">
                <a:latin typeface="Times New Roman" panose="02020603050405020304" pitchFamily="18" charset="0"/>
                <a:ea typeface="黑体" panose="02010609060101010101" pitchFamily="49" charset="-122"/>
                <a:cs typeface="Times New Roman" panose="02020603050405020304" pitchFamily="18" charset="0"/>
              </a:rPr>
              <a:t>1</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频率</a:t>
            </a:r>
            <a:r>
              <a:rPr lang="en-US" altLang="zh-CN" sz="2600" i="1" dirty="0">
                <a:latin typeface="Times New Roman" panose="02020603050405020304" pitchFamily="18" charset="0"/>
                <a:ea typeface="黑体" panose="02010609060101010101" pitchFamily="49" charset="-122"/>
                <a:cs typeface="Times New Roman" panose="02020603050405020304" pitchFamily="18" charset="0"/>
              </a:rPr>
              <a:t>p</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=0.6</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时，随机交配群体的均值达到最高点，即</a:t>
            </a:r>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表中</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给出的</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126</a:t>
            </a:r>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a:t>
            </a:r>
            <a:endParaRPr lang="zh-CN" altLang="zh-CN" sz="2600" dirty="0">
              <a:latin typeface="Times New Roman" panose="02020603050405020304" pitchFamily="18" charset="0"/>
              <a:ea typeface="黑体" panose="02010609060101010101" pitchFamily="49" charset="-122"/>
              <a:cs typeface="Times New Roman" panose="02020603050405020304" pitchFamily="18" charset="0"/>
            </a:endParaRPr>
          </a:p>
        </p:txBody>
      </p:sp>
    </p:spTree>
    <p:extLst>
      <p:ext uri="{BB962C8B-B14F-4D97-AF65-F5344CB8AC3E}">
        <p14:creationId xmlns:p14="http://schemas.microsoft.com/office/powerpoint/2010/main" val="357458293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323528" y="188640"/>
            <a:ext cx="8568952" cy="1152128"/>
          </a:xfrm>
        </p:spPr>
        <p:txBody>
          <a:bodyPr>
            <a:noAutofit/>
          </a:bodyPr>
          <a:lstStyle/>
          <a:p>
            <a:r>
              <a:rPr lang="zh-CN" altLang="zh-CN" sz="4000" b="1" dirty="0" smtClean="0">
                <a:latin typeface="Times New Roman" panose="02020603050405020304" pitchFamily="18" charset="0"/>
                <a:ea typeface="黑体" panose="02010609060101010101" pitchFamily="49" charset="-122"/>
                <a:cs typeface="Times New Roman" panose="02020603050405020304" pitchFamily="18" charset="0"/>
              </a:rPr>
              <a:t>随机交配</a:t>
            </a:r>
            <a:r>
              <a:rPr lang="zh-CN" altLang="zh-CN" sz="4000" b="1" dirty="0">
                <a:latin typeface="Times New Roman" panose="02020603050405020304" pitchFamily="18" charset="0"/>
                <a:ea typeface="黑体" panose="02010609060101010101" pitchFamily="49" charset="-122"/>
                <a:cs typeface="Times New Roman" panose="02020603050405020304" pitchFamily="18" charset="0"/>
              </a:rPr>
              <a:t>群体</a:t>
            </a:r>
            <a:r>
              <a:rPr lang="zh-CN" altLang="zh-CN" sz="4000" b="1" dirty="0" smtClean="0">
                <a:latin typeface="Times New Roman" panose="02020603050405020304" pitchFamily="18" charset="0"/>
                <a:ea typeface="黑体" panose="02010609060101010101" pitchFamily="49" charset="-122"/>
                <a:cs typeface="Times New Roman" panose="02020603050405020304" pitchFamily="18" charset="0"/>
              </a:rPr>
              <a:t>的</a:t>
            </a:r>
            <a:r>
              <a:rPr lang="zh-CN" altLang="en-US" sz="4000" b="1" dirty="0" smtClean="0">
                <a:latin typeface="Times New Roman" panose="02020603050405020304" pitchFamily="18" charset="0"/>
                <a:ea typeface="黑体" panose="02010609060101010101" pitchFamily="49" charset="-122"/>
                <a:cs typeface="Times New Roman" panose="02020603050405020304" pitchFamily="18" charset="0"/>
              </a:rPr>
              <a:t>遗传参数</a:t>
            </a:r>
            <a:r>
              <a:rPr lang="en-US" altLang="zh-CN" sz="4000" b="1" dirty="0" smtClean="0">
                <a:latin typeface="Times New Roman" panose="02020603050405020304" pitchFamily="18" charset="0"/>
                <a:ea typeface="黑体" panose="02010609060101010101" pitchFamily="49" charset="-122"/>
                <a:cs typeface="Times New Roman" panose="02020603050405020304" pitchFamily="18" charset="0"/>
              </a:rPr>
              <a:t/>
            </a:r>
            <a:br>
              <a:rPr lang="en-US" altLang="zh-CN" sz="4000" b="1" dirty="0" smtClean="0">
                <a:latin typeface="Times New Roman" panose="02020603050405020304" pitchFamily="18" charset="0"/>
                <a:ea typeface="黑体" panose="02010609060101010101" pitchFamily="49" charset="-122"/>
                <a:cs typeface="Times New Roman" panose="02020603050405020304" pitchFamily="18" charset="0"/>
              </a:rPr>
            </a:br>
            <a:r>
              <a:rPr lang="zh-CN" altLang="zh-CN" sz="2400" dirty="0" smtClean="0">
                <a:latin typeface="Times New Roman" panose="02020603050405020304" pitchFamily="18" charset="0"/>
                <a:ea typeface="黑体" panose="02010609060101010101" pitchFamily="49" charset="-122"/>
                <a:cs typeface="Times New Roman" panose="02020603050405020304" pitchFamily="18" charset="0"/>
              </a:rPr>
              <a:t>三</a:t>
            </a:r>
            <a:r>
              <a:rPr lang="zh-CN" altLang="zh-CN" sz="2400" dirty="0">
                <a:latin typeface="Times New Roman" panose="02020603050405020304" pitchFamily="18" charset="0"/>
                <a:ea typeface="黑体" panose="02010609060101010101" pitchFamily="49" charset="-122"/>
                <a:cs typeface="Times New Roman" panose="02020603050405020304" pitchFamily="18" charset="0"/>
              </a:rPr>
              <a:t>种基因型</a:t>
            </a:r>
            <a:r>
              <a:rPr lang="en-US" altLang="zh-CN" sz="2400" dirty="0">
                <a:latin typeface="Times New Roman" panose="02020603050405020304" pitchFamily="18" charset="0"/>
                <a:ea typeface="黑体" panose="02010609060101010101" pitchFamily="49" charset="-122"/>
                <a:cs typeface="Times New Roman" panose="02020603050405020304" pitchFamily="18" charset="0"/>
              </a:rPr>
              <a:t>A</a:t>
            </a:r>
            <a:r>
              <a:rPr lang="en-US" altLang="zh-CN" sz="2400" baseline="-25000" dirty="0">
                <a:latin typeface="Times New Roman" panose="02020603050405020304" pitchFamily="18" charset="0"/>
                <a:ea typeface="黑体" panose="02010609060101010101" pitchFamily="49" charset="-122"/>
                <a:cs typeface="Times New Roman" panose="02020603050405020304" pitchFamily="18" charset="0"/>
              </a:rPr>
              <a:t>1</a:t>
            </a:r>
            <a:r>
              <a:rPr lang="en-US" altLang="zh-CN" sz="2400" dirty="0">
                <a:latin typeface="Times New Roman" panose="02020603050405020304" pitchFamily="18" charset="0"/>
                <a:ea typeface="黑体" panose="02010609060101010101" pitchFamily="49" charset="-122"/>
                <a:cs typeface="Times New Roman" panose="02020603050405020304" pitchFamily="18" charset="0"/>
              </a:rPr>
              <a:t>A</a:t>
            </a:r>
            <a:r>
              <a:rPr lang="en-US" altLang="zh-CN" sz="2400" baseline="-25000" dirty="0">
                <a:latin typeface="Times New Roman" panose="02020603050405020304" pitchFamily="18" charset="0"/>
                <a:ea typeface="黑体" panose="02010609060101010101" pitchFamily="49" charset="-122"/>
                <a:cs typeface="Times New Roman" panose="02020603050405020304" pitchFamily="18" charset="0"/>
              </a:rPr>
              <a:t>1</a:t>
            </a:r>
            <a:r>
              <a:rPr lang="zh-CN" altLang="zh-CN" sz="2400"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sz="2400" dirty="0">
                <a:latin typeface="Times New Roman" panose="02020603050405020304" pitchFamily="18" charset="0"/>
                <a:ea typeface="黑体" panose="02010609060101010101" pitchFamily="49" charset="-122"/>
                <a:cs typeface="Times New Roman" panose="02020603050405020304" pitchFamily="18" charset="0"/>
              </a:rPr>
              <a:t>A</a:t>
            </a:r>
            <a:r>
              <a:rPr lang="en-US" altLang="zh-CN" sz="2400" baseline="-25000" dirty="0">
                <a:latin typeface="Times New Roman" panose="02020603050405020304" pitchFamily="18" charset="0"/>
                <a:ea typeface="黑体" panose="02010609060101010101" pitchFamily="49" charset="-122"/>
                <a:cs typeface="Times New Roman" panose="02020603050405020304" pitchFamily="18" charset="0"/>
              </a:rPr>
              <a:t>1</a:t>
            </a:r>
            <a:r>
              <a:rPr lang="en-US" altLang="zh-CN" sz="2400" dirty="0">
                <a:latin typeface="Times New Roman" panose="02020603050405020304" pitchFamily="18" charset="0"/>
                <a:ea typeface="黑体" panose="02010609060101010101" pitchFamily="49" charset="-122"/>
                <a:cs typeface="Times New Roman" panose="02020603050405020304" pitchFamily="18" charset="0"/>
              </a:rPr>
              <a:t>A</a:t>
            </a:r>
            <a:r>
              <a:rPr lang="en-US" altLang="zh-CN" sz="2400" baseline="-25000" dirty="0">
                <a:latin typeface="Times New Roman" panose="02020603050405020304" pitchFamily="18" charset="0"/>
                <a:ea typeface="黑体" panose="02010609060101010101" pitchFamily="49" charset="-122"/>
                <a:cs typeface="Times New Roman" panose="02020603050405020304" pitchFamily="18" charset="0"/>
              </a:rPr>
              <a:t>2</a:t>
            </a:r>
            <a:r>
              <a:rPr lang="zh-CN" altLang="zh-CN" sz="2400"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sz="2400" dirty="0">
                <a:latin typeface="Times New Roman" panose="02020603050405020304" pitchFamily="18" charset="0"/>
                <a:ea typeface="黑体" panose="02010609060101010101" pitchFamily="49" charset="-122"/>
                <a:cs typeface="Times New Roman" panose="02020603050405020304" pitchFamily="18" charset="0"/>
              </a:rPr>
              <a:t>A</a:t>
            </a:r>
            <a:r>
              <a:rPr lang="en-US" altLang="zh-CN" sz="2400" baseline="-25000" dirty="0">
                <a:latin typeface="Times New Roman" panose="02020603050405020304" pitchFamily="18" charset="0"/>
                <a:ea typeface="黑体" panose="02010609060101010101" pitchFamily="49" charset="-122"/>
                <a:cs typeface="Times New Roman" panose="02020603050405020304" pitchFamily="18" charset="0"/>
              </a:rPr>
              <a:t>2</a:t>
            </a:r>
            <a:r>
              <a:rPr lang="en-US" altLang="zh-CN" sz="2400" dirty="0">
                <a:latin typeface="Times New Roman" panose="02020603050405020304" pitchFamily="18" charset="0"/>
                <a:ea typeface="黑体" panose="02010609060101010101" pitchFamily="49" charset="-122"/>
                <a:cs typeface="Times New Roman" panose="02020603050405020304" pitchFamily="18" charset="0"/>
              </a:rPr>
              <a:t>A</a:t>
            </a:r>
            <a:r>
              <a:rPr lang="en-US" altLang="zh-CN" sz="2400" baseline="-25000" dirty="0">
                <a:latin typeface="Times New Roman" panose="02020603050405020304" pitchFamily="18" charset="0"/>
                <a:ea typeface="黑体" panose="02010609060101010101" pitchFamily="49" charset="-122"/>
                <a:cs typeface="Times New Roman" panose="02020603050405020304" pitchFamily="18" charset="0"/>
              </a:rPr>
              <a:t>2</a:t>
            </a:r>
            <a:r>
              <a:rPr lang="zh-CN" altLang="zh-CN" sz="2400" dirty="0">
                <a:latin typeface="Times New Roman" panose="02020603050405020304" pitchFamily="18" charset="0"/>
                <a:ea typeface="黑体" panose="02010609060101010101" pitchFamily="49" charset="-122"/>
                <a:cs typeface="Times New Roman" panose="02020603050405020304" pitchFamily="18" charset="0"/>
              </a:rPr>
              <a:t>的平均表现分别是</a:t>
            </a:r>
            <a:r>
              <a:rPr lang="en-US" altLang="zh-CN" sz="2400" dirty="0">
                <a:latin typeface="Times New Roman" panose="02020603050405020304" pitchFamily="18" charset="0"/>
                <a:ea typeface="黑体" panose="02010609060101010101" pitchFamily="49" charset="-122"/>
                <a:cs typeface="Times New Roman" panose="02020603050405020304" pitchFamily="18" charset="0"/>
              </a:rPr>
              <a:t>110</a:t>
            </a:r>
            <a:r>
              <a:rPr lang="zh-CN" altLang="zh-CN" sz="2400"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sz="2400" dirty="0">
                <a:latin typeface="Times New Roman" panose="02020603050405020304" pitchFamily="18" charset="0"/>
                <a:ea typeface="黑体" panose="02010609060101010101" pitchFamily="49" charset="-122"/>
                <a:cs typeface="Times New Roman" panose="02020603050405020304" pitchFamily="18" charset="0"/>
              </a:rPr>
              <a:t>150</a:t>
            </a:r>
            <a:r>
              <a:rPr lang="zh-CN" altLang="zh-CN" sz="2400"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sz="2400" dirty="0" smtClean="0">
                <a:latin typeface="Times New Roman" panose="02020603050405020304" pitchFamily="18" charset="0"/>
                <a:ea typeface="黑体" panose="02010609060101010101" pitchFamily="49" charset="-122"/>
                <a:cs typeface="Times New Roman" panose="02020603050405020304" pitchFamily="18" charset="0"/>
              </a:rPr>
              <a:t>90</a:t>
            </a:r>
            <a:endParaRPr lang="en-US" altLang="zh-CN" sz="2400" dirty="0">
              <a:latin typeface="Times New Roman" panose="02020603050405020304" pitchFamily="18" charset="0"/>
              <a:ea typeface="黑体" panose="02010609060101010101" pitchFamily="49" charset="-122"/>
              <a:cs typeface="Times New Roman" panose="02020603050405020304" pitchFamily="18" charset="0"/>
            </a:endParaRPr>
          </a:p>
        </p:txBody>
      </p:sp>
      <p:graphicFrame>
        <p:nvGraphicFramePr>
          <p:cNvPr id="5" name="表格 4"/>
          <p:cNvGraphicFramePr>
            <a:graphicFrameLocks noGrp="1"/>
          </p:cNvGraphicFramePr>
          <p:nvPr>
            <p:extLst>
              <p:ext uri="{D42A27DB-BD31-4B8C-83A1-F6EECF244321}">
                <p14:modId xmlns:p14="http://schemas.microsoft.com/office/powerpoint/2010/main" val="3296769537"/>
              </p:ext>
            </p:extLst>
          </p:nvPr>
        </p:nvGraphicFramePr>
        <p:xfrm>
          <a:off x="251520" y="1340768"/>
          <a:ext cx="8616742" cy="5120640"/>
        </p:xfrm>
        <a:graphic>
          <a:graphicData uri="http://schemas.openxmlformats.org/drawingml/2006/table">
            <a:tbl>
              <a:tblPr firstRow="1" firstCol="1" lastRow="1" lastCol="1" bandRow="1" bandCol="1">
                <a:tableStyleId>{5C22544A-7EE6-4342-B048-85BDC9FD1C3A}</a:tableStyleId>
              </a:tblPr>
              <a:tblGrid>
                <a:gridCol w="3483976"/>
                <a:gridCol w="1024877"/>
                <a:gridCol w="1024877"/>
                <a:gridCol w="1024877"/>
                <a:gridCol w="1024877"/>
                <a:gridCol w="1033258"/>
              </a:tblGrid>
              <a:tr h="160020">
                <a:tc rowSpan="2">
                  <a:txBody>
                    <a:bodyPr/>
                    <a:lstStyle/>
                    <a:p>
                      <a:pPr algn="just">
                        <a:spcAft>
                          <a:spcPts val="0"/>
                        </a:spcAft>
                      </a:pPr>
                      <a:r>
                        <a:rPr lang="zh-CN" sz="2400" kern="100" dirty="0">
                          <a:effectLst/>
                        </a:rPr>
                        <a:t>遗传参数 </a:t>
                      </a:r>
                      <a:endParaRPr lang="zh-CN" sz="2400" kern="100" dirty="0">
                        <a:effectLst/>
                        <a:latin typeface="Calibri"/>
                        <a:ea typeface="宋体"/>
                        <a:cs typeface="Times New Roman"/>
                      </a:endParaRPr>
                    </a:p>
                  </a:txBody>
                  <a:tcPr marL="68580" marR="68580" marT="0" marB="0" anchor="ctr"/>
                </a:tc>
                <a:tc gridSpan="5">
                  <a:txBody>
                    <a:bodyPr/>
                    <a:lstStyle/>
                    <a:p>
                      <a:pPr algn="just">
                        <a:spcAft>
                          <a:spcPts val="0"/>
                        </a:spcAft>
                      </a:pPr>
                      <a:r>
                        <a:rPr lang="zh-CN" sz="2400" kern="100" dirty="0">
                          <a:solidFill>
                            <a:schemeClr val="bg1"/>
                          </a:solidFill>
                          <a:effectLst/>
                        </a:rPr>
                        <a:t>基因</a:t>
                      </a:r>
                      <a:r>
                        <a:rPr lang="en-US" sz="2400" kern="100" dirty="0">
                          <a:solidFill>
                            <a:schemeClr val="bg1"/>
                          </a:solidFill>
                          <a:effectLst/>
                        </a:rPr>
                        <a:t>A</a:t>
                      </a:r>
                      <a:r>
                        <a:rPr lang="en-US" sz="2400" kern="100" baseline="-25000" dirty="0">
                          <a:solidFill>
                            <a:schemeClr val="bg1"/>
                          </a:solidFill>
                          <a:effectLst/>
                        </a:rPr>
                        <a:t>1</a:t>
                      </a:r>
                      <a:r>
                        <a:rPr lang="zh-CN" sz="2400" kern="100" dirty="0">
                          <a:solidFill>
                            <a:schemeClr val="bg1"/>
                          </a:solidFill>
                          <a:effectLst/>
                        </a:rPr>
                        <a:t>的频率</a:t>
                      </a:r>
                      <a:r>
                        <a:rPr lang="en-US" sz="2400" kern="100" dirty="0">
                          <a:solidFill>
                            <a:schemeClr val="bg1"/>
                          </a:solidFill>
                          <a:effectLst/>
                        </a:rPr>
                        <a:t>p </a:t>
                      </a:r>
                      <a:endParaRPr lang="zh-CN" sz="2400" kern="100" dirty="0">
                        <a:solidFill>
                          <a:schemeClr val="bg1"/>
                        </a:solidFill>
                        <a:effectLst/>
                        <a:latin typeface="Calibri"/>
                        <a:ea typeface="宋体"/>
                        <a:cs typeface="Times New Roman"/>
                      </a:endParaRPr>
                    </a:p>
                  </a:txBody>
                  <a:tcPr marL="68580" marR="68580" marT="0" marB="0" anchor="ctr">
                    <a:solidFill>
                      <a:srgbClr val="00B0F0"/>
                    </a:solidFill>
                  </a:tcP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r>
              <a:tr h="160020">
                <a:tc vMerge="1">
                  <a:txBody>
                    <a:bodyPr/>
                    <a:lstStyle/>
                    <a:p>
                      <a:endParaRPr lang="zh-CN" altLang="en-US"/>
                    </a:p>
                  </a:txBody>
                  <a:tcPr/>
                </a:tc>
                <a:tc>
                  <a:txBody>
                    <a:bodyPr/>
                    <a:lstStyle/>
                    <a:p>
                      <a:pPr algn="just">
                        <a:spcAft>
                          <a:spcPts val="0"/>
                        </a:spcAft>
                      </a:pPr>
                      <a:r>
                        <a:rPr lang="en-US" sz="2400" kern="100">
                          <a:solidFill>
                            <a:schemeClr val="bg1"/>
                          </a:solidFill>
                          <a:effectLst/>
                        </a:rPr>
                        <a:t>p=0.4 </a:t>
                      </a:r>
                      <a:endParaRPr lang="zh-CN" sz="2400" kern="100">
                        <a:solidFill>
                          <a:schemeClr val="bg1"/>
                        </a:solidFill>
                        <a:effectLst/>
                        <a:latin typeface="Calibri"/>
                        <a:ea typeface="宋体"/>
                        <a:cs typeface="Times New Roman"/>
                      </a:endParaRPr>
                    </a:p>
                  </a:txBody>
                  <a:tcPr marL="68580" marR="68580" marT="0" marB="0" anchor="ctr">
                    <a:solidFill>
                      <a:srgbClr val="00B0F0"/>
                    </a:solidFill>
                  </a:tcPr>
                </a:tc>
                <a:tc>
                  <a:txBody>
                    <a:bodyPr/>
                    <a:lstStyle/>
                    <a:p>
                      <a:pPr algn="just">
                        <a:spcAft>
                          <a:spcPts val="0"/>
                        </a:spcAft>
                      </a:pPr>
                      <a:r>
                        <a:rPr lang="en-US" sz="2400" kern="100">
                          <a:solidFill>
                            <a:schemeClr val="bg1"/>
                          </a:solidFill>
                          <a:effectLst/>
                        </a:rPr>
                        <a:t>p=0.5 </a:t>
                      </a:r>
                      <a:endParaRPr lang="zh-CN" sz="2400" kern="100">
                        <a:solidFill>
                          <a:schemeClr val="bg1"/>
                        </a:solidFill>
                        <a:effectLst/>
                        <a:latin typeface="Calibri"/>
                        <a:ea typeface="宋体"/>
                        <a:cs typeface="Times New Roman"/>
                      </a:endParaRPr>
                    </a:p>
                  </a:txBody>
                  <a:tcPr marL="68580" marR="68580" marT="0" marB="0" anchor="ctr">
                    <a:solidFill>
                      <a:srgbClr val="00B0F0"/>
                    </a:solidFill>
                  </a:tcPr>
                </a:tc>
                <a:tc>
                  <a:txBody>
                    <a:bodyPr/>
                    <a:lstStyle/>
                    <a:p>
                      <a:pPr algn="just">
                        <a:spcAft>
                          <a:spcPts val="0"/>
                        </a:spcAft>
                      </a:pPr>
                      <a:r>
                        <a:rPr lang="en-US" sz="2400" kern="100">
                          <a:solidFill>
                            <a:schemeClr val="bg1"/>
                          </a:solidFill>
                          <a:effectLst/>
                        </a:rPr>
                        <a:t>p=0.6 </a:t>
                      </a:r>
                      <a:endParaRPr lang="zh-CN" sz="2400" kern="100">
                        <a:solidFill>
                          <a:schemeClr val="bg1"/>
                        </a:solidFill>
                        <a:effectLst/>
                        <a:latin typeface="Calibri"/>
                        <a:ea typeface="宋体"/>
                        <a:cs typeface="Times New Roman"/>
                      </a:endParaRPr>
                    </a:p>
                  </a:txBody>
                  <a:tcPr marL="68580" marR="68580" marT="0" marB="0" anchor="ctr">
                    <a:solidFill>
                      <a:srgbClr val="00B0F0"/>
                    </a:solidFill>
                  </a:tcPr>
                </a:tc>
                <a:tc>
                  <a:txBody>
                    <a:bodyPr/>
                    <a:lstStyle/>
                    <a:p>
                      <a:pPr algn="just">
                        <a:spcAft>
                          <a:spcPts val="0"/>
                        </a:spcAft>
                      </a:pPr>
                      <a:r>
                        <a:rPr lang="en-US" sz="2400" kern="100">
                          <a:solidFill>
                            <a:schemeClr val="bg1"/>
                          </a:solidFill>
                          <a:effectLst/>
                        </a:rPr>
                        <a:t>p=0.7 </a:t>
                      </a:r>
                      <a:endParaRPr lang="zh-CN" sz="2400" kern="100">
                        <a:solidFill>
                          <a:schemeClr val="bg1"/>
                        </a:solidFill>
                        <a:effectLst/>
                        <a:latin typeface="Calibri"/>
                        <a:ea typeface="宋体"/>
                        <a:cs typeface="Times New Roman"/>
                      </a:endParaRPr>
                    </a:p>
                  </a:txBody>
                  <a:tcPr marL="68580" marR="68580" marT="0" marB="0" anchor="ctr">
                    <a:solidFill>
                      <a:srgbClr val="00B0F0"/>
                    </a:solidFill>
                  </a:tcPr>
                </a:tc>
                <a:tc>
                  <a:txBody>
                    <a:bodyPr/>
                    <a:lstStyle/>
                    <a:p>
                      <a:pPr algn="just">
                        <a:spcAft>
                          <a:spcPts val="0"/>
                        </a:spcAft>
                      </a:pPr>
                      <a:r>
                        <a:rPr lang="en-US" sz="2400" kern="100" dirty="0">
                          <a:solidFill>
                            <a:schemeClr val="bg1"/>
                          </a:solidFill>
                          <a:effectLst/>
                        </a:rPr>
                        <a:t>p=0.8 </a:t>
                      </a:r>
                      <a:endParaRPr lang="zh-CN" sz="2400" kern="100" dirty="0">
                        <a:solidFill>
                          <a:schemeClr val="bg1"/>
                        </a:solidFill>
                        <a:effectLst/>
                        <a:latin typeface="Calibri"/>
                        <a:ea typeface="宋体"/>
                        <a:cs typeface="Times New Roman"/>
                      </a:endParaRPr>
                    </a:p>
                  </a:txBody>
                  <a:tcPr marL="68580" marR="68580" marT="0" marB="0" anchor="ctr">
                    <a:solidFill>
                      <a:srgbClr val="00B0F0"/>
                    </a:solidFill>
                  </a:tcPr>
                </a:tc>
              </a:tr>
              <a:tr h="167640">
                <a:tc>
                  <a:txBody>
                    <a:bodyPr/>
                    <a:lstStyle/>
                    <a:p>
                      <a:pPr algn="just">
                        <a:spcAft>
                          <a:spcPts val="0"/>
                        </a:spcAft>
                      </a:pPr>
                      <a:r>
                        <a:rPr lang="zh-CN" sz="2400" kern="100">
                          <a:effectLst/>
                        </a:rPr>
                        <a:t>群体均值 </a:t>
                      </a:r>
                      <a:endParaRPr lang="zh-CN" sz="2400" kern="100">
                        <a:effectLst/>
                        <a:latin typeface="Calibri"/>
                        <a:ea typeface="宋体"/>
                        <a:cs typeface="Times New Roman"/>
                      </a:endParaRPr>
                    </a:p>
                  </a:txBody>
                  <a:tcPr marL="68580" marR="68580" marT="0" marB="0" anchor="ctr"/>
                </a:tc>
                <a:tc>
                  <a:txBody>
                    <a:bodyPr/>
                    <a:lstStyle/>
                    <a:p>
                      <a:pPr algn="l">
                        <a:spcAft>
                          <a:spcPts val="0"/>
                        </a:spcAft>
                      </a:pPr>
                      <a:r>
                        <a:rPr lang="en-US" sz="2400" b="0" kern="100" dirty="0">
                          <a:solidFill>
                            <a:schemeClr val="tx1"/>
                          </a:solidFill>
                          <a:effectLst/>
                        </a:rPr>
                        <a:t>122</a:t>
                      </a:r>
                      <a:endParaRPr lang="zh-CN" sz="2400" b="0" kern="100" dirty="0">
                        <a:solidFill>
                          <a:schemeClr val="tx1"/>
                        </a:solidFill>
                        <a:effectLst/>
                        <a:latin typeface="Calibri"/>
                        <a:ea typeface="宋体"/>
                        <a:cs typeface="Times New Roman"/>
                      </a:endParaRPr>
                    </a:p>
                  </a:txBody>
                  <a:tcPr marL="68580" marR="68580" marT="0" marB="0" anchor="b">
                    <a:solidFill>
                      <a:schemeClr val="accent6">
                        <a:lumMod val="20000"/>
                        <a:lumOff val="80000"/>
                      </a:schemeClr>
                    </a:solidFill>
                  </a:tcPr>
                </a:tc>
                <a:tc>
                  <a:txBody>
                    <a:bodyPr/>
                    <a:lstStyle/>
                    <a:p>
                      <a:pPr algn="l">
                        <a:spcAft>
                          <a:spcPts val="0"/>
                        </a:spcAft>
                      </a:pPr>
                      <a:r>
                        <a:rPr lang="en-US" sz="2400" b="0" kern="100" dirty="0">
                          <a:solidFill>
                            <a:schemeClr val="tx1"/>
                          </a:solidFill>
                          <a:effectLst/>
                        </a:rPr>
                        <a:t>125</a:t>
                      </a:r>
                      <a:endParaRPr lang="zh-CN" sz="2400" b="0" kern="100" dirty="0">
                        <a:solidFill>
                          <a:schemeClr val="tx1"/>
                        </a:solidFill>
                        <a:effectLst/>
                        <a:latin typeface="Calibri"/>
                        <a:ea typeface="宋体"/>
                        <a:cs typeface="Times New Roman"/>
                      </a:endParaRPr>
                    </a:p>
                  </a:txBody>
                  <a:tcPr marL="68580" marR="68580" marT="0" marB="0" anchor="b">
                    <a:solidFill>
                      <a:schemeClr val="accent6">
                        <a:lumMod val="20000"/>
                        <a:lumOff val="80000"/>
                      </a:schemeClr>
                    </a:solidFill>
                  </a:tcPr>
                </a:tc>
                <a:tc>
                  <a:txBody>
                    <a:bodyPr/>
                    <a:lstStyle/>
                    <a:p>
                      <a:pPr algn="l">
                        <a:spcAft>
                          <a:spcPts val="0"/>
                        </a:spcAft>
                      </a:pPr>
                      <a:r>
                        <a:rPr lang="en-US" sz="2400" b="0" kern="100">
                          <a:solidFill>
                            <a:schemeClr val="tx1"/>
                          </a:solidFill>
                          <a:effectLst/>
                        </a:rPr>
                        <a:t>126</a:t>
                      </a:r>
                      <a:endParaRPr lang="zh-CN" sz="2400" b="0" kern="100">
                        <a:solidFill>
                          <a:schemeClr val="tx1"/>
                        </a:solidFill>
                        <a:effectLst/>
                        <a:latin typeface="Calibri"/>
                        <a:ea typeface="宋体"/>
                        <a:cs typeface="Times New Roman"/>
                      </a:endParaRPr>
                    </a:p>
                  </a:txBody>
                  <a:tcPr marL="68580" marR="68580" marT="0" marB="0" anchor="b">
                    <a:solidFill>
                      <a:schemeClr val="accent6">
                        <a:lumMod val="20000"/>
                        <a:lumOff val="80000"/>
                      </a:schemeClr>
                    </a:solidFill>
                  </a:tcPr>
                </a:tc>
                <a:tc>
                  <a:txBody>
                    <a:bodyPr/>
                    <a:lstStyle/>
                    <a:p>
                      <a:pPr algn="l">
                        <a:spcAft>
                          <a:spcPts val="0"/>
                        </a:spcAft>
                      </a:pPr>
                      <a:r>
                        <a:rPr lang="en-US" sz="2400" b="0" kern="100">
                          <a:solidFill>
                            <a:schemeClr val="tx1"/>
                          </a:solidFill>
                          <a:effectLst/>
                        </a:rPr>
                        <a:t>125</a:t>
                      </a:r>
                      <a:endParaRPr lang="zh-CN" sz="2400" b="0" kern="100">
                        <a:solidFill>
                          <a:schemeClr val="tx1"/>
                        </a:solidFill>
                        <a:effectLst/>
                        <a:latin typeface="Calibri"/>
                        <a:ea typeface="宋体"/>
                        <a:cs typeface="Times New Roman"/>
                      </a:endParaRPr>
                    </a:p>
                  </a:txBody>
                  <a:tcPr marL="68580" marR="68580" marT="0" marB="0" anchor="b">
                    <a:solidFill>
                      <a:schemeClr val="accent6">
                        <a:lumMod val="20000"/>
                        <a:lumOff val="80000"/>
                      </a:schemeClr>
                    </a:solidFill>
                  </a:tcPr>
                </a:tc>
                <a:tc>
                  <a:txBody>
                    <a:bodyPr/>
                    <a:lstStyle/>
                    <a:p>
                      <a:pPr algn="l">
                        <a:spcAft>
                          <a:spcPts val="0"/>
                        </a:spcAft>
                      </a:pPr>
                      <a:r>
                        <a:rPr lang="en-US" sz="2400" b="0" kern="100">
                          <a:solidFill>
                            <a:schemeClr val="tx1"/>
                          </a:solidFill>
                          <a:effectLst/>
                        </a:rPr>
                        <a:t>122</a:t>
                      </a:r>
                      <a:endParaRPr lang="zh-CN" sz="2400" b="0" kern="100">
                        <a:solidFill>
                          <a:schemeClr val="tx1"/>
                        </a:solidFill>
                        <a:effectLst/>
                        <a:latin typeface="Calibri"/>
                        <a:ea typeface="宋体"/>
                        <a:cs typeface="Times New Roman"/>
                      </a:endParaRPr>
                    </a:p>
                  </a:txBody>
                  <a:tcPr marL="68580" marR="68580" marT="0" marB="0" anchor="b">
                    <a:solidFill>
                      <a:schemeClr val="accent6">
                        <a:lumMod val="20000"/>
                        <a:lumOff val="80000"/>
                      </a:schemeClr>
                    </a:solidFill>
                  </a:tcPr>
                </a:tc>
              </a:tr>
              <a:tr h="167640">
                <a:tc>
                  <a:txBody>
                    <a:bodyPr/>
                    <a:lstStyle/>
                    <a:p>
                      <a:pPr algn="just">
                        <a:spcAft>
                          <a:spcPts val="0"/>
                        </a:spcAft>
                      </a:pPr>
                      <a:r>
                        <a:rPr lang="zh-CN" sz="2400" kern="100">
                          <a:effectLst/>
                        </a:rPr>
                        <a:t>遗传方差</a:t>
                      </a:r>
                      <a:endParaRPr lang="zh-CN" sz="2400" kern="100">
                        <a:effectLst/>
                        <a:latin typeface="Calibri"/>
                        <a:ea typeface="宋体"/>
                        <a:cs typeface="Times New Roman"/>
                      </a:endParaRPr>
                    </a:p>
                  </a:txBody>
                  <a:tcPr marL="68580" marR="68580" marT="0" marB="0" anchor="ctr"/>
                </a:tc>
                <a:tc>
                  <a:txBody>
                    <a:bodyPr/>
                    <a:lstStyle/>
                    <a:p>
                      <a:pPr algn="l">
                        <a:spcAft>
                          <a:spcPts val="0"/>
                        </a:spcAft>
                      </a:pPr>
                      <a:r>
                        <a:rPr lang="en-US" sz="2400" b="0" kern="100" dirty="0">
                          <a:solidFill>
                            <a:schemeClr val="tx1"/>
                          </a:solidFill>
                          <a:effectLst/>
                        </a:rPr>
                        <a:t>768</a:t>
                      </a:r>
                      <a:endParaRPr lang="zh-CN" sz="2400" b="0" kern="100" dirty="0">
                        <a:solidFill>
                          <a:schemeClr val="tx1"/>
                        </a:solidFill>
                        <a:effectLst/>
                        <a:latin typeface="Calibri"/>
                        <a:ea typeface="宋体"/>
                        <a:cs typeface="Times New Roman"/>
                      </a:endParaRPr>
                    </a:p>
                  </a:txBody>
                  <a:tcPr marL="68580" marR="68580" marT="0" marB="0" anchor="b">
                    <a:solidFill>
                      <a:schemeClr val="accent6">
                        <a:lumMod val="20000"/>
                        <a:lumOff val="80000"/>
                      </a:schemeClr>
                    </a:solidFill>
                  </a:tcPr>
                </a:tc>
                <a:tc>
                  <a:txBody>
                    <a:bodyPr/>
                    <a:lstStyle/>
                    <a:p>
                      <a:pPr algn="l">
                        <a:spcAft>
                          <a:spcPts val="0"/>
                        </a:spcAft>
                      </a:pPr>
                      <a:r>
                        <a:rPr lang="en-US" sz="2400" b="0" kern="100" dirty="0">
                          <a:solidFill>
                            <a:schemeClr val="tx1"/>
                          </a:solidFill>
                          <a:effectLst/>
                        </a:rPr>
                        <a:t>675</a:t>
                      </a:r>
                      <a:endParaRPr lang="zh-CN" sz="2400" b="0" kern="100" dirty="0">
                        <a:solidFill>
                          <a:schemeClr val="tx1"/>
                        </a:solidFill>
                        <a:effectLst/>
                        <a:latin typeface="Calibri"/>
                        <a:ea typeface="宋体"/>
                        <a:cs typeface="Times New Roman"/>
                      </a:endParaRPr>
                    </a:p>
                  </a:txBody>
                  <a:tcPr marL="68580" marR="68580" marT="0" marB="0" anchor="b">
                    <a:solidFill>
                      <a:schemeClr val="accent6">
                        <a:lumMod val="20000"/>
                        <a:lumOff val="80000"/>
                      </a:schemeClr>
                    </a:solidFill>
                  </a:tcPr>
                </a:tc>
                <a:tc>
                  <a:txBody>
                    <a:bodyPr/>
                    <a:lstStyle/>
                    <a:p>
                      <a:pPr algn="l">
                        <a:spcAft>
                          <a:spcPts val="0"/>
                        </a:spcAft>
                      </a:pPr>
                      <a:r>
                        <a:rPr lang="en-US" sz="2400" b="0" kern="100" dirty="0">
                          <a:solidFill>
                            <a:schemeClr val="tx1"/>
                          </a:solidFill>
                          <a:effectLst/>
                        </a:rPr>
                        <a:t>576</a:t>
                      </a:r>
                      <a:endParaRPr lang="zh-CN" sz="2400" b="0" kern="100" dirty="0">
                        <a:solidFill>
                          <a:schemeClr val="tx1"/>
                        </a:solidFill>
                        <a:effectLst/>
                        <a:latin typeface="Calibri"/>
                        <a:ea typeface="宋体"/>
                        <a:cs typeface="Times New Roman"/>
                      </a:endParaRPr>
                    </a:p>
                  </a:txBody>
                  <a:tcPr marL="68580" marR="68580" marT="0" marB="0" anchor="b">
                    <a:solidFill>
                      <a:schemeClr val="accent6">
                        <a:lumMod val="20000"/>
                        <a:lumOff val="80000"/>
                      </a:schemeClr>
                    </a:solidFill>
                  </a:tcPr>
                </a:tc>
                <a:tc>
                  <a:txBody>
                    <a:bodyPr/>
                    <a:lstStyle/>
                    <a:p>
                      <a:pPr algn="l">
                        <a:spcAft>
                          <a:spcPts val="0"/>
                        </a:spcAft>
                      </a:pPr>
                      <a:r>
                        <a:rPr lang="en-US" sz="2400" b="0" kern="100">
                          <a:solidFill>
                            <a:schemeClr val="tx1"/>
                          </a:solidFill>
                          <a:effectLst/>
                        </a:rPr>
                        <a:t>483</a:t>
                      </a:r>
                      <a:endParaRPr lang="zh-CN" sz="2400" b="0" kern="100">
                        <a:solidFill>
                          <a:schemeClr val="tx1"/>
                        </a:solidFill>
                        <a:effectLst/>
                        <a:latin typeface="Calibri"/>
                        <a:ea typeface="宋体"/>
                        <a:cs typeface="Times New Roman"/>
                      </a:endParaRPr>
                    </a:p>
                  </a:txBody>
                  <a:tcPr marL="68580" marR="68580" marT="0" marB="0" anchor="b">
                    <a:solidFill>
                      <a:schemeClr val="accent6">
                        <a:lumMod val="20000"/>
                        <a:lumOff val="80000"/>
                      </a:schemeClr>
                    </a:solidFill>
                  </a:tcPr>
                </a:tc>
                <a:tc>
                  <a:txBody>
                    <a:bodyPr/>
                    <a:lstStyle/>
                    <a:p>
                      <a:pPr algn="l">
                        <a:spcAft>
                          <a:spcPts val="0"/>
                        </a:spcAft>
                      </a:pPr>
                      <a:r>
                        <a:rPr lang="en-US" sz="2400" b="0" kern="100">
                          <a:solidFill>
                            <a:schemeClr val="tx1"/>
                          </a:solidFill>
                          <a:effectLst/>
                        </a:rPr>
                        <a:t>384</a:t>
                      </a:r>
                      <a:endParaRPr lang="zh-CN" sz="2400" b="0" kern="100">
                        <a:solidFill>
                          <a:schemeClr val="tx1"/>
                        </a:solidFill>
                        <a:effectLst/>
                        <a:latin typeface="Calibri"/>
                        <a:ea typeface="宋体"/>
                        <a:cs typeface="Times New Roman"/>
                      </a:endParaRPr>
                    </a:p>
                  </a:txBody>
                  <a:tcPr marL="68580" marR="68580" marT="0" marB="0" anchor="b">
                    <a:solidFill>
                      <a:schemeClr val="accent6">
                        <a:lumMod val="20000"/>
                        <a:lumOff val="80000"/>
                      </a:schemeClr>
                    </a:solidFill>
                  </a:tcPr>
                </a:tc>
              </a:tr>
              <a:tr h="167640">
                <a:tc>
                  <a:txBody>
                    <a:bodyPr/>
                    <a:lstStyle/>
                    <a:p>
                      <a:pPr algn="just">
                        <a:spcAft>
                          <a:spcPts val="0"/>
                        </a:spcAft>
                      </a:pPr>
                      <a:r>
                        <a:rPr lang="zh-CN" sz="2400" kern="100">
                          <a:effectLst/>
                        </a:rPr>
                        <a:t>基因</a:t>
                      </a:r>
                      <a:r>
                        <a:rPr lang="en-US" sz="2400" kern="100">
                          <a:effectLst/>
                        </a:rPr>
                        <a:t>A</a:t>
                      </a:r>
                      <a:r>
                        <a:rPr lang="en-US" sz="2400" kern="100" baseline="-25000">
                          <a:effectLst/>
                        </a:rPr>
                        <a:t>1</a:t>
                      </a:r>
                      <a:r>
                        <a:rPr lang="zh-CN" sz="2400" kern="100">
                          <a:effectLst/>
                        </a:rPr>
                        <a:t>的平均效应 </a:t>
                      </a:r>
                      <a:endParaRPr lang="zh-CN" sz="2400" kern="100">
                        <a:effectLst/>
                        <a:latin typeface="Calibri"/>
                        <a:ea typeface="宋体"/>
                        <a:cs typeface="Times New Roman"/>
                      </a:endParaRPr>
                    </a:p>
                  </a:txBody>
                  <a:tcPr marL="68580" marR="68580" marT="0" marB="0" anchor="ctr"/>
                </a:tc>
                <a:tc>
                  <a:txBody>
                    <a:bodyPr/>
                    <a:lstStyle/>
                    <a:p>
                      <a:pPr algn="l">
                        <a:spcAft>
                          <a:spcPts val="0"/>
                        </a:spcAft>
                      </a:pPr>
                      <a:r>
                        <a:rPr lang="en-US" sz="2400" b="0" kern="100">
                          <a:solidFill>
                            <a:schemeClr val="tx1"/>
                          </a:solidFill>
                          <a:effectLst/>
                        </a:rPr>
                        <a:t>12</a:t>
                      </a:r>
                      <a:endParaRPr lang="zh-CN" sz="2400" b="0" kern="100">
                        <a:solidFill>
                          <a:schemeClr val="tx1"/>
                        </a:solidFill>
                        <a:effectLst/>
                        <a:latin typeface="Calibri"/>
                        <a:ea typeface="宋体"/>
                        <a:cs typeface="Times New Roman"/>
                      </a:endParaRPr>
                    </a:p>
                  </a:txBody>
                  <a:tcPr marL="68580" marR="68580" marT="0" marB="0" anchor="b">
                    <a:solidFill>
                      <a:schemeClr val="accent6">
                        <a:lumMod val="20000"/>
                        <a:lumOff val="80000"/>
                      </a:schemeClr>
                    </a:solidFill>
                  </a:tcPr>
                </a:tc>
                <a:tc>
                  <a:txBody>
                    <a:bodyPr/>
                    <a:lstStyle/>
                    <a:p>
                      <a:pPr algn="l">
                        <a:spcAft>
                          <a:spcPts val="0"/>
                        </a:spcAft>
                      </a:pPr>
                      <a:r>
                        <a:rPr lang="en-US" sz="2400" b="0" kern="100">
                          <a:solidFill>
                            <a:schemeClr val="tx1"/>
                          </a:solidFill>
                          <a:effectLst/>
                        </a:rPr>
                        <a:t>5</a:t>
                      </a:r>
                      <a:endParaRPr lang="zh-CN" sz="2400" b="0" kern="100">
                        <a:solidFill>
                          <a:schemeClr val="tx1"/>
                        </a:solidFill>
                        <a:effectLst/>
                        <a:latin typeface="Calibri"/>
                        <a:ea typeface="宋体"/>
                        <a:cs typeface="Times New Roman"/>
                      </a:endParaRPr>
                    </a:p>
                  </a:txBody>
                  <a:tcPr marL="68580" marR="68580" marT="0" marB="0" anchor="b">
                    <a:solidFill>
                      <a:schemeClr val="accent6">
                        <a:lumMod val="20000"/>
                        <a:lumOff val="80000"/>
                      </a:schemeClr>
                    </a:solidFill>
                  </a:tcPr>
                </a:tc>
                <a:tc>
                  <a:txBody>
                    <a:bodyPr/>
                    <a:lstStyle/>
                    <a:p>
                      <a:pPr algn="l">
                        <a:spcAft>
                          <a:spcPts val="0"/>
                        </a:spcAft>
                      </a:pPr>
                      <a:r>
                        <a:rPr lang="en-US" sz="2400" b="0" kern="100" dirty="0">
                          <a:solidFill>
                            <a:schemeClr val="tx1"/>
                          </a:solidFill>
                          <a:effectLst/>
                        </a:rPr>
                        <a:t>0</a:t>
                      </a:r>
                      <a:endParaRPr lang="zh-CN" sz="2400" b="0" kern="100" dirty="0">
                        <a:solidFill>
                          <a:schemeClr val="tx1"/>
                        </a:solidFill>
                        <a:effectLst/>
                        <a:latin typeface="Calibri"/>
                        <a:ea typeface="宋体"/>
                        <a:cs typeface="Times New Roman"/>
                      </a:endParaRPr>
                    </a:p>
                  </a:txBody>
                  <a:tcPr marL="68580" marR="68580" marT="0" marB="0" anchor="b">
                    <a:solidFill>
                      <a:schemeClr val="accent6">
                        <a:lumMod val="20000"/>
                        <a:lumOff val="80000"/>
                      </a:schemeClr>
                    </a:solidFill>
                  </a:tcPr>
                </a:tc>
                <a:tc>
                  <a:txBody>
                    <a:bodyPr/>
                    <a:lstStyle/>
                    <a:p>
                      <a:pPr algn="l">
                        <a:spcAft>
                          <a:spcPts val="0"/>
                        </a:spcAft>
                      </a:pPr>
                      <a:r>
                        <a:rPr lang="en-US" sz="2400" b="0" kern="100" dirty="0">
                          <a:solidFill>
                            <a:schemeClr val="tx1"/>
                          </a:solidFill>
                          <a:effectLst/>
                        </a:rPr>
                        <a:t>-3</a:t>
                      </a:r>
                      <a:endParaRPr lang="zh-CN" sz="2400" b="0" kern="100" dirty="0">
                        <a:solidFill>
                          <a:schemeClr val="tx1"/>
                        </a:solidFill>
                        <a:effectLst/>
                        <a:latin typeface="Calibri"/>
                        <a:ea typeface="宋体"/>
                        <a:cs typeface="Times New Roman"/>
                      </a:endParaRPr>
                    </a:p>
                  </a:txBody>
                  <a:tcPr marL="68580" marR="68580" marT="0" marB="0" anchor="b">
                    <a:solidFill>
                      <a:schemeClr val="accent6">
                        <a:lumMod val="20000"/>
                        <a:lumOff val="80000"/>
                      </a:schemeClr>
                    </a:solidFill>
                  </a:tcPr>
                </a:tc>
                <a:tc>
                  <a:txBody>
                    <a:bodyPr/>
                    <a:lstStyle/>
                    <a:p>
                      <a:pPr algn="l">
                        <a:spcAft>
                          <a:spcPts val="0"/>
                        </a:spcAft>
                      </a:pPr>
                      <a:r>
                        <a:rPr lang="en-US" sz="2400" b="0" kern="100">
                          <a:solidFill>
                            <a:schemeClr val="tx1"/>
                          </a:solidFill>
                          <a:effectLst/>
                        </a:rPr>
                        <a:t>-4</a:t>
                      </a:r>
                      <a:endParaRPr lang="zh-CN" sz="2400" b="0" kern="100">
                        <a:solidFill>
                          <a:schemeClr val="tx1"/>
                        </a:solidFill>
                        <a:effectLst/>
                        <a:latin typeface="Calibri"/>
                        <a:ea typeface="宋体"/>
                        <a:cs typeface="Times New Roman"/>
                      </a:endParaRPr>
                    </a:p>
                  </a:txBody>
                  <a:tcPr marL="68580" marR="68580" marT="0" marB="0" anchor="b">
                    <a:solidFill>
                      <a:schemeClr val="accent6">
                        <a:lumMod val="20000"/>
                        <a:lumOff val="80000"/>
                      </a:schemeClr>
                    </a:solidFill>
                  </a:tcPr>
                </a:tc>
              </a:tr>
              <a:tr h="167640">
                <a:tc>
                  <a:txBody>
                    <a:bodyPr/>
                    <a:lstStyle/>
                    <a:p>
                      <a:pPr algn="just">
                        <a:spcAft>
                          <a:spcPts val="0"/>
                        </a:spcAft>
                      </a:pPr>
                      <a:r>
                        <a:rPr lang="zh-CN" sz="2400" kern="100">
                          <a:effectLst/>
                        </a:rPr>
                        <a:t>基因</a:t>
                      </a:r>
                      <a:r>
                        <a:rPr lang="en-US" sz="2400" kern="100">
                          <a:effectLst/>
                        </a:rPr>
                        <a:t>A</a:t>
                      </a:r>
                      <a:r>
                        <a:rPr lang="en-US" sz="2400" kern="100" baseline="-25000">
                          <a:effectLst/>
                        </a:rPr>
                        <a:t>2</a:t>
                      </a:r>
                      <a:r>
                        <a:rPr lang="zh-CN" sz="2400" kern="100">
                          <a:effectLst/>
                        </a:rPr>
                        <a:t>的平均效应 </a:t>
                      </a:r>
                      <a:endParaRPr lang="zh-CN" sz="2400" kern="100">
                        <a:effectLst/>
                        <a:latin typeface="Calibri"/>
                        <a:ea typeface="宋体"/>
                        <a:cs typeface="Times New Roman"/>
                      </a:endParaRPr>
                    </a:p>
                  </a:txBody>
                  <a:tcPr marL="68580" marR="68580" marT="0" marB="0" anchor="ctr"/>
                </a:tc>
                <a:tc>
                  <a:txBody>
                    <a:bodyPr/>
                    <a:lstStyle/>
                    <a:p>
                      <a:pPr algn="l">
                        <a:spcAft>
                          <a:spcPts val="0"/>
                        </a:spcAft>
                      </a:pPr>
                      <a:r>
                        <a:rPr lang="en-US" sz="2400" b="0" kern="100">
                          <a:solidFill>
                            <a:schemeClr val="tx1"/>
                          </a:solidFill>
                          <a:effectLst/>
                        </a:rPr>
                        <a:t>-8</a:t>
                      </a:r>
                      <a:endParaRPr lang="zh-CN" sz="2400" b="0" kern="100">
                        <a:solidFill>
                          <a:schemeClr val="tx1"/>
                        </a:solidFill>
                        <a:effectLst/>
                        <a:latin typeface="Calibri"/>
                        <a:ea typeface="宋体"/>
                        <a:cs typeface="Times New Roman"/>
                      </a:endParaRPr>
                    </a:p>
                  </a:txBody>
                  <a:tcPr marL="68580" marR="68580" marT="0" marB="0" anchor="b">
                    <a:solidFill>
                      <a:schemeClr val="accent6">
                        <a:lumMod val="20000"/>
                        <a:lumOff val="80000"/>
                      </a:schemeClr>
                    </a:solidFill>
                  </a:tcPr>
                </a:tc>
                <a:tc>
                  <a:txBody>
                    <a:bodyPr/>
                    <a:lstStyle/>
                    <a:p>
                      <a:pPr algn="l">
                        <a:spcAft>
                          <a:spcPts val="0"/>
                        </a:spcAft>
                      </a:pPr>
                      <a:r>
                        <a:rPr lang="en-US" sz="2400" b="0" kern="100" dirty="0">
                          <a:solidFill>
                            <a:schemeClr val="tx1"/>
                          </a:solidFill>
                          <a:effectLst/>
                        </a:rPr>
                        <a:t>-5</a:t>
                      </a:r>
                      <a:endParaRPr lang="zh-CN" sz="2400" b="0" kern="100" dirty="0">
                        <a:solidFill>
                          <a:schemeClr val="tx1"/>
                        </a:solidFill>
                        <a:effectLst/>
                        <a:latin typeface="Calibri"/>
                        <a:ea typeface="宋体"/>
                        <a:cs typeface="Times New Roman"/>
                      </a:endParaRPr>
                    </a:p>
                  </a:txBody>
                  <a:tcPr marL="68580" marR="68580" marT="0" marB="0" anchor="b">
                    <a:solidFill>
                      <a:schemeClr val="accent6">
                        <a:lumMod val="20000"/>
                        <a:lumOff val="80000"/>
                      </a:schemeClr>
                    </a:solidFill>
                  </a:tcPr>
                </a:tc>
                <a:tc>
                  <a:txBody>
                    <a:bodyPr/>
                    <a:lstStyle/>
                    <a:p>
                      <a:pPr algn="l">
                        <a:spcAft>
                          <a:spcPts val="0"/>
                        </a:spcAft>
                      </a:pPr>
                      <a:r>
                        <a:rPr lang="en-US" sz="2400" b="0" kern="100" dirty="0">
                          <a:solidFill>
                            <a:schemeClr val="tx1"/>
                          </a:solidFill>
                          <a:effectLst/>
                        </a:rPr>
                        <a:t>0</a:t>
                      </a:r>
                      <a:endParaRPr lang="zh-CN" sz="2400" b="0" kern="100" dirty="0">
                        <a:solidFill>
                          <a:schemeClr val="tx1"/>
                        </a:solidFill>
                        <a:effectLst/>
                        <a:latin typeface="Calibri"/>
                        <a:ea typeface="宋体"/>
                        <a:cs typeface="Times New Roman"/>
                      </a:endParaRPr>
                    </a:p>
                  </a:txBody>
                  <a:tcPr marL="68580" marR="68580" marT="0" marB="0" anchor="b">
                    <a:solidFill>
                      <a:schemeClr val="accent6">
                        <a:lumMod val="20000"/>
                        <a:lumOff val="80000"/>
                      </a:schemeClr>
                    </a:solidFill>
                  </a:tcPr>
                </a:tc>
                <a:tc>
                  <a:txBody>
                    <a:bodyPr/>
                    <a:lstStyle/>
                    <a:p>
                      <a:pPr algn="l">
                        <a:spcAft>
                          <a:spcPts val="0"/>
                        </a:spcAft>
                      </a:pPr>
                      <a:r>
                        <a:rPr lang="en-US" sz="2400" b="0" kern="100" dirty="0">
                          <a:solidFill>
                            <a:schemeClr val="tx1"/>
                          </a:solidFill>
                          <a:effectLst/>
                        </a:rPr>
                        <a:t>7</a:t>
                      </a:r>
                      <a:endParaRPr lang="zh-CN" sz="2400" b="0" kern="100" dirty="0">
                        <a:solidFill>
                          <a:schemeClr val="tx1"/>
                        </a:solidFill>
                        <a:effectLst/>
                        <a:latin typeface="Calibri"/>
                        <a:ea typeface="宋体"/>
                        <a:cs typeface="Times New Roman"/>
                      </a:endParaRPr>
                    </a:p>
                  </a:txBody>
                  <a:tcPr marL="68580" marR="68580" marT="0" marB="0" anchor="b">
                    <a:solidFill>
                      <a:schemeClr val="accent6">
                        <a:lumMod val="20000"/>
                        <a:lumOff val="80000"/>
                      </a:schemeClr>
                    </a:solidFill>
                  </a:tcPr>
                </a:tc>
                <a:tc>
                  <a:txBody>
                    <a:bodyPr/>
                    <a:lstStyle/>
                    <a:p>
                      <a:pPr algn="l">
                        <a:spcAft>
                          <a:spcPts val="0"/>
                        </a:spcAft>
                      </a:pPr>
                      <a:r>
                        <a:rPr lang="en-US" sz="2400" b="0" kern="100">
                          <a:solidFill>
                            <a:schemeClr val="tx1"/>
                          </a:solidFill>
                          <a:effectLst/>
                        </a:rPr>
                        <a:t>16</a:t>
                      </a:r>
                      <a:endParaRPr lang="zh-CN" sz="2400" b="0" kern="100">
                        <a:solidFill>
                          <a:schemeClr val="tx1"/>
                        </a:solidFill>
                        <a:effectLst/>
                        <a:latin typeface="Calibri"/>
                        <a:ea typeface="宋体"/>
                        <a:cs typeface="Times New Roman"/>
                      </a:endParaRPr>
                    </a:p>
                  </a:txBody>
                  <a:tcPr marL="68580" marR="68580" marT="0" marB="0" anchor="b">
                    <a:solidFill>
                      <a:schemeClr val="accent6">
                        <a:lumMod val="20000"/>
                        <a:lumOff val="80000"/>
                      </a:schemeClr>
                    </a:solidFill>
                  </a:tcPr>
                </a:tc>
              </a:tr>
              <a:tr h="167640">
                <a:tc>
                  <a:txBody>
                    <a:bodyPr/>
                    <a:lstStyle/>
                    <a:p>
                      <a:pPr algn="just">
                        <a:spcAft>
                          <a:spcPts val="0"/>
                        </a:spcAft>
                      </a:pPr>
                      <a:r>
                        <a:rPr lang="zh-CN" sz="2400" kern="100">
                          <a:effectLst/>
                        </a:rPr>
                        <a:t>基因型</a:t>
                      </a:r>
                      <a:r>
                        <a:rPr lang="en-US" sz="2400" kern="100">
                          <a:effectLst/>
                        </a:rPr>
                        <a:t>A</a:t>
                      </a:r>
                      <a:r>
                        <a:rPr lang="en-US" sz="2400" kern="100" baseline="-25000">
                          <a:effectLst/>
                        </a:rPr>
                        <a:t>1</a:t>
                      </a:r>
                      <a:r>
                        <a:rPr lang="en-US" sz="2400" kern="100">
                          <a:effectLst/>
                        </a:rPr>
                        <a:t>A</a:t>
                      </a:r>
                      <a:r>
                        <a:rPr lang="en-US" sz="2400" kern="100" baseline="-25000">
                          <a:effectLst/>
                        </a:rPr>
                        <a:t>1</a:t>
                      </a:r>
                      <a:r>
                        <a:rPr lang="zh-CN" sz="2400" kern="100">
                          <a:effectLst/>
                        </a:rPr>
                        <a:t>的育种值 </a:t>
                      </a:r>
                      <a:endParaRPr lang="zh-CN" sz="2400" kern="100">
                        <a:effectLst/>
                        <a:latin typeface="Calibri"/>
                        <a:ea typeface="宋体"/>
                        <a:cs typeface="Times New Roman"/>
                      </a:endParaRPr>
                    </a:p>
                  </a:txBody>
                  <a:tcPr marL="68580" marR="68580" marT="0" marB="0" anchor="ctr"/>
                </a:tc>
                <a:tc>
                  <a:txBody>
                    <a:bodyPr/>
                    <a:lstStyle/>
                    <a:p>
                      <a:pPr algn="l">
                        <a:spcAft>
                          <a:spcPts val="0"/>
                        </a:spcAft>
                      </a:pPr>
                      <a:r>
                        <a:rPr lang="en-US" sz="2400" b="0" kern="100">
                          <a:solidFill>
                            <a:schemeClr val="tx1"/>
                          </a:solidFill>
                          <a:effectLst/>
                        </a:rPr>
                        <a:t>24</a:t>
                      </a:r>
                      <a:endParaRPr lang="zh-CN" sz="2400" b="0" kern="100">
                        <a:solidFill>
                          <a:schemeClr val="tx1"/>
                        </a:solidFill>
                        <a:effectLst/>
                        <a:latin typeface="Calibri"/>
                        <a:ea typeface="宋体"/>
                        <a:cs typeface="Times New Roman"/>
                      </a:endParaRPr>
                    </a:p>
                  </a:txBody>
                  <a:tcPr marL="68580" marR="68580" marT="0" marB="0" anchor="b">
                    <a:solidFill>
                      <a:schemeClr val="accent6">
                        <a:lumMod val="20000"/>
                        <a:lumOff val="80000"/>
                      </a:schemeClr>
                    </a:solidFill>
                  </a:tcPr>
                </a:tc>
                <a:tc>
                  <a:txBody>
                    <a:bodyPr/>
                    <a:lstStyle/>
                    <a:p>
                      <a:pPr algn="l">
                        <a:spcAft>
                          <a:spcPts val="0"/>
                        </a:spcAft>
                      </a:pPr>
                      <a:r>
                        <a:rPr lang="en-US" sz="2400" b="0" kern="100">
                          <a:solidFill>
                            <a:schemeClr val="tx1"/>
                          </a:solidFill>
                          <a:effectLst/>
                        </a:rPr>
                        <a:t>10</a:t>
                      </a:r>
                      <a:endParaRPr lang="zh-CN" sz="2400" b="0" kern="100">
                        <a:solidFill>
                          <a:schemeClr val="tx1"/>
                        </a:solidFill>
                        <a:effectLst/>
                        <a:latin typeface="Calibri"/>
                        <a:ea typeface="宋体"/>
                        <a:cs typeface="Times New Roman"/>
                      </a:endParaRPr>
                    </a:p>
                  </a:txBody>
                  <a:tcPr marL="68580" marR="68580" marT="0" marB="0" anchor="b">
                    <a:solidFill>
                      <a:schemeClr val="accent6">
                        <a:lumMod val="20000"/>
                        <a:lumOff val="80000"/>
                      </a:schemeClr>
                    </a:solidFill>
                  </a:tcPr>
                </a:tc>
                <a:tc>
                  <a:txBody>
                    <a:bodyPr/>
                    <a:lstStyle/>
                    <a:p>
                      <a:pPr algn="l">
                        <a:spcAft>
                          <a:spcPts val="0"/>
                        </a:spcAft>
                      </a:pPr>
                      <a:r>
                        <a:rPr lang="en-US" sz="2400" b="0" kern="100">
                          <a:solidFill>
                            <a:schemeClr val="tx1"/>
                          </a:solidFill>
                          <a:effectLst/>
                        </a:rPr>
                        <a:t>0</a:t>
                      </a:r>
                      <a:endParaRPr lang="zh-CN" sz="2400" b="0" kern="100">
                        <a:solidFill>
                          <a:schemeClr val="tx1"/>
                        </a:solidFill>
                        <a:effectLst/>
                        <a:latin typeface="Calibri"/>
                        <a:ea typeface="宋体"/>
                        <a:cs typeface="Times New Roman"/>
                      </a:endParaRPr>
                    </a:p>
                  </a:txBody>
                  <a:tcPr marL="68580" marR="68580" marT="0" marB="0" anchor="b">
                    <a:solidFill>
                      <a:schemeClr val="accent6">
                        <a:lumMod val="20000"/>
                        <a:lumOff val="80000"/>
                      </a:schemeClr>
                    </a:solidFill>
                  </a:tcPr>
                </a:tc>
                <a:tc>
                  <a:txBody>
                    <a:bodyPr/>
                    <a:lstStyle/>
                    <a:p>
                      <a:pPr algn="l">
                        <a:spcAft>
                          <a:spcPts val="0"/>
                        </a:spcAft>
                      </a:pPr>
                      <a:r>
                        <a:rPr lang="en-US" sz="2400" b="0" kern="100" dirty="0">
                          <a:solidFill>
                            <a:schemeClr val="tx1"/>
                          </a:solidFill>
                          <a:effectLst/>
                        </a:rPr>
                        <a:t>-6</a:t>
                      </a:r>
                      <a:endParaRPr lang="zh-CN" sz="2400" b="0" kern="100" dirty="0">
                        <a:solidFill>
                          <a:schemeClr val="tx1"/>
                        </a:solidFill>
                        <a:effectLst/>
                        <a:latin typeface="Calibri"/>
                        <a:ea typeface="宋体"/>
                        <a:cs typeface="Times New Roman"/>
                      </a:endParaRPr>
                    </a:p>
                  </a:txBody>
                  <a:tcPr marL="68580" marR="68580" marT="0" marB="0" anchor="b">
                    <a:solidFill>
                      <a:schemeClr val="accent6">
                        <a:lumMod val="20000"/>
                        <a:lumOff val="80000"/>
                      </a:schemeClr>
                    </a:solidFill>
                  </a:tcPr>
                </a:tc>
                <a:tc>
                  <a:txBody>
                    <a:bodyPr/>
                    <a:lstStyle/>
                    <a:p>
                      <a:pPr algn="l">
                        <a:spcAft>
                          <a:spcPts val="0"/>
                        </a:spcAft>
                      </a:pPr>
                      <a:r>
                        <a:rPr lang="en-US" sz="2400" b="0" kern="100" dirty="0">
                          <a:solidFill>
                            <a:schemeClr val="tx1"/>
                          </a:solidFill>
                          <a:effectLst/>
                        </a:rPr>
                        <a:t>-8</a:t>
                      </a:r>
                      <a:endParaRPr lang="zh-CN" sz="2400" b="0" kern="100" dirty="0">
                        <a:solidFill>
                          <a:schemeClr val="tx1"/>
                        </a:solidFill>
                        <a:effectLst/>
                        <a:latin typeface="Calibri"/>
                        <a:ea typeface="宋体"/>
                        <a:cs typeface="Times New Roman"/>
                      </a:endParaRPr>
                    </a:p>
                  </a:txBody>
                  <a:tcPr marL="68580" marR="68580" marT="0" marB="0" anchor="b">
                    <a:solidFill>
                      <a:schemeClr val="accent6">
                        <a:lumMod val="20000"/>
                        <a:lumOff val="80000"/>
                      </a:schemeClr>
                    </a:solidFill>
                  </a:tcPr>
                </a:tc>
              </a:tr>
              <a:tr h="167640">
                <a:tc>
                  <a:txBody>
                    <a:bodyPr/>
                    <a:lstStyle/>
                    <a:p>
                      <a:pPr algn="just">
                        <a:spcAft>
                          <a:spcPts val="0"/>
                        </a:spcAft>
                      </a:pPr>
                      <a:r>
                        <a:rPr lang="zh-CN" sz="2400" kern="100">
                          <a:effectLst/>
                        </a:rPr>
                        <a:t>基因型</a:t>
                      </a:r>
                      <a:r>
                        <a:rPr lang="en-US" sz="2400" kern="100">
                          <a:effectLst/>
                        </a:rPr>
                        <a:t>A</a:t>
                      </a:r>
                      <a:r>
                        <a:rPr lang="en-US" sz="2400" kern="100" baseline="-25000">
                          <a:effectLst/>
                        </a:rPr>
                        <a:t>1</a:t>
                      </a:r>
                      <a:r>
                        <a:rPr lang="en-US" sz="2400" kern="100">
                          <a:effectLst/>
                        </a:rPr>
                        <a:t>A</a:t>
                      </a:r>
                      <a:r>
                        <a:rPr lang="en-US" sz="2400" kern="100" baseline="-25000">
                          <a:effectLst/>
                        </a:rPr>
                        <a:t>2</a:t>
                      </a:r>
                      <a:r>
                        <a:rPr lang="zh-CN" sz="2400" kern="100">
                          <a:effectLst/>
                        </a:rPr>
                        <a:t>的育种值 </a:t>
                      </a:r>
                      <a:endParaRPr lang="zh-CN" sz="2400" kern="100">
                        <a:effectLst/>
                        <a:latin typeface="Calibri"/>
                        <a:ea typeface="宋体"/>
                        <a:cs typeface="Times New Roman"/>
                      </a:endParaRPr>
                    </a:p>
                  </a:txBody>
                  <a:tcPr marL="68580" marR="68580" marT="0" marB="0" anchor="ctr"/>
                </a:tc>
                <a:tc>
                  <a:txBody>
                    <a:bodyPr/>
                    <a:lstStyle/>
                    <a:p>
                      <a:pPr algn="l">
                        <a:spcAft>
                          <a:spcPts val="0"/>
                        </a:spcAft>
                      </a:pPr>
                      <a:r>
                        <a:rPr lang="en-US" sz="2400" b="0" kern="100">
                          <a:solidFill>
                            <a:schemeClr val="tx1"/>
                          </a:solidFill>
                          <a:effectLst/>
                        </a:rPr>
                        <a:t>4</a:t>
                      </a:r>
                      <a:endParaRPr lang="zh-CN" sz="2400" b="0" kern="100">
                        <a:solidFill>
                          <a:schemeClr val="tx1"/>
                        </a:solidFill>
                        <a:effectLst/>
                        <a:latin typeface="Calibri"/>
                        <a:ea typeface="宋体"/>
                        <a:cs typeface="Times New Roman"/>
                      </a:endParaRPr>
                    </a:p>
                  </a:txBody>
                  <a:tcPr marL="68580" marR="68580" marT="0" marB="0" anchor="b">
                    <a:solidFill>
                      <a:schemeClr val="accent6">
                        <a:lumMod val="20000"/>
                        <a:lumOff val="80000"/>
                      </a:schemeClr>
                    </a:solidFill>
                  </a:tcPr>
                </a:tc>
                <a:tc>
                  <a:txBody>
                    <a:bodyPr/>
                    <a:lstStyle/>
                    <a:p>
                      <a:pPr algn="l">
                        <a:spcAft>
                          <a:spcPts val="0"/>
                        </a:spcAft>
                      </a:pPr>
                      <a:r>
                        <a:rPr lang="en-US" sz="2400" b="0" kern="100">
                          <a:solidFill>
                            <a:schemeClr val="tx1"/>
                          </a:solidFill>
                          <a:effectLst/>
                        </a:rPr>
                        <a:t>0</a:t>
                      </a:r>
                      <a:endParaRPr lang="zh-CN" sz="2400" b="0" kern="100">
                        <a:solidFill>
                          <a:schemeClr val="tx1"/>
                        </a:solidFill>
                        <a:effectLst/>
                        <a:latin typeface="Calibri"/>
                        <a:ea typeface="宋体"/>
                        <a:cs typeface="Times New Roman"/>
                      </a:endParaRPr>
                    </a:p>
                  </a:txBody>
                  <a:tcPr marL="68580" marR="68580" marT="0" marB="0" anchor="b">
                    <a:solidFill>
                      <a:schemeClr val="accent6">
                        <a:lumMod val="20000"/>
                        <a:lumOff val="80000"/>
                      </a:schemeClr>
                    </a:solidFill>
                  </a:tcPr>
                </a:tc>
                <a:tc>
                  <a:txBody>
                    <a:bodyPr/>
                    <a:lstStyle/>
                    <a:p>
                      <a:pPr algn="l">
                        <a:spcAft>
                          <a:spcPts val="0"/>
                        </a:spcAft>
                      </a:pPr>
                      <a:r>
                        <a:rPr lang="en-US" sz="2400" b="0" kern="100">
                          <a:solidFill>
                            <a:schemeClr val="tx1"/>
                          </a:solidFill>
                          <a:effectLst/>
                        </a:rPr>
                        <a:t>0</a:t>
                      </a:r>
                      <a:endParaRPr lang="zh-CN" sz="2400" b="0" kern="100">
                        <a:solidFill>
                          <a:schemeClr val="tx1"/>
                        </a:solidFill>
                        <a:effectLst/>
                        <a:latin typeface="Calibri"/>
                        <a:ea typeface="宋体"/>
                        <a:cs typeface="Times New Roman"/>
                      </a:endParaRPr>
                    </a:p>
                  </a:txBody>
                  <a:tcPr marL="68580" marR="68580" marT="0" marB="0" anchor="b">
                    <a:solidFill>
                      <a:schemeClr val="accent6">
                        <a:lumMod val="20000"/>
                        <a:lumOff val="80000"/>
                      </a:schemeClr>
                    </a:solidFill>
                  </a:tcPr>
                </a:tc>
                <a:tc>
                  <a:txBody>
                    <a:bodyPr/>
                    <a:lstStyle/>
                    <a:p>
                      <a:pPr algn="l">
                        <a:spcAft>
                          <a:spcPts val="0"/>
                        </a:spcAft>
                      </a:pPr>
                      <a:r>
                        <a:rPr lang="en-US" sz="2400" b="0" kern="100" dirty="0">
                          <a:solidFill>
                            <a:schemeClr val="tx1"/>
                          </a:solidFill>
                          <a:effectLst/>
                        </a:rPr>
                        <a:t>4</a:t>
                      </a:r>
                      <a:endParaRPr lang="zh-CN" sz="2400" b="0" kern="100" dirty="0">
                        <a:solidFill>
                          <a:schemeClr val="tx1"/>
                        </a:solidFill>
                        <a:effectLst/>
                        <a:latin typeface="Calibri"/>
                        <a:ea typeface="宋体"/>
                        <a:cs typeface="Times New Roman"/>
                      </a:endParaRPr>
                    </a:p>
                  </a:txBody>
                  <a:tcPr marL="68580" marR="68580" marT="0" marB="0" anchor="b">
                    <a:solidFill>
                      <a:schemeClr val="accent6">
                        <a:lumMod val="20000"/>
                        <a:lumOff val="80000"/>
                      </a:schemeClr>
                    </a:solidFill>
                  </a:tcPr>
                </a:tc>
                <a:tc>
                  <a:txBody>
                    <a:bodyPr/>
                    <a:lstStyle/>
                    <a:p>
                      <a:pPr algn="l">
                        <a:spcAft>
                          <a:spcPts val="0"/>
                        </a:spcAft>
                      </a:pPr>
                      <a:r>
                        <a:rPr lang="en-US" sz="2400" b="0" kern="100" dirty="0">
                          <a:solidFill>
                            <a:schemeClr val="tx1"/>
                          </a:solidFill>
                          <a:effectLst/>
                        </a:rPr>
                        <a:t>12</a:t>
                      </a:r>
                      <a:endParaRPr lang="zh-CN" sz="2400" b="0" kern="100" dirty="0">
                        <a:solidFill>
                          <a:schemeClr val="tx1"/>
                        </a:solidFill>
                        <a:effectLst/>
                        <a:latin typeface="Calibri"/>
                        <a:ea typeface="宋体"/>
                        <a:cs typeface="Times New Roman"/>
                      </a:endParaRPr>
                    </a:p>
                  </a:txBody>
                  <a:tcPr marL="68580" marR="68580" marT="0" marB="0" anchor="b">
                    <a:solidFill>
                      <a:schemeClr val="accent6">
                        <a:lumMod val="20000"/>
                        <a:lumOff val="80000"/>
                      </a:schemeClr>
                    </a:solidFill>
                  </a:tcPr>
                </a:tc>
              </a:tr>
              <a:tr h="167640">
                <a:tc>
                  <a:txBody>
                    <a:bodyPr/>
                    <a:lstStyle/>
                    <a:p>
                      <a:pPr algn="just">
                        <a:spcAft>
                          <a:spcPts val="0"/>
                        </a:spcAft>
                      </a:pPr>
                      <a:r>
                        <a:rPr lang="zh-CN" sz="2400" kern="100">
                          <a:effectLst/>
                        </a:rPr>
                        <a:t>基因型</a:t>
                      </a:r>
                      <a:r>
                        <a:rPr lang="en-US" sz="2400" kern="100">
                          <a:effectLst/>
                        </a:rPr>
                        <a:t>A</a:t>
                      </a:r>
                      <a:r>
                        <a:rPr lang="en-US" sz="2400" kern="100" baseline="-25000">
                          <a:effectLst/>
                        </a:rPr>
                        <a:t>2</a:t>
                      </a:r>
                      <a:r>
                        <a:rPr lang="en-US" sz="2400" kern="100">
                          <a:effectLst/>
                        </a:rPr>
                        <a:t>A</a:t>
                      </a:r>
                      <a:r>
                        <a:rPr lang="en-US" sz="2400" kern="100" baseline="-25000">
                          <a:effectLst/>
                        </a:rPr>
                        <a:t>2</a:t>
                      </a:r>
                      <a:r>
                        <a:rPr lang="zh-CN" sz="2400" kern="100">
                          <a:effectLst/>
                        </a:rPr>
                        <a:t>的育种值 </a:t>
                      </a:r>
                      <a:endParaRPr lang="zh-CN" sz="2400" kern="100">
                        <a:effectLst/>
                        <a:latin typeface="Calibri"/>
                        <a:ea typeface="宋体"/>
                        <a:cs typeface="Times New Roman"/>
                      </a:endParaRPr>
                    </a:p>
                  </a:txBody>
                  <a:tcPr marL="68580" marR="68580" marT="0" marB="0" anchor="ctr"/>
                </a:tc>
                <a:tc>
                  <a:txBody>
                    <a:bodyPr/>
                    <a:lstStyle/>
                    <a:p>
                      <a:pPr algn="l">
                        <a:spcAft>
                          <a:spcPts val="0"/>
                        </a:spcAft>
                      </a:pPr>
                      <a:r>
                        <a:rPr lang="en-US" sz="2400" b="0" kern="100">
                          <a:solidFill>
                            <a:schemeClr val="tx1"/>
                          </a:solidFill>
                          <a:effectLst/>
                        </a:rPr>
                        <a:t>-16</a:t>
                      </a:r>
                      <a:endParaRPr lang="zh-CN" sz="2400" b="0" kern="100">
                        <a:solidFill>
                          <a:schemeClr val="tx1"/>
                        </a:solidFill>
                        <a:effectLst/>
                        <a:latin typeface="Calibri"/>
                        <a:ea typeface="宋体"/>
                        <a:cs typeface="Times New Roman"/>
                      </a:endParaRPr>
                    </a:p>
                  </a:txBody>
                  <a:tcPr marL="68580" marR="68580" marT="0" marB="0" anchor="b">
                    <a:solidFill>
                      <a:schemeClr val="accent6">
                        <a:lumMod val="20000"/>
                        <a:lumOff val="80000"/>
                      </a:schemeClr>
                    </a:solidFill>
                  </a:tcPr>
                </a:tc>
                <a:tc>
                  <a:txBody>
                    <a:bodyPr/>
                    <a:lstStyle/>
                    <a:p>
                      <a:pPr algn="l">
                        <a:spcAft>
                          <a:spcPts val="0"/>
                        </a:spcAft>
                      </a:pPr>
                      <a:r>
                        <a:rPr lang="en-US" sz="2400" b="0" kern="100">
                          <a:solidFill>
                            <a:schemeClr val="tx1"/>
                          </a:solidFill>
                          <a:effectLst/>
                        </a:rPr>
                        <a:t>-10</a:t>
                      </a:r>
                      <a:endParaRPr lang="zh-CN" sz="2400" b="0" kern="100">
                        <a:solidFill>
                          <a:schemeClr val="tx1"/>
                        </a:solidFill>
                        <a:effectLst/>
                        <a:latin typeface="Calibri"/>
                        <a:ea typeface="宋体"/>
                        <a:cs typeface="Times New Roman"/>
                      </a:endParaRPr>
                    </a:p>
                  </a:txBody>
                  <a:tcPr marL="68580" marR="68580" marT="0" marB="0" anchor="b">
                    <a:solidFill>
                      <a:schemeClr val="accent6">
                        <a:lumMod val="20000"/>
                        <a:lumOff val="80000"/>
                      </a:schemeClr>
                    </a:solidFill>
                  </a:tcPr>
                </a:tc>
                <a:tc>
                  <a:txBody>
                    <a:bodyPr/>
                    <a:lstStyle/>
                    <a:p>
                      <a:pPr algn="l">
                        <a:spcAft>
                          <a:spcPts val="0"/>
                        </a:spcAft>
                      </a:pPr>
                      <a:r>
                        <a:rPr lang="en-US" sz="2400" b="0" kern="100">
                          <a:solidFill>
                            <a:schemeClr val="tx1"/>
                          </a:solidFill>
                          <a:effectLst/>
                        </a:rPr>
                        <a:t>0</a:t>
                      </a:r>
                      <a:endParaRPr lang="zh-CN" sz="2400" b="0" kern="100">
                        <a:solidFill>
                          <a:schemeClr val="tx1"/>
                        </a:solidFill>
                        <a:effectLst/>
                        <a:latin typeface="Calibri"/>
                        <a:ea typeface="宋体"/>
                        <a:cs typeface="Times New Roman"/>
                      </a:endParaRPr>
                    </a:p>
                  </a:txBody>
                  <a:tcPr marL="68580" marR="68580" marT="0" marB="0" anchor="b">
                    <a:solidFill>
                      <a:schemeClr val="accent6">
                        <a:lumMod val="20000"/>
                        <a:lumOff val="80000"/>
                      </a:schemeClr>
                    </a:solidFill>
                  </a:tcPr>
                </a:tc>
                <a:tc>
                  <a:txBody>
                    <a:bodyPr/>
                    <a:lstStyle/>
                    <a:p>
                      <a:pPr algn="l">
                        <a:spcAft>
                          <a:spcPts val="0"/>
                        </a:spcAft>
                      </a:pPr>
                      <a:r>
                        <a:rPr lang="en-US" sz="2400" b="0" kern="100" dirty="0">
                          <a:solidFill>
                            <a:schemeClr val="tx1"/>
                          </a:solidFill>
                          <a:effectLst/>
                        </a:rPr>
                        <a:t>14</a:t>
                      </a:r>
                      <a:endParaRPr lang="zh-CN" sz="2400" b="0" kern="100" dirty="0">
                        <a:solidFill>
                          <a:schemeClr val="tx1"/>
                        </a:solidFill>
                        <a:effectLst/>
                        <a:latin typeface="Calibri"/>
                        <a:ea typeface="宋体"/>
                        <a:cs typeface="Times New Roman"/>
                      </a:endParaRPr>
                    </a:p>
                  </a:txBody>
                  <a:tcPr marL="68580" marR="68580" marT="0" marB="0" anchor="b">
                    <a:solidFill>
                      <a:schemeClr val="accent6">
                        <a:lumMod val="20000"/>
                        <a:lumOff val="80000"/>
                      </a:schemeClr>
                    </a:solidFill>
                  </a:tcPr>
                </a:tc>
                <a:tc>
                  <a:txBody>
                    <a:bodyPr/>
                    <a:lstStyle/>
                    <a:p>
                      <a:pPr algn="l">
                        <a:spcAft>
                          <a:spcPts val="0"/>
                        </a:spcAft>
                      </a:pPr>
                      <a:r>
                        <a:rPr lang="en-US" sz="2400" b="0" kern="100" dirty="0">
                          <a:solidFill>
                            <a:schemeClr val="tx1"/>
                          </a:solidFill>
                          <a:effectLst/>
                        </a:rPr>
                        <a:t>32</a:t>
                      </a:r>
                      <a:endParaRPr lang="zh-CN" sz="2400" b="0" kern="100" dirty="0">
                        <a:solidFill>
                          <a:schemeClr val="tx1"/>
                        </a:solidFill>
                        <a:effectLst/>
                        <a:latin typeface="Calibri"/>
                        <a:ea typeface="宋体"/>
                        <a:cs typeface="Times New Roman"/>
                      </a:endParaRPr>
                    </a:p>
                  </a:txBody>
                  <a:tcPr marL="68580" marR="68580" marT="0" marB="0" anchor="b">
                    <a:solidFill>
                      <a:schemeClr val="accent6">
                        <a:lumMod val="20000"/>
                        <a:lumOff val="80000"/>
                      </a:schemeClr>
                    </a:solidFill>
                  </a:tcPr>
                </a:tc>
              </a:tr>
              <a:tr h="167640">
                <a:tc>
                  <a:txBody>
                    <a:bodyPr/>
                    <a:lstStyle/>
                    <a:p>
                      <a:pPr algn="just">
                        <a:spcAft>
                          <a:spcPts val="0"/>
                        </a:spcAft>
                      </a:pPr>
                      <a:r>
                        <a:rPr lang="zh-CN" sz="2400" kern="100">
                          <a:effectLst/>
                        </a:rPr>
                        <a:t>加性方差 </a:t>
                      </a:r>
                      <a:endParaRPr lang="zh-CN" sz="2400" kern="100">
                        <a:effectLst/>
                        <a:latin typeface="Calibri"/>
                        <a:ea typeface="宋体"/>
                        <a:cs typeface="Times New Roman"/>
                      </a:endParaRPr>
                    </a:p>
                  </a:txBody>
                  <a:tcPr marL="68580" marR="68580" marT="0" marB="0" anchor="ctr"/>
                </a:tc>
                <a:tc>
                  <a:txBody>
                    <a:bodyPr/>
                    <a:lstStyle/>
                    <a:p>
                      <a:pPr algn="l">
                        <a:spcAft>
                          <a:spcPts val="0"/>
                        </a:spcAft>
                      </a:pPr>
                      <a:r>
                        <a:rPr lang="en-US" sz="2400" b="0" kern="100">
                          <a:solidFill>
                            <a:schemeClr val="tx1"/>
                          </a:solidFill>
                          <a:effectLst/>
                        </a:rPr>
                        <a:t>192</a:t>
                      </a:r>
                      <a:endParaRPr lang="zh-CN" sz="2400" b="0" kern="100">
                        <a:solidFill>
                          <a:schemeClr val="tx1"/>
                        </a:solidFill>
                        <a:effectLst/>
                        <a:latin typeface="Calibri"/>
                        <a:ea typeface="宋体"/>
                        <a:cs typeface="Times New Roman"/>
                      </a:endParaRPr>
                    </a:p>
                  </a:txBody>
                  <a:tcPr marL="68580" marR="68580" marT="0" marB="0" anchor="b">
                    <a:solidFill>
                      <a:schemeClr val="accent6">
                        <a:lumMod val="20000"/>
                        <a:lumOff val="80000"/>
                      </a:schemeClr>
                    </a:solidFill>
                  </a:tcPr>
                </a:tc>
                <a:tc>
                  <a:txBody>
                    <a:bodyPr/>
                    <a:lstStyle/>
                    <a:p>
                      <a:pPr algn="l">
                        <a:spcAft>
                          <a:spcPts val="0"/>
                        </a:spcAft>
                      </a:pPr>
                      <a:r>
                        <a:rPr lang="en-US" sz="2400" b="0" kern="100">
                          <a:solidFill>
                            <a:schemeClr val="tx1"/>
                          </a:solidFill>
                          <a:effectLst/>
                        </a:rPr>
                        <a:t>50</a:t>
                      </a:r>
                      <a:endParaRPr lang="zh-CN" sz="2400" b="0" kern="100">
                        <a:solidFill>
                          <a:schemeClr val="tx1"/>
                        </a:solidFill>
                        <a:effectLst/>
                        <a:latin typeface="Calibri"/>
                        <a:ea typeface="宋体"/>
                        <a:cs typeface="Times New Roman"/>
                      </a:endParaRPr>
                    </a:p>
                  </a:txBody>
                  <a:tcPr marL="68580" marR="68580" marT="0" marB="0" anchor="b">
                    <a:solidFill>
                      <a:schemeClr val="accent6">
                        <a:lumMod val="20000"/>
                        <a:lumOff val="80000"/>
                      </a:schemeClr>
                    </a:solidFill>
                  </a:tcPr>
                </a:tc>
                <a:tc>
                  <a:txBody>
                    <a:bodyPr/>
                    <a:lstStyle/>
                    <a:p>
                      <a:pPr algn="l">
                        <a:spcAft>
                          <a:spcPts val="0"/>
                        </a:spcAft>
                      </a:pPr>
                      <a:r>
                        <a:rPr lang="en-US" sz="2400" b="0" kern="100">
                          <a:solidFill>
                            <a:schemeClr val="tx1"/>
                          </a:solidFill>
                          <a:effectLst/>
                        </a:rPr>
                        <a:t>0</a:t>
                      </a:r>
                      <a:endParaRPr lang="zh-CN" sz="2400" b="0" kern="100">
                        <a:solidFill>
                          <a:schemeClr val="tx1"/>
                        </a:solidFill>
                        <a:effectLst/>
                        <a:latin typeface="Calibri"/>
                        <a:ea typeface="宋体"/>
                        <a:cs typeface="Times New Roman"/>
                      </a:endParaRPr>
                    </a:p>
                  </a:txBody>
                  <a:tcPr marL="68580" marR="68580" marT="0" marB="0" anchor="b">
                    <a:solidFill>
                      <a:schemeClr val="accent6">
                        <a:lumMod val="20000"/>
                        <a:lumOff val="80000"/>
                      </a:schemeClr>
                    </a:solidFill>
                  </a:tcPr>
                </a:tc>
                <a:tc>
                  <a:txBody>
                    <a:bodyPr/>
                    <a:lstStyle/>
                    <a:p>
                      <a:pPr algn="l">
                        <a:spcAft>
                          <a:spcPts val="0"/>
                        </a:spcAft>
                      </a:pPr>
                      <a:r>
                        <a:rPr lang="en-US" sz="2400" b="0" kern="100" dirty="0">
                          <a:solidFill>
                            <a:schemeClr val="tx1"/>
                          </a:solidFill>
                          <a:effectLst/>
                        </a:rPr>
                        <a:t>42</a:t>
                      </a:r>
                      <a:endParaRPr lang="zh-CN" sz="2400" b="0" kern="100" dirty="0">
                        <a:solidFill>
                          <a:schemeClr val="tx1"/>
                        </a:solidFill>
                        <a:effectLst/>
                        <a:latin typeface="Calibri"/>
                        <a:ea typeface="宋体"/>
                        <a:cs typeface="Times New Roman"/>
                      </a:endParaRPr>
                    </a:p>
                  </a:txBody>
                  <a:tcPr marL="68580" marR="68580" marT="0" marB="0" anchor="b">
                    <a:solidFill>
                      <a:schemeClr val="accent6">
                        <a:lumMod val="20000"/>
                        <a:lumOff val="80000"/>
                      </a:schemeClr>
                    </a:solidFill>
                  </a:tcPr>
                </a:tc>
                <a:tc>
                  <a:txBody>
                    <a:bodyPr/>
                    <a:lstStyle/>
                    <a:p>
                      <a:pPr algn="l">
                        <a:spcAft>
                          <a:spcPts val="0"/>
                        </a:spcAft>
                      </a:pPr>
                      <a:r>
                        <a:rPr lang="en-US" sz="2400" b="0" kern="100" dirty="0">
                          <a:solidFill>
                            <a:schemeClr val="tx1"/>
                          </a:solidFill>
                          <a:effectLst/>
                        </a:rPr>
                        <a:t>128</a:t>
                      </a:r>
                      <a:endParaRPr lang="zh-CN" sz="2400" b="0" kern="100" dirty="0">
                        <a:solidFill>
                          <a:schemeClr val="tx1"/>
                        </a:solidFill>
                        <a:effectLst/>
                        <a:latin typeface="Calibri"/>
                        <a:ea typeface="宋体"/>
                        <a:cs typeface="Times New Roman"/>
                      </a:endParaRPr>
                    </a:p>
                  </a:txBody>
                  <a:tcPr marL="68580" marR="68580" marT="0" marB="0" anchor="b">
                    <a:solidFill>
                      <a:schemeClr val="accent6">
                        <a:lumMod val="20000"/>
                        <a:lumOff val="80000"/>
                      </a:schemeClr>
                    </a:solidFill>
                  </a:tcPr>
                </a:tc>
              </a:tr>
              <a:tr h="167640">
                <a:tc>
                  <a:txBody>
                    <a:bodyPr/>
                    <a:lstStyle/>
                    <a:p>
                      <a:pPr algn="just">
                        <a:spcAft>
                          <a:spcPts val="0"/>
                        </a:spcAft>
                      </a:pPr>
                      <a:r>
                        <a:rPr lang="zh-CN" sz="2400" kern="100">
                          <a:effectLst/>
                        </a:rPr>
                        <a:t>基因型</a:t>
                      </a:r>
                      <a:r>
                        <a:rPr lang="en-US" sz="2400" kern="100">
                          <a:effectLst/>
                        </a:rPr>
                        <a:t>A</a:t>
                      </a:r>
                      <a:r>
                        <a:rPr lang="en-US" sz="2400" kern="100" baseline="-25000">
                          <a:effectLst/>
                        </a:rPr>
                        <a:t>1</a:t>
                      </a:r>
                      <a:r>
                        <a:rPr lang="en-US" sz="2400" kern="100">
                          <a:effectLst/>
                        </a:rPr>
                        <a:t>A</a:t>
                      </a:r>
                      <a:r>
                        <a:rPr lang="en-US" sz="2400" kern="100" baseline="-25000">
                          <a:effectLst/>
                        </a:rPr>
                        <a:t>1</a:t>
                      </a:r>
                      <a:r>
                        <a:rPr lang="zh-CN" sz="2400" kern="100">
                          <a:effectLst/>
                        </a:rPr>
                        <a:t>的显性离差</a:t>
                      </a:r>
                      <a:endParaRPr lang="zh-CN" sz="2400" kern="100">
                        <a:effectLst/>
                        <a:latin typeface="Calibri"/>
                        <a:ea typeface="宋体"/>
                        <a:cs typeface="Times New Roman"/>
                      </a:endParaRPr>
                    </a:p>
                  </a:txBody>
                  <a:tcPr marL="68580" marR="68580" marT="0" marB="0" anchor="ctr"/>
                </a:tc>
                <a:tc>
                  <a:txBody>
                    <a:bodyPr/>
                    <a:lstStyle/>
                    <a:p>
                      <a:pPr algn="l">
                        <a:spcAft>
                          <a:spcPts val="0"/>
                        </a:spcAft>
                      </a:pPr>
                      <a:r>
                        <a:rPr lang="en-US" sz="2400" b="0" kern="100">
                          <a:solidFill>
                            <a:schemeClr val="tx1"/>
                          </a:solidFill>
                          <a:effectLst/>
                        </a:rPr>
                        <a:t>-36</a:t>
                      </a:r>
                      <a:endParaRPr lang="zh-CN" sz="2400" b="0" kern="100">
                        <a:solidFill>
                          <a:schemeClr val="tx1"/>
                        </a:solidFill>
                        <a:effectLst/>
                        <a:latin typeface="Calibri"/>
                        <a:ea typeface="宋体"/>
                        <a:cs typeface="Times New Roman"/>
                      </a:endParaRPr>
                    </a:p>
                  </a:txBody>
                  <a:tcPr marL="68580" marR="68580" marT="0" marB="0" anchor="b">
                    <a:solidFill>
                      <a:schemeClr val="accent6">
                        <a:lumMod val="20000"/>
                        <a:lumOff val="80000"/>
                      </a:schemeClr>
                    </a:solidFill>
                  </a:tcPr>
                </a:tc>
                <a:tc>
                  <a:txBody>
                    <a:bodyPr/>
                    <a:lstStyle/>
                    <a:p>
                      <a:pPr algn="l">
                        <a:spcAft>
                          <a:spcPts val="0"/>
                        </a:spcAft>
                      </a:pPr>
                      <a:r>
                        <a:rPr lang="en-US" sz="2400" b="0" kern="100">
                          <a:solidFill>
                            <a:schemeClr val="tx1"/>
                          </a:solidFill>
                          <a:effectLst/>
                        </a:rPr>
                        <a:t>-25</a:t>
                      </a:r>
                      <a:endParaRPr lang="zh-CN" sz="2400" b="0" kern="100">
                        <a:solidFill>
                          <a:schemeClr val="tx1"/>
                        </a:solidFill>
                        <a:effectLst/>
                        <a:latin typeface="Calibri"/>
                        <a:ea typeface="宋体"/>
                        <a:cs typeface="Times New Roman"/>
                      </a:endParaRPr>
                    </a:p>
                  </a:txBody>
                  <a:tcPr marL="68580" marR="68580" marT="0" marB="0" anchor="b">
                    <a:solidFill>
                      <a:schemeClr val="accent6">
                        <a:lumMod val="20000"/>
                        <a:lumOff val="80000"/>
                      </a:schemeClr>
                    </a:solidFill>
                  </a:tcPr>
                </a:tc>
                <a:tc>
                  <a:txBody>
                    <a:bodyPr/>
                    <a:lstStyle/>
                    <a:p>
                      <a:pPr algn="l">
                        <a:spcAft>
                          <a:spcPts val="0"/>
                        </a:spcAft>
                      </a:pPr>
                      <a:r>
                        <a:rPr lang="en-US" sz="2400" b="0" kern="100">
                          <a:solidFill>
                            <a:schemeClr val="tx1"/>
                          </a:solidFill>
                          <a:effectLst/>
                        </a:rPr>
                        <a:t>-16</a:t>
                      </a:r>
                      <a:endParaRPr lang="zh-CN" sz="2400" b="0" kern="100">
                        <a:solidFill>
                          <a:schemeClr val="tx1"/>
                        </a:solidFill>
                        <a:effectLst/>
                        <a:latin typeface="Calibri"/>
                        <a:ea typeface="宋体"/>
                        <a:cs typeface="Times New Roman"/>
                      </a:endParaRPr>
                    </a:p>
                  </a:txBody>
                  <a:tcPr marL="68580" marR="68580" marT="0" marB="0" anchor="b">
                    <a:solidFill>
                      <a:schemeClr val="accent6">
                        <a:lumMod val="20000"/>
                        <a:lumOff val="80000"/>
                      </a:schemeClr>
                    </a:solidFill>
                  </a:tcPr>
                </a:tc>
                <a:tc>
                  <a:txBody>
                    <a:bodyPr/>
                    <a:lstStyle/>
                    <a:p>
                      <a:pPr algn="l">
                        <a:spcAft>
                          <a:spcPts val="0"/>
                        </a:spcAft>
                      </a:pPr>
                      <a:r>
                        <a:rPr lang="en-US" sz="2400" b="0" kern="100" dirty="0">
                          <a:solidFill>
                            <a:schemeClr val="tx1"/>
                          </a:solidFill>
                          <a:effectLst/>
                        </a:rPr>
                        <a:t>-9</a:t>
                      </a:r>
                      <a:endParaRPr lang="zh-CN" sz="2400" b="0" kern="100" dirty="0">
                        <a:solidFill>
                          <a:schemeClr val="tx1"/>
                        </a:solidFill>
                        <a:effectLst/>
                        <a:latin typeface="Calibri"/>
                        <a:ea typeface="宋体"/>
                        <a:cs typeface="Times New Roman"/>
                      </a:endParaRPr>
                    </a:p>
                  </a:txBody>
                  <a:tcPr marL="68580" marR="68580" marT="0" marB="0" anchor="b">
                    <a:solidFill>
                      <a:schemeClr val="accent6">
                        <a:lumMod val="20000"/>
                        <a:lumOff val="80000"/>
                      </a:schemeClr>
                    </a:solidFill>
                  </a:tcPr>
                </a:tc>
                <a:tc>
                  <a:txBody>
                    <a:bodyPr/>
                    <a:lstStyle/>
                    <a:p>
                      <a:pPr algn="l">
                        <a:spcAft>
                          <a:spcPts val="0"/>
                        </a:spcAft>
                      </a:pPr>
                      <a:r>
                        <a:rPr lang="en-US" sz="2400" b="0" kern="100" dirty="0">
                          <a:solidFill>
                            <a:schemeClr val="tx1"/>
                          </a:solidFill>
                          <a:effectLst/>
                        </a:rPr>
                        <a:t>-4</a:t>
                      </a:r>
                      <a:endParaRPr lang="zh-CN" sz="2400" b="0" kern="100" dirty="0">
                        <a:solidFill>
                          <a:schemeClr val="tx1"/>
                        </a:solidFill>
                        <a:effectLst/>
                        <a:latin typeface="Calibri"/>
                        <a:ea typeface="宋体"/>
                        <a:cs typeface="Times New Roman"/>
                      </a:endParaRPr>
                    </a:p>
                  </a:txBody>
                  <a:tcPr marL="68580" marR="68580" marT="0" marB="0" anchor="b">
                    <a:solidFill>
                      <a:schemeClr val="accent6">
                        <a:lumMod val="20000"/>
                        <a:lumOff val="80000"/>
                      </a:schemeClr>
                    </a:solidFill>
                  </a:tcPr>
                </a:tc>
              </a:tr>
              <a:tr h="167640">
                <a:tc>
                  <a:txBody>
                    <a:bodyPr/>
                    <a:lstStyle/>
                    <a:p>
                      <a:pPr algn="just">
                        <a:spcAft>
                          <a:spcPts val="0"/>
                        </a:spcAft>
                      </a:pPr>
                      <a:r>
                        <a:rPr lang="zh-CN" sz="2400" kern="100">
                          <a:effectLst/>
                        </a:rPr>
                        <a:t>基因型</a:t>
                      </a:r>
                      <a:r>
                        <a:rPr lang="en-US" sz="2400" kern="100">
                          <a:effectLst/>
                        </a:rPr>
                        <a:t>A</a:t>
                      </a:r>
                      <a:r>
                        <a:rPr lang="en-US" sz="2400" kern="100" baseline="-25000">
                          <a:effectLst/>
                        </a:rPr>
                        <a:t>1</a:t>
                      </a:r>
                      <a:r>
                        <a:rPr lang="en-US" sz="2400" kern="100">
                          <a:effectLst/>
                        </a:rPr>
                        <a:t>A</a:t>
                      </a:r>
                      <a:r>
                        <a:rPr lang="en-US" sz="2400" kern="100" baseline="-25000">
                          <a:effectLst/>
                        </a:rPr>
                        <a:t>2</a:t>
                      </a:r>
                      <a:r>
                        <a:rPr lang="zh-CN" sz="2400" kern="100">
                          <a:effectLst/>
                        </a:rPr>
                        <a:t>的显性离差 </a:t>
                      </a:r>
                      <a:endParaRPr lang="zh-CN" sz="2400" kern="100">
                        <a:effectLst/>
                        <a:latin typeface="Calibri"/>
                        <a:ea typeface="宋体"/>
                        <a:cs typeface="Times New Roman"/>
                      </a:endParaRPr>
                    </a:p>
                  </a:txBody>
                  <a:tcPr marL="68580" marR="68580" marT="0" marB="0" anchor="ctr"/>
                </a:tc>
                <a:tc>
                  <a:txBody>
                    <a:bodyPr/>
                    <a:lstStyle/>
                    <a:p>
                      <a:pPr algn="l">
                        <a:spcAft>
                          <a:spcPts val="0"/>
                        </a:spcAft>
                      </a:pPr>
                      <a:r>
                        <a:rPr lang="en-US" sz="2400" b="0" kern="100">
                          <a:solidFill>
                            <a:schemeClr val="tx1"/>
                          </a:solidFill>
                          <a:effectLst/>
                        </a:rPr>
                        <a:t>24</a:t>
                      </a:r>
                      <a:endParaRPr lang="zh-CN" sz="2400" b="0" kern="100">
                        <a:solidFill>
                          <a:schemeClr val="tx1"/>
                        </a:solidFill>
                        <a:effectLst/>
                        <a:latin typeface="Calibri"/>
                        <a:ea typeface="宋体"/>
                        <a:cs typeface="Times New Roman"/>
                      </a:endParaRPr>
                    </a:p>
                  </a:txBody>
                  <a:tcPr marL="68580" marR="68580" marT="0" marB="0" anchor="b">
                    <a:solidFill>
                      <a:schemeClr val="accent6">
                        <a:lumMod val="20000"/>
                        <a:lumOff val="80000"/>
                      </a:schemeClr>
                    </a:solidFill>
                  </a:tcPr>
                </a:tc>
                <a:tc>
                  <a:txBody>
                    <a:bodyPr/>
                    <a:lstStyle/>
                    <a:p>
                      <a:pPr algn="l">
                        <a:spcAft>
                          <a:spcPts val="0"/>
                        </a:spcAft>
                      </a:pPr>
                      <a:r>
                        <a:rPr lang="en-US" sz="2400" b="0" kern="100">
                          <a:solidFill>
                            <a:schemeClr val="tx1"/>
                          </a:solidFill>
                          <a:effectLst/>
                        </a:rPr>
                        <a:t>25</a:t>
                      </a:r>
                      <a:endParaRPr lang="zh-CN" sz="2400" b="0" kern="100">
                        <a:solidFill>
                          <a:schemeClr val="tx1"/>
                        </a:solidFill>
                        <a:effectLst/>
                        <a:latin typeface="Calibri"/>
                        <a:ea typeface="宋体"/>
                        <a:cs typeface="Times New Roman"/>
                      </a:endParaRPr>
                    </a:p>
                  </a:txBody>
                  <a:tcPr marL="68580" marR="68580" marT="0" marB="0" anchor="b">
                    <a:solidFill>
                      <a:schemeClr val="accent6">
                        <a:lumMod val="20000"/>
                        <a:lumOff val="80000"/>
                      </a:schemeClr>
                    </a:solidFill>
                  </a:tcPr>
                </a:tc>
                <a:tc>
                  <a:txBody>
                    <a:bodyPr/>
                    <a:lstStyle/>
                    <a:p>
                      <a:pPr algn="l">
                        <a:spcAft>
                          <a:spcPts val="0"/>
                        </a:spcAft>
                      </a:pPr>
                      <a:r>
                        <a:rPr lang="en-US" sz="2400" b="0" kern="100">
                          <a:solidFill>
                            <a:schemeClr val="tx1"/>
                          </a:solidFill>
                          <a:effectLst/>
                        </a:rPr>
                        <a:t>24</a:t>
                      </a:r>
                      <a:endParaRPr lang="zh-CN" sz="2400" b="0" kern="100">
                        <a:solidFill>
                          <a:schemeClr val="tx1"/>
                        </a:solidFill>
                        <a:effectLst/>
                        <a:latin typeface="Calibri"/>
                        <a:ea typeface="宋体"/>
                        <a:cs typeface="Times New Roman"/>
                      </a:endParaRPr>
                    </a:p>
                  </a:txBody>
                  <a:tcPr marL="68580" marR="68580" marT="0" marB="0" anchor="b">
                    <a:solidFill>
                      <a:schemeClr val="accent6">
                        <a:lumMod val="20000"/>
                        <a:lumOff val="80000"/>
                      </a:schemeClr>
                    </a:solidFill>
                  </a:tcPr>
                </a:tc>
                <a:tc>
                  <a:txBody>
                    <a:bodyPr/>
                    <a:lstStyle/>
                    <a:p>
                      <a:pPr algn="l">
                        <a:spcAft>
                          <a:spcPts val="0"/>
                        </a:spcAft>
                      </a:pPr>
                      <a:r>
                        <a:rPr lang="en-US" sz="2400" b="0" kern="100" dirty="0">
                          <a:solidFill>
                            <a:schemeClr val="tx1"/>
                          </a:solidFill>
                          <a:effectLst/>
                        </a:rPr>
                        <a:t>21</a:t>
                      </a:r>
                      <a:endParaRPr lang="zh-CN" sz="2400" b="0" kern="100" dirty="0">
                        <a:solidFill>
                          <a:schemeClr val="tx1"/>
                        </a:solidFill>
                        <a:effectLst/>
                        <a:latin typeface="Calibri"/>
                        <a:ea typeface="宋体"/>
                        <a:cs typeface="Times New Roman"/>
                      </a:endParaRPr>
                    </a:p>
                  </a:txBody>
                  <a:tcPr marL="68580" marR="68580" marT="0" marB="0" anchor="b">
                    <a:solidFill>
                      <a:schemeClr val="accent6">
                        <a:lumMod val="20000"/>
                        <a:lumOff val="80000"/>
                      </a:schemeClr>
                    </a:solidFill>
                  </a:tcPr>
                </a:tc>
                <a:tc>
                  <a:txBody>
                    <a:bodyPr/>
                    <a:lstStyle/>
                    <a:p>
                      <a:pPr algn="l">
                        <a:spcAft>
                          <a:spcPts val="0"/>
                        </a:spcAft>
                      </a:pPr>
                      <a:r>
                        <a:rPr lang="en-US" sz="2400" b="0" kern="100" dirty="0">
                          <a:solidFill>
                            <a:schemeClr val="tx1"/>
                          </a:solidFill>
                          <a:effectLst/>
                        </a:rPr>
                        <a:t>16</a:t>
                      </a:r>
                      <a:endParaRPr lang="zh-CN" sz="2400" b="0" kern="100" dirty="0">
                        <a:solidFill>
                          <a:schemeClr val="tx1"/>
                        </a:solidFill>
                        <a:effectLst/>
                        <a:latin typeface="Calibri"/>
                        <a:ea typeface="宋体"/>
                        <a:cs typeface="Times New Roman"/>
                      </a:endParaRPr>
                    </a:p>
                  </a:txBody>
                  <a:tcPr marL="68580" marR="68580" marT="0" marB="0" anchor="b">
                    <a:solidFill>
                      <a:schemeClr val="accent6">
                        <a:lumMod val="20000"/>
                        <a:lumOff val="80000"/>
                      </a:schemeClr>
                    </a:solidFill>
                  </a:tcPr>
                </a:tc>
              </a:tr>
              <a:tr h="167640">
                <a:tc>
                  <a:txBody>
                    <a:bodyPr/>
                    <a:lstStyle/>
                    <a:p>
                      <a:pPr algn="just">
                        <a:spcAft>
                          <a:spcPts val="0"/>
                        </a:spcAft>
                      </a:pPr>
                      <a:r>
                        <a:rPr lang="zh-CN" sz="2400" kern="100">
                          <a:effectLst/>
                        </a:rPr>
                        <a:t>基因型</a:t>
                      </a:r>
                      <a:r>
                        <a:rPr lang="en-US" sz="2400" kern="100">
                          <a:effectLst/>
                        </a:rPr>
                        <a:t>A</a:t>
                      </a:r>
                      <a:r>
                        <a:rPr lang="en-US" sz="2400" kern="100" baseline="-25000">
                          <a:effectLst/>
                        </a:rPr>
                        <a:t>2</a:t>
                      </a:r>
                      <a:r>
                        <a:rPr lang="en-US" sz="2400" kern="100">
                          <a:effectLst/>
                        </a:rPr>
                        <a:t>A</a:t>
                      </a:r>
                      <a:r>
                        <a:rPr lang="en-US" sz="2400" kern="100" baseline="-25000">
                          <a:effectLst/>
                        </a:rPr>
                        <a:t>2</a:t>
                      </a:r>
                      <a:r>
                        <a:rPr lang="zh-CN" sz="2400" kern="100">
                          <a:effectLst/>
                        </a:rPr>
                        <a:t>的显性离差 </a:t>
                      </a:r>
                      <a:endParaRPr lang="zh-CN" sz="2400" kern="100">
                        <a:effectLst/>
                        <a:latin typeface="Calibri"/>
                        <a:ea typeface="宋体"/>
                        <a:cs typeface="Times New Roman"/>
                      </a:endParaRPr>
                    </a:p>
                  </a:txBody>
                  <a:tcPr marL="68580" marR="68580" marT="0" marB="0" anchor="ctr"/>
                </a:tc>
                <a:tc>
                  <a:txBody>
                    <a:bodyPr/>
                    <a:lstStyle/>
                    <a:p>
                      <a:pPr algn="l">
                        <a:spcAft>
                          <a:spcPts val="0"/>
                        </a:spcAft>
                      </a:pPr>
                      <a:r>
                        <a:rPr lang="en-US" sz="2400" b="0" kern="100">
                          <a:solidFill>
                            <a:schemeClr val="tx1"/>
                          </a:solidFill>
                          <a:effectLst/>
                        </a:rPr>
                        <a:t>-16</a:t>
                      </a:r>
                      <a:endParaRPr lang="zh-CN" sz="2400" b="0" kern="100">
                        <a:solidFill>
                          <a:schemeClr val="tx1"/>
                        </a:solidFill>
                        <a:effectLst/>
                        <a:latin typeface="Calibri"/>
                        <a:ea typeface="宋体"/>
                        <a:cs typeface="Times New Roman"/>
                      </a:endParaRPr>
                    </a:p>
                  </a:txBody>
                  <a:tcPr marL="68580" marR="68580" marT="0" marB="0" anchor="b">
                    <a:solidFill>
                      <a:schemeClr val="accent6">
                        <a:lumMod val="20000"/>
                        <a:lumOff val="80000"/>
                      </a:schemeClr>
                    </a:solidFill>
                  </a:tcPr>
                </a:tc>
                <a:tc>
                  <a:txBody>
                    <a:bodyPr/>
                    <a:lstStyle/>
                    <a:p>
                      <a:pPr algn="l">
                        <a:spcAft>
                          <a:spcPts val="0"/>
                        </a:spcAft>
                      </a:pPr>
                      <a:r>
                        <a:rPr lang="en-US" sz="2400" b="0" kern="100">
                          <a:solidFill>
                            <a:schemeClr val="tx1"/>
                          </a:solidFill>
                          <a:effectLst/>
                        </a:rPr>
                        <a:t>-25</a:t>
                      </a:r>
                      <a:endParaRPr lang="zh-CN" sz="2400" b="0" kern="100">
                        <a:solidFill>
                          <a:schemeClr val="tx1"/>
                        </a:solidFill>
                        <a:effectLst/>
                        <a:latin typeface="Calibri"/>
                        <a:ea typeface="宋体"/>
                        <a:cs typeface="Times New Roman"/>
                      </a:endParaRPr>
                    </a:p>
                  </a:txBody>
                  <a:tcPr marL="68580" marR="68580" marT="0" marB="0" anchor="b">
                    <a:solidFill>
                      <a:schemeClr val="accent6">
                        <a:lumMod val="20000"/>
                        <a:lumOff val="80000"/>
                      </a:schemeClr>
                    </a:solidFill>
                  </a:tcPr>
                </a:tc>
                <a:tc>
                  <a:txBody>
                    <a:bodyPr/>
                    <a:lstStyle/>
                    <a:p>
                      <a:pPr algn="l">
                        <a:spcAft>
                          <a:spcPts val="0"/>
                        </a:spcAft>
                      </a:pPr>
                      <a:r>
                        <a:rPr lang="en-US" sz="2400" b="0" kern="100">
                          <a:solidFill>
                            <a:schemeClr val="tx1"/>
                          </a:solidFill>
                          <a:effectLst/>
                        </a:rPr>
                        <a:t>-36</a:t>
                      </a:r>
                      <a:endParaRPr lang="zh-CN" sz="2400" b="0" kern="100">
                        <a:solidFill>
                          <a:schemeClr val="tx1"/>
                        </a:solidFill>
                        <a:effectLst/>
                        <a:latin typeface="Calibri"/>
                        <a:ea typeface="宋体"/>
                        <a:cs typeface="Times New Roman"/>
                      </a:endParaRPr>
                    </a:p>
                  </a:txBody>
                  <a:tcPr marL="68580" marR="68580" marT="0" marB="0" anchor="b">
                    <a:solidFill>
                      <a:schemeClr val="accent6">
                        <a:lumMod val="20000"/>
                        <a:lumOff val="80000"/>
                      </a:schemeClr>
                    </a:solidFill>
                  </a:tcPr>
                </a:tc>
                <a:tc>
                  <a:txBody>
                    <a:bodyPr/>
                    <a:lstStyle/>
                    <a:p>
                      <a:pPr algn="l">
                        <a:spcAft>
                          <a:spcPts val="0"/>
                        </a:spcAft>
                      </a:pPr>
                      <a:r>
                        <a:rPr lang="en-US" sz="2400" b="0" kern="100">
                          <a:solidFill>
                            <a:schemeClr val="tx1"/>
                          </a:solidFill>
                          <a:effectLst/>
                        </a:rPr>
                        <a:t>-49</a:t>
                      </a:r>
                      <a:endParaRPr lang="zh-CN" sz="2400" b="0" kern="100">
                        <a:solidFill>
                          <a:schemeClr val="tx1"/>
                        </a:solidFill>
                        <a:effectLst/>
                        <a:latin typeface="Calibri"/>
                        <a:ea typeface="宋体"/>
                        <a:cs typeface="Times New Roman"/>
                      </a:endParaRPr>
                    </a:p>
                  </a:txBody>
                  <a:tcPr marL="68580" marR="68580" marT="0" marB="0" anchor="b">
                    <a:solidFill>
                      <a:schemeClr val="accent6">
                        <a:lumMod val="20000"/>
                        <a:lumOff val="80000"/>
                      </a:schemeClr>
                    </a:solidFill>
                  </a:tcPr>
                </a:tc>
                <a:tc>
                  <a:txBody>
                    <a:bodyPr/>
                    <a:lstStyle/>
                    <a:p>
                      <a:pPr algn="l">
                        <a:spcAft>
                          <a:spcPts val="0"/>
                        </a:spcAft>
                      </a:pPr>
                      <a:r>
                        <a:rPr lang="en-US" sz="2400" b="0" kern="100" dirty="0">
                          <a:solidFill>
                            <a:schemeClr val="tx1"/>
                          </a:solidFill>
                          <a:effectLst/>
                        </a:rPr>
                        <a:t>-64</a:t>
                      </a:r>
                      <a:endParaRPr lang="zh-CN" sz="2400" b="0" kern="100" dirty="0">
                        <a:solidFill>
                          <a:schemeClr val="tx1"/>
                        </a:solidFill>
                        <a:effectLst/>
                        <a:latin typeface="Calibri"/>
                        <a:ea typeface="宋体"/>
                        <a:cs typeface="Times New Roman"/>
                      </a:endParaRPr>
                    </a:p>
                  </a:txBody>
                  <a:tcPr marL="68580" marR="68580" marT="0" marB="0" anchor="b">
                    <a:solidFill>
                      <a:schemeClr val="accent6">
                        <a:lumMod val="20000"/>
                        <a:lumOff val="80000"/>
                      </a:schemeClr>
                    </a:solidFill>
                  </a:tcPr>
                </a:tc>
              </a:tr>
              <a:tr h="167640">
                <a:tc>
                  <a:txBody>
                    <a:bodyPr/>
                    <a:lstStyle/>
                    <a:p>
                      <a:pPr algn="just">
                        <a:spcAft>
                          <a:spcPts val="0"/>
                        </a:spcAft>
                      </a:pPr>
                      <a:r>
                        <a:rPr lang="zh-CN" sz="2400" kern="100" dirty="0">
                          <a:effectLst/>
                        </a:rPr>
                        <a:t>显性方差 </a:t>
                      </a:r>
                      <a:endParaRPr lang="zh-CN" sz="2400" kern="100" dirty="0">
                        <a:effectLst/>
                        <a:latin typeface="Calibri"/>
                        <a:ea typeface="宋体"/>
                        <a:cs typeface="Times New Roman"/>
                      </a:endParaRPr>
                    </a:p>
                  </a:txBody>
                  <a:tcPr marL="68580" marR="68580" marT="0" marB="0" anchor="ctr"/>
                </a:tc>
                <a:tc>
                  <a:txBody>
                    <a:bodyPr/>
                    <a:lstStyle/>
                    <a:p>
                      <a:pPr algn="l">
                        <a:spcAft>
                          <a:spcPts val="0"/>
                        </a:spcAft>
                      </a:pPr>
                      <a:r>
                        <a:rPr lang="en-US" sz="2400" b="0" kern="100">
                          <a:solidFill>
                            <a:schemeClr val="tx1"/>
                          </a:solidFill>
                          <a:effectLst/>
                        </a:rPr>
                        <a:t>576</a:t>
                      </a:r>
                      <a:endParaRPr lang="zh-CN" sz="2400" b="0" kern="100">
                        <a:solidFill>
                          <a:schemeClr val="tx1"/>
                        </a:solidFill>
                        <a:effectLst/>
                        <a:latin typeface="Calibri"/>
                        <a:ea typeface="宋体"/>
                        <a:cs typeface="Times New Roman"/>
                      </a:endParaRPr>
                    </a:p>
                  </a:txBody>
                  <a:tcPr marL="68580" marR="68580" marT="0" marB="0" anchor="b">
                    <a:solidFill>
                      <a:schemeClr val="accent6">
                        <a:lumMod val="20000"/>
                        <a:lumOff val="80000"/>
                      </a:schemeClr>
                    </a:solidFill>
                  </a:tcPr>
                </a:tc>
                <a:tc>
                  <a:txBody>
                    <a:bodyPr/>
                    <a:lstStyle/>
                    <a:p>
                      <a:pPr algn="l">
                        <a:spcAft>
                          <a:spcPts val="0"/>
                        </a:spcAft>
                      </a:pPr>
                      <a:r>
                        <a:rPr lang="en-US" sz="2400" b="0" kern="100" dirty="0">
                          <a:solidFill>
                            <a:schemeClr val="tx1"/>
                          </a:solidFill>
                          <a:effectLst/>
                        </a:rPr>
                        <a:t>625</a:t>
                      </a:r>
                      <a:endParaRPr lang="zh-CN" sz="2400" b="0" kern="100" dirty="0">
                        <a:solidFill>
                          <a:schemeClr val="tx1"/>
                        </a:solidFill>
                        <a:effectLst/>
                        <a:latin typeface="Calibri"/>
                        <a:ea typeface="宋体"/>
                        <a:cs typeface="Times New Roman"/>
                      </a:endParaRPr>
                    </a:p>
                  </a:txBody>
                  <a:tcPr marL="68580" marR="68580" marT="0" marB="0" anchor="b">
                    <a:solidFill>
                      <a:schemeClr val="accent6">
                        <a:lumMod val="20000"/>
                        <a:lumOff val="80000"/>
                      </a:schemeClr>
                    </a:solidFill>
                  </a:tcPr>
                </a:tc>
                <a:tc>
                  <a:txBody>
                    <a:bodyPr/>
                    <a:lstStyle/>
                    <a:p>
                      <a:pPr algn="l">
                        <a:spcAft>
                          <a:spcPts val="0"/>
                        </a:spcAft>
                      </a:pPr>
                      <a:r>
                        <a:rPr lang="en-US" sz="2400" b="0" kern="100">
                          <a:solidFill>
                            <a:schemeClr val="tx1"/>
                          </a:solidFill>
                          <a:effectLst/>
                        </a:rPr>
                        <a:t>576</a:t>
                      </a:r>
                      <a:endParaRPr lang="zh-CN" sz="2400" b="0" kern="100">
                        <a:solidFill>
                          <a:schemeClr val="tx1"/>
                        </a:solidFill>
                        <a:effectLst/>
                        <a:latin typeface="Calibri"/>
                        <a:ea typeface="宋体"/>
                        <a:cs typeface="Times New Roman"/>
                      </a:endParaRPr>
                    </a:p>
                  </a:txBody>
                  <a:tcPr marL="68580" marR="68580" marT="0" marB="0" anchor="b">
                    <a:solidFill>
                      <a:schemeClr val="accent6">
                        <a:lumMod val="20000"/>
                        <a:lumOff val="80000"/>
                      </a:schemeClr>
                    </a:solidFill>
                  </a:tcPr>
                </a:tc>
                <a:tc>
                  <a:txBody>
                    <a:bodyPr/>
                    <a:lstStyle/>
                    <a:p>
                      <a:pPr algn="l">
                        <a:spcAft>
                          <a:spcPts val="0"/>
                        </a:spcAft>
                      </a:pPr>
                      <a:r>
                        <a:rPr lang="en-US" sz="2400" b="0" kern="100">
                          <a:solidFill>
                            <a:schemeClr val="tx1"/>
                          </a:solidFill>
                          <a:effectLst/>
                        </a:rPr>
                        <a:t>441</a:t>
                      </a:r>
                      <a:endParaRPr lang="zh-CN" sz="2400" b="0" kern="100">
                        <a:solidFill>
                          <a:schemeClr val="tx1"/>
                        </a:solidFill>
                        <a:effectLst/>
                        <a:latin typeface="Calibri"/>
                        <a:ea typeface="宋体"/>
                        <a:cs typeface="Times New Roman"/>
                      </a:endParaRPr>
                    </a:p>
                  </a:txBody>
                  <a:tcPr marL="68580" marR="68580" marT="0" marB="0" anchor="b">
                    <a:solidFill>
                      <a:schemeClr val="accent6">
                        <a:lumMod val="20000"/>
                        <a:lumOff val="80000"/>
                      </a:schemeClr>
                    </a:solidFill>
                  </a:tcPr>
                </a:tc>
                <a:tc>
                  <a:txBody>
                    <a:bodyPr/>
                    <a:lstStyle/>
                    <a:p>
                      <a:pPr algn="l">
                        <a:spcAft>
                          <a:spcPts val="0"/>
                        </a:spcAft>
                      </a:pPr>
                      <a:r>
                        <a:rPr lang="en-US" sz="2400" b="0" kern="100" dirty="0">
                          <a:solidFill>
                            <a:schemeClr val="tx1"/>
                          </a:solidFill>
                          <a:effectLst/>
                        </a:rPr>
                        <a:t>256</a:t>
                      </a:r>
                      <a:endParaRPr lang="zh-CN" sz="2400" b="0" kern="100" dirty="0">
                        <a:solidFill>
                          <a:schemeClr val="tx1"/>
                        </a:solidFill>
                        <a:effectLst/>
                        <a:latin typeface="Calibri"/>
                        <a:ea typeface="宋体"/>
                        <a:cs typeface="Times New Roman"/>
                      </a:endParaRPr>
                    </a:p>
                  </a:txBody>
                  <a:tcPr marL="68580" marR="68580" marT="0" marB="0" anchor="b">
                    <a:solidFill>
                      <a:schemeClr val="accent6">
                        <a:lumMod val="20000"/>
                        <a:lumOff val="80000"/>
                      </a:schemeClr>
                    </a:solidFill>
                  </a:tcPr>
                </a:tc>
              </a:tr>
            </a:tbl>
          </a:graphicData>
        </a:graphic>
      </p:graphicFrame>
    </p:spTree>
    <p:extLst>
      <p:ext uri="{BB962C8B-B14F-4D97-AF65-F5344CB8AC3E}">
        <p14:creationId xmlns:p14="http://schemas.microsoft.com/office/powerpoint/2010/main" val="341376698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755576" y="188640"/>
            <a:ext cx="7560840" cy="648072"/>
          </a:xfrm>
        </p:spPr>
        <p:txBody>
          <a:bodyPr>
            <a:normAutofit/>
          </a:bodyPr>
          <a:lstStyle/>
          <a:p>
            <a:r>
              <a:rPr lang="zh-CN" altLang="en-US" sz="3600" b="1" dirty="0" smtClean="0">
                <a:latin typeface="Times New Roman" panose="02020603050405020304" pitchFamily="18" charset="0"/>
                <a:ea typeface="黑体" panose="02010609060101010101" pitchFamily="49" charset="-122"/>
                <a:cs typeface="Times New Roman" panose="02020603050405020304" pitchFamily="18" charset="0"/>
              </a:rPr>
              <a:t>超显性</a:t>
            </a:r>
            <a:r>
              <a:rPr lang="zh-CN" altLang="zh-CN" sz="3600" b="1" dirty="0" smtClean="0">
                <a:latin typeface="Times New Roman" panose="02020603050405020304" pitchFamily="18" charset="0"/>
                <a:ea typeface="黑体" panose="02010609060101010101" pitchFamily="49" charset="-122"/>
                <a:cs typeface="Times New Roman" panose="02020603050405020304" pitchFamily="18" charset="0"/>
              </a:rPr>
              <a:t>遗传模型</a:t>
            </a:r>
            <a:r>
              <a:rPr lang="zh-CN" altLang="en-US" sz="3600" b="1" dirty="0" smtClean="0">
                <a:latin typeface="Times New Roman" panose="02020603050405020304" pitchFamily="18" charset="0"/>
                <a:ea typeface="黑体" panose="02010609060101010101" pitchFamily="49" charset="-122"/>
                <a:cs typeface="Times New Roman" panose="02020603050405020304" pitchFamily="18" charset="0"/>
              </a:rPr>
              <a:t>下</a:t>
            </a:r>
            <a:r>
              <a:rPr lang="zh-CN" altLang="en-US" sz="3600" b="1" dirty="0">
                <a:latin typeface="Times New Roman" panose="02020603050405020304" pitchFamily="18" charset="0"/>
                <a:ea typeface="黑体" panose="02010609060101010101" pitchFamily="49" charset="-122"/>
                <a:cs typeface="Times New Roman" panose="02020603050405020304" pitchFamily="18" charset="0"/>
              </a:rPr>
              <a:t>的</a:t>
            </a:r>
            <a:r>
              <a:rPr lang="zh-CN" altLang="en-US" sz="3600" b="1" dirty="0" smtClean="0">
                <a:latin typeface="Times New Roman" panose="02020603050405020304" pitchFamily="18" charset="0"/>
                <a:ea typeface="黑体" panose="02010609060101010101" pitchFamily="49" charset="-122"/>
                <a:cs typeface="Times New Roman" panose="02020603050405020304" pitchFamily="18" charset="0"/>
              </a:rPr>
              <a:t>育种值选择</a:t>
            </a:r>
            <a:endParaRPr lang="en-US" altLang="zh-CN" sz="3600" b="1"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3" name="内容占位符 2"/>
          <p:cNvSpPr>
            <a:spLocks noGrp="1"/>
          </p:cNvSpPr>
          <p:nvPr>
            <p:ph idx="1"/>
          </p:nvPr>
        </p:nvSpPr>
        <p:spPr>
          <a:xfrm>
            <a:off x="323528" y="836712"/>
            <a:ext cx="8568952" cy="5904656"/>
          </a:xfrm>
        </p:spPr>
        <p:txBody>
          <a:bodyPr>
            <a:noAutofit/>
          </a:bodyPr>
          <a:lstStyle/>
          <a:p>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在</a:t>
            </a:r>
            <a:r>
              <a:rPr lang="en-US" altLang="zh-CN" sz="2600" i="1" dirty="0">
                <a:latin typeface="Times New Roman" panose="02020603050405020304" pitchFamily="18" charset="0"/>
                <a:ea typeface="黑体" panose="02010609060101010101" pitchFamily="49" charset="-122"/>
                <a:cs typeface="Times New Roman" panose="02020603050405020304" pitchFamily="18" charset="0"/>
              </a:rPr>
              <a:t>p</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&lt;0.6</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的群体中，等位基因</a:t>
            </a:r>
            <a:r>
              <a:rPr lang="en-US" altLang="zh-CN" sz="2600" i="1" dirty="0">
                <a:latin typeface="Times New Roman" panose="02020603050405020304" pitchFamily="18" charset="0"/>
                <a:ea typeface="黑体" panose="02010609060101010101" pitchFamily="49" charset="-122"/>
                <a:cs typeface="Times New Roman" panose="02020603050405020304" pitchFamily="18" charset="0"/>
              </a:rPr>
              <a:t>A</a:t>
            </a:r>
            <a:r>
              <a:rPr lang="en-US" altLang="zh-CN" sz="2600" baseline="-25000" dirty="0">
                <a:latin typeface="Times New Roman" panose="02020603050405020304" pitchFamily="18" charset="0"/>
                <a:ea typeface="黑体" panose="02010609060101010101" pitchFamily="49" charset="-122"/>
                <a:cs typeface="Times New Roman" panose="02020603050405020304" pitchFamily="18" charset="0"/>
              </a:rPr>
              <a:t>1</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有较高的平均表现，</a:t>
            </a:r>
            <a:r>
              <a:rPr lang="en-US" altLang="zh-CN" sz="2600" i="1" dirty="0">
                <a:latin typeface="Times New Roman" panose="02020603050405020304" pitchFamily="18" charset="0"/>
                <a:ea typeface="黑体" panose="02010609060101010101" pitchFamily="49" charset="-122"/>
                <a:cs typeface="Times New Roman" panose="02020603050405020304" pitchFamily="18" charset="0"/>
              </a:rPr>
              <a:t>A</a:t>
            </a:r>
            <a:r>
              <a:rPr lang="en-US" altLang="zh-CN" sz="2600" baseline="-25000" dirty="0">
                <a:latin typeface="Times New Roman" panose="02020603050405020304" pitchFamily="18" charset="0"/>
                <a:ea typeface="黑体" panose="02010609060101010101" pitchFamily="49" charset="-122"/>
                <a:cs typeface="Times New Roman" panose="02020603050405020304" pitchFamily="18" charset="0"/>
              </a:rPr>
              <a:t>1</a:t>
            </a:r>
            <a:r>
              <a:rPr lang="en-US" altLang="zh-CN" sz="2600" i="1" dirty="0">
                <a:latin typeface="Times New Roman" panose="02020603050405020304" pitchFamily="18" charset="0"/>
                <a:ea typeface="黑体" panose="02010609060101010101" pitchFamily="49" charset="-122"/>
                <a:cs typeface="Times New Roman" panose="02020603050405020304" pitchFamily="18" charset="0"/>
              </a:rPr>
              <a:t>A</a:t>
            </a:r>
            <a:r>
              <a:rPr lang="en-US" altLang="zh-CN" sz="2600" baseline="-25000" dirty="0">
                <a:latin typeface="Times New Roman" panose="02020603050405020304" pitchFamily="18" charset="0"/>
                <a:ea typeface="黑体" panose="02010609060101010101" pitchFamily="49" charset="-122"/>
                <a:cs typeface="Times New Roman" panose="02020603050405020304" pitchFamily="18" charset="0"/>
              </a:rPr>
              <a:t>1</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的育种值也较高。如果根据育种值选择亲本的，</a:t>
            </a:r>
            <a:r>
              <a:rPr lang="en-US" altLang="zh-CN" sz="2600" i="1" dirty="0">
                <a:latin typeface="Times New Roman" panose="02020603050405020304" pitchFamily="18" charset="0"/>
                <a:ea typeface="黑体" panose="02010609060101010101" pitchFamily="49" charset="-122"/>
                <a:cs typeface="Times New Roman" panose="02020603050405020304" pitchFamily="18" charset="0"/>
              </a:rPr>
              <a:t>A</a:t>
            </a:r>
            <a:r>
              <a:rPr lang="en-US" altLang="zh-CN" sz="2600" baseline="-25000" dirty="0">
                <a:latin typeface="Times New Roman" panose="02020603050405020304" pitchFamily="18" charset="0"/>
                <a:ea typeface="黑体" panose="02010609060101010101" pitchFamily="49" charset="-122"/>
                <a:cs typeface="Times New Roman" panose="02020603050405020304" pitchFamily="18" charset="0"/>
              </a:rPr>
              <a:t>1</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的频率就会不断增加，后代群体的均值也随之上升</a:t>
            </a:r>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600" dirty="0" smtClean="0">
              <a:latin typeface="Times New Roman" panose="02020603050405020304" pitchFamily="18" charset="0"/>
              <a:ea typeface="黑体" panose="02010609060101010101" pitchFamily="49" charset="-122"/>
              <a:cs typeface="Times New Roman" panose="02020603050405020304" pitchFamily="18" charset="0"/>
            </a:endParaRPr>
          </a:p>
          <a:p>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在</a:t>
            </a:r>
            <a:r>
              <a:rPr lang="en-US" altLang="zh-CN" sz="2600" i="1" dirty="0">
                <a:latin typeface="Times New Roman" panose="02020603050405020304" pitchFamily="18" charset="0"/>
                <a:ea typeface="黑体" panose="02010609060101010101" pitchFamily="49" charset="-122"/>
                <a:cs typeface="Times New Roman" panose="02020603050405020304" pitchFamily="18" charset="0"/>
              </a:rPr>
              <a:t>p</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&gt;0.6</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的群体中，等位基因</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A</a:t>
            </a:r>
            <a:r>
              <a:rPr lang="en-US" altLang="zh-CN" sz="2600" baseline="-25000" dirty="0">
                <a:latin typeface="Times New Roman" panose="02020603050405020304" pitchFamily="18" charset="0"/>
                <a:ea typeface="黑体" panose="02010609060101010101" pitchFamily="49" charset="-122"/>
                <a:cs typeface="Times New Roman" panose="02020603050405020304" pitchFamily="18" charset="0"/>
              </a:rPr>
              <a:t>2</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有较高的平均表现，</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A</a:t>
            </a:r>
            <a:r>
              <a:rPr lang="en-US" altLang="zh-CN" sz="2600" baseline="-25000" dirty="0">
                <a:latin typeface="Times New Roman" panose="02020603050405020304" pitchFamily="18" charset="0"/>
                <a:ea typeface="黑体" panose="02010609060101010101" pitchFamily="49" charset="-122"/>
                <a:cs typeface="Times New Roman" panose="02020603050405020304" pitchFamily="18" charset="0"/>
              </a:rPr>
              <a:t>2</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A</a:t>
            </a:r>
            <a:r>
              <a:rPr lang="en-US" altLang="zh-CN" sz="2600" baseline="-25000" dirty="0">
                <a:latin typeface="Times New Roman" panose="02020603050405020304" pitchFamily="18" charset="0"/>
                <a:ea typeface="黑体" panose="02010609060101010101" pitchFamily="49" charset="-122"/>
                <a:cs typeface="Times New Roman" panose="02020603050405020304" pitchFamily="18" charset="0"/>
              </a:rPr>
              <a:t>2</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有较高的育种值。如果根据育种值选择亲本，</a:t>
            </a:r>
            <a:r>
              <a:rPr lang="en-US" altLang="zh-CN" sz="2600" i="1" dirty="0">
                <a:latin typeface="Times New Roman" panose="02020603050405020304" pitchFamily="18" charset="0"/>
                <a:ea typeface="黑体" panose="02010609060101010101" pitchFamily="49" charset="-122"/>
                <a:cs typeface="Times New Roman" panose="02020603050405020304" pitchFamily="18" charset="0"/>
              </a:rPr>
              <a:t>A</a:t>
            </a:r>
            <a:r>
              <a:rPr lang="en-US" altLang="zh-CN" sz="2600" baseline="-25000" dirty="0">
                <a:latin typeface="Times New Roman" panose="02020603050405020304" pitchFamily="18" charset="0"/>
                <a:ea typeface="黑体" panose="02010609060101010101" pitchFamily="49" charset="-122"/>
                <a:cs typeface="Times New Roman" panose="02020603050405020304" pitchFamily="18" charset="0"/>
              </a:rPr>
              <a:t>1</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的频率就会降低，其结果也是提高了后代群体的均值</a:t>
            </a:r>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600" dirty="0" smtClean="0">
              <a:latin typeface="Times New Roman" panose="02020603050405020304" pitchFamily="18" charset="0"/>
              <a:ea typeface="黑体" panose="02010609060101010101" pitchFamily="49" charset="-122"/>
              <a:cs typeface="Times New Roman" panose="02020603050405020304" pitchFamily="18" charset="0"/>
            </a:endParaRPr>
          </a:p>
          <a:p>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当</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等位基因</a:t>
            </a:r>
            <a:r>
              <a:rPr lang="en-US" altLang="zh-CN" sz="2600" i="1" dirty="0">
                <a:latin typeface="Times New Roman" panose="02020603050405020304" pitchFamily="18" charset="0"/>
                <a:ea typeface="黑体" panose="02010609060101010101" pitchFamily="49" charset="-122"/>
                <a:cs typeface="Times New Roman" panose="02020603050405020304" pitchFamily="18" charset="0"/>
              </a:rPr>
              <a:t>A</a:t>
            </a:r>
            <a:r>
              <a:rPr lang="en-US" altLang="zh-CN" sz="2600" baseline="-25000" dirty="0">
                <a:latin typeface="Times New Roman" panose="02020603050405020304" pitchFamily="18" charset="0"/>
                <a:ea typeface="黑体" panose="02010609060101010101" pitchFamily="49" charset="-122"/>
                <a:cs typeface="Times New Roman" panose="02020603050405020304" pitchFamily="18" charset="0"/>
              </a:rPr>
              <a:t>1</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的频率达到</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0.6</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时，群体均值达到最高点，两种等位基因的平均效应和三种基因型的育种值均为</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0</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。这时，根据育种值的选择不会引起基因频率的任何改变，群体均值在</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0.6</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的</a:t>
            </a:r>
            <a:r>
              <a:rPr lang="en-US" altLang="zh-CN" sz="2600" i="1" dirty="0">
                <a:latin typeface="Times New Roman" panose="02020603050405020304" pitchFamily="18" charset="0"/>
                <a:ea typeface="黑体" panose="02010609060101010101" pitchFamily="49" charset="-122"/>
                <a:cs typeface="Times New Roman" panose="02020603050405020304" pitchFamily="18" charset="0"/>
              </a:rPr>
              <a:t>A</a:t>
            </a:r>
            <a:r>
              <a:rPr lang="en-US" altLang="zh-CN" sz="2600" baseline="-25000" dirty="0">
                <a:latin typeface="Times New Roman" panose="02020603050405020304" pitchFamily="18" charset="0"/>
                <a:ea typeface="黑体" panose="02010609060101010101" pitchFamily="49" charset="-122"/>
                <a:cs typeface="Times New Roman" panose="02020603050405020304" pitchFamily="18" charset="0"/>
              </a:rPr>
              <a:t>1</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频率上不再发生变化，这就是所谓的选择高原（</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selection plateau</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a:t>
            </a:r>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600" dirty="0" smtClean="0">
              <a:latin typeface="Times New Roman" panose="02020603050405020304" pitchFamily="18" charset="0"/>
              <a:ea typeface="黑体" panose="02010609060101010101" pitchFamily="49" charset="-122"/>
              <a:cs typeface="Times New Roman" panose="02020603050405020304" pitchFamily="18" charset="0"/>
            </a:endParaRPr>
          </a:p>
          <a:p>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达到</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选择高原的群体，加性方差为</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0</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，对选择不再有任何响应。但这时不代表群体中没有遗传方差了，只是说决定选择响应的加性方差没有了。</a:t>
            </a:r>
          </a:p>
        </p:txBody>
      </p:sp>
    </p:spTree>
    <p:extLst>
      <p:ext uri="{BB962C8B-B14F-4D97-AF65-F5344CB8AC3E}">
        <p14:creationId xmlns:p14="http://schemas.microsoft.com/office/powerpoint/2010/main" val="2291465727"/>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827584" y="260648"/>
            <a:ext cx="7560840" cy="720080"/>
          </a:xfrm>
        </p:spPr>
        <p:txBody>
          <a:bodyPr>
            <a:normAutofit/>
          </a:bodyPr>
          <a:lstStyle/>
          <a:p>
            <a:r>
              <a:rPr lang="zh-CN" altLang="en-US" sz="4000" b="1" dirty="0" smtClean="0">
                <a:latin typeface="Times New Roman" panose="02020603050405020304" pitchFamily="18" charset="0"/>
                <a:ea typeface="黑体" panose="02010609060101010101" pitchFamily="49" charset="-122"/>
                <a:cs typeface="Times New Roman" panose="02020603050405020304" pitchFamily="18" charset="0"/>
              </a:rPr>
              <a:t>杂交品种的利用</a:t>
            </a:r>
            <a:endParaRPr lang="en-US" altLang="zh-CN" sz="4000" b="1"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3" name="内容占位符 2"/>
          <p:cNvSpPr>
            <a:spLocks noGrp="1"/>
          </p:cNvSpPr>
          <p:nvPr>
            <p:ph idx="1"/>
          </p:nvPr>
        </p:nvSpPr>
        <p:spPr>
          <a:xfrm>
            <a:off x="395536" y="980728"/>
            <a:ext cx="8280920" cy="5544616"/>
          </a:xfrm>
        </p:spPr>
        <p:txBody>
          <a:bodyPr>
            <a:noAutofit/>
          </a:bodyPr>
          <a:lstStyle/>
          <a:p>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表</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8.10</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的例子，一方面说明了育种值和加性方差在选择中的重要性，另一方面也说明了随机交配群体中的选择，有时不一定能使群体均值达到最高的基因型值</a:t>
            </a:r>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600" dirty="0" smtClean="0">
              <a:latin typeface="Times New Roman" panose="02020603050405020304" pitchFamily="18" charset="0"/>
              <a:ea typeface="黑体" panose="02010609060101010101" pitchFamily="49" charset="-122"/>
              <a:cs typeface="Times New Roman" panose="02020603050405020304" pitchFamily="18" charset="0"/>
            </a:endParaRPr>
          </a:p>
          <a:p>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试想</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，如果只选择基因型值最高的</a:t>
            </a:r>
            <a:r>
              <a:rPr lang="en-US" altLang="zh-CN" sz="2600" i="1" dirty="0">
                <a:latin typeface="Times New Roman" panose="02020603050405020304" pitchFamily="18" charset="0"/>
                <a:ea typeface="黑体" panose="02010609060101010101" pitchFamily="49" charset="-122"/>
                <a:cs typeface="Times New Roman" panose="02020603050405020304" pitchFamily="18" charset="0"/>
              </a:rPr>
              <a:t>A</a:t>
            </a:r>
            <a:r>
              <a:rPr lang="en-US" altLang="zh-CN" sz="2600" baseline="-25000" dirty="0">
                <a:latin typeface="Times New Roman" panose="02020603050405020304" pitchFamily="18" charset="0"/>
                <a:ea typeface="黑体" panose="02010609060101010101" pitchFamily="49" charset="-122"/>
                <a:cs typeface="Times New Roman" panose="02020603050405020304" pitchFamily="18" charset="0"/>
              </a:rPr>
              <a:t>1</a:t>
            </a:r>
            <a:r>
              <a:rPr lang="en-US" altLang="zh-CN" sz="2600" i="1" dirty="0">
                <a:latin typeface="Times New Roman" panose="02020603050405020304" pitchFamily="18" charset="0"/>
                <a:ea typeface="黑体" panose="02010609060101010101" pitchFamily="49" charset="-122"/>
                <a:cs typeface="Times New Roman" panose="02020603050405020304" pitchFamily="18" charset="0"/>
              </a:rPr>
              <a:t>A</a:t>
            </a:r>
            <a:r>
              <a:rPr lang="en-US" altLang="zh-CN" sz="2600" baseline="-25000" dirty="0">
                <a:latin typeface="Times New Roman" panose="02020603050405020304" pitchFamily="18" charset="0"/>
                <a:ea typeface="黑体" panose="02010609060101010101" pitchFamily="49" charset="-122"/>
                <a:cs typeface="Times New Roman" panose="02020603050405020304" pitchFamily="18" charset="0"/>
              </a:rPr>
              <a:t>2</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作亲本，随机交配后代的均值只有</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125</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，对应于表</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8.10</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频率为</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0.5</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的情形。如果根据育种值选择亲本，最高的群体均值也只能达到</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126</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，对应于表</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8.10</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频率为</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0.6</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的情形，远低于</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A</a:t>
            </a:r>
            <a:r>
              <a:rPr lang="en-US" altLang="zh-CN" sz="2600" baseline="-25000" dirty="0">
                <a:latin typeface="Times New Roman" panose="02020603050405020304" pitchFamily="18" charset="0"/>
                <a:ea typeface="黑体" panose="02010609060101010101" pitchFamily="49" charset="-122"/>
                <a:cs typeface="Times New Roman" panose="02020603050405020304" pitchFamily="18" charset="0"/>
              </a:rPr>
              <a:t>1</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A</a:t>
            </a:r>
            <a:r>
              <a:rPr lang="en-US" altLang="zh-CN" sz="2600" baseline="-25000" dirty="0">
                <a:latin typeface="Times New Roman" panose="02020603050405020304" pitchFamily="18" charset="0"/>
                <a:ea typeface="黑体" panose="02010609060101010101" pitchFamily="49" charset="-122"/>
                <a:cs typeface="Times New Roman" panose="02020603050405020304" pitchFamily="18" charset="0"/>
              </a:rPr>
              <a:t>2</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基因型值</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150</a:t>
            </a:r>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600" dirty="0" smtClean="0">
              <a:latin typeface="Times New Roman" panose="02020603050405020304" pitchFamily="18" charset="0"/>
              <a:ea typeface="黑体" panose="02010609060101010101" pitchFamily="49" charset="-122"/>
              <a:cs typeface="Times New Roman" panose="02020603050405020304" pitchFamily="18" charset="0"/>
            </a:endParaRPr>
          </a:p>
          <a:p>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因此</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，在存在超显性时，随机交配群体不可能达到最高的可能基因型值。这也从另外一方面说明了植物育种中杂交种选育的重要性，即把两个自交系</a:t>
            </a:r>
            <a:r>
              <a:rPr lang="en-US" altLang="zh-CN" sz="2600" i="1" dirty="0">
                <a:latin typeface="Times New Roman" panose="02020603050405020304" pitchFamily="18" charset="0"/>
                <a:ea typeface="黑体" panose="02010609060101010101" pitchFamily="49" charset="-122"/>
                <a:cs typeface="Times New Roman" panose="02020603050405020304" pitchFamily="18" charset="0"/>
              </a:rPr>
              <a:t>A</a:t>
            </a:r>
            <a:r>
              <a:rPr lang="en-US" altLang="zh-CN" sz="2600" baseline="-25000" dirty="0">
                <a:latin typeface="Times New Roman" panose="02020603050405020304" pitchFamily="18" charset="0"/>
                <a:ea typeface="黑体" panose="02010609060101010101" pitchFamily="49" charset="-122"/>
                <a:cs typeface="Times New Roman" panose="02020603050405020304" pitchFamily="18" charset="0"/>
              </a:rPr>
              <a:t>1</a:t>
            </a:r>
            <a:r>
              <a:rPr lang="en-US" altLang="zh-CN" sz="2600" i="1" dirty="0">
                <a:latin typeface="Times New Roman" panose="02020603050405020304" pitchFamily="18" charset="0"/>
                <a:ea typeface="黑体" panose="02010609060101010101" pitchFamily="49" charset="-122"/>
                <a:cs typeface="Times New Roman" panose="02020603050405020304" pitchFamily="18" charset="0"/>
              </a:rPr>
              <a:t>A</a:t>
            </a:r>
            <a:r>
              <a:rPr lang="en-US" altLang="zh-CN" sz="2600" baseline="-25000" dirty="0">
                <a:latin typeface="Times New Roman" panose="02020603050405020304" pitchFamily="18" charset="0"/>
                <a:ea typeface="黑体" panose="02010609060101010101" pitchFamily="49" charset="-122"/>
                <a:cs typeface="Times New Roman" panose="02020603050405020304" pitchFamily="18" charset="0"/>
              </a:rPr>
              <a:t>1</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和</a:t>
            </a:r>
            <a:r>
              <a:rPr lang="en-US" altLang="zh-CN" sz="2600" i="1" dirty="0">
                <a:latin typeface="Times New Roman" panose="02020603050405020304" pitchFamily="18" charset="0"/>
                <a:ea typeface="黑体" panose="02010609060101010101" pitchFamily="49" charset="-122"/>
                <a:cs typeface="Times New Roman" panose="02020603050405020304" pitchFamily="18" charset="0"/>
              </a:rPr>
              <a:t>A</a:t>
            </a:r>
            <a:r>
              <a:rPr lang="en-US" altLang="zh-CN" sz="2600" baseline="-25000" dirty="0">
                <a:latin typeface="Times New Roman" panose="02020603050405020304" pitchFamily="18" charset="0"/>
                <a:ea typeface="黑体" panose="02010609060101010101" pitchFamily="49" charset="-122"/>
                <a:cs typeface="Times New Roman" panose="02020603050405020304" pitchFamily="18" charset="0"/>
              </a:rPr>
              <a:t>2</a:t>
            </a:r>
            <a:r>
              <a:rPr lang="en-US" altLang="zh-CN" sz="2600" i="1" dirty="0">
                <a:latin typeface="Times New Roman" panose="02020603050405020304" pitchFamily="18" charset="0"/>
                <a:ea typeface="黑体" panose="02010609060101010101" pitchFamily="49" charset="-122"/>
                <a:cs typeface="Times New Roman" panose="02020603050405020304" pitchFamily="18" charset="0"/>
              </a:rPr>
              <a:t>A</a:t>
            </a:r>
            <a:r>
              <a:rPr lang="en-US" altLang="zh-CN" sz="2600" baseline="-25000" dirty="0">
                <a:latin typeface="Times New Roman" panose="02020603050405020304" pitchFamily="18" charset="0"/>
                <a:ea typeface="黑体" panose="02010609060101010101" pitchFamily="49" charset="-122"/>
                <a:cs typeface="Times New Roman" panose="02020603050405020304" pitchFamily="18" charset="0"/>
              </a:rPr>
              <a:t>2</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的杂种</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F</a:t>
            </a:r>
            <a:r>
              <a:rPr lang="en-US" altLang="zh-CN" sz="2600" baseline="-25000" dirty="0">
                <a:latin typeface="Times New Roman" panose="02020603050405020304" pitchFamily="18" charset="0"/>
                <a:ea typeface="黑体" panose="02010609060101010101" pitchFamily="49" charset="-122"/>
                <a:cs typeface="Times New Roman" panose="02020603050405020304" pitchFamily="18" charset="0"/>
              </a:rPr>
              <a:t>1</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作为品种，杂种</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F</a:t>
            </a:r>
            <a:r>
              <a:rPr lang="en-US" altLang="zh-CN" sz="2600" baseline="-25000" dirty="0">
                <a:latin typeface="Times New Roman" panose="02020603050405020304" pitchFamily="18" charset="0"/>
                <a:ea typeface="黑体" panose="02010609060101010101" pitchFamily="49" charset="-122"/>
                <a:cs typeface="Times New Roman" panose="02020603050405020304" pitchFamily="18" charset="0"/>
              </a:rPr>
              <a:t>1</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群体在田间是整齐一致的，同时还实现了</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150</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的最高基因型值。</a:t>
            </a:r>
          </a:p>
        </p:txBody>
      </p:sp>
    </p:spTree>
    <p:extLst>
      <p:ext uri="{BB962C8B-B14F-4D97-AF65-F5344CB8AC3E}">
        <p14:creationId xmlns:p14="http://schemas.microsoft.com/office/powerpoint/2010/main" val="619573911"/>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539552" y="260648"/>
            <a:ext cx="8064896" cy="720080"/>
          </a:xfrm>
        </p:spPr>
        <p:txBody>
          <a:bodyPr>
            <a:normAutofit/>
          </a:bodyPr>
          <a:lstStyle/>
          <a:p>
            <a:r>
              <a:rPr lang="zh-CN" altLang="en-US" sz="4000" b="1" dirty="0" smtClean="0">
                <a:latin typeface="黑体" panose="02010609060101010101" pitchFamily="49" charset="-122"/>
                <a:ea typeface="黑体" panose="02010609060101010101" pitchFamily="49" charset="-122"/>
              </a:rPr>
              <a:t>随机交配群体中的</a:t>
            </a:r>
            <a:r>
              <a:rPr lang="zh-CN" altLang="zh-CN" sz="4000" b="1" dirty="0" smtClean="0">
                <a:latin typeface="黑体" panose="02010609060101010101" pitchFamily="49" charset="-122"/>
                <a:ea typeface="黑体" panose="02010609060101010101" pitchFamily="49" charset="-122"/>
              </a:rPr>
              <a:t>半同胞家系</a:t>
            </a:r>
            <a:endParaRPr lang="en-US" altLang="zh-CN" sz="4000" b="1" dirty="0">
              <a:latin typeface="黑体" panose="02010609060101010101" pitchFamily="49" charset="-122"/>
              <a:ea typeface="黑体" panose="02010609060101010101" pitchFamily="49" charset="-122"/>
              <a:cs typeface="Times New Roman" panose="02020603050405020304" pitchFamily="18" charset="0"/>
            </a:endParaRPr>
          </a:p>
        </p:txBody>
      </p:sp>
      <p:sp>
        <p:nvSpPr>
          <p:cNvPr id="4" name="内容占位符 3"/>
          <p:cNvSpPr>
            <a:spLocks noGrp="1"/>
          </p:cNvSpPr>
          <p:nvPr>
            <p:ph idx="1"/>
          </p:nvPr>
        </p:nvSpPr>
        <p:spPr>
          <a:xfrm>
            <a:off x="457200" y="1124744"/>
            <a:ext cx="8291264" cy="4680519"/>
          </a:xfrm>
        </p:spPr>
        <p:txBody>
          <a:bodyPr>
            <a:noAutofit/>
          </a:bodyPr>
          <a:lstStyle/>
          <a:p>
            <a:pPr>
              <a:lnSpc>
                <a:spcPct val="110000"/>
              </a:lnSpc>
            </a:pP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随机交配群体中，具有一个共同亲本的后代群体，称为一个半同胞家系（</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half-sib family</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）。根据亲本的基因型，可以把半同胞家系分成三类</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r>
              <a:rPr lang="zh-CN" altLang="en-US" sz="2800" dirty="0" smtClean="0">
                <a:latin typeface="Times New Roman" panose="02020603050405020304" pitchFamily="18" charset="0"/>
                <a:ea typeface="黑体" panose="02010609060101010101" pitchFamily="49" charset="-122"/>
                <a:cs typeface="Times New Roman" panose="02020603050405020304" pitchFamily="18" charset="0"/>
              </a:rPr>
              <a:t>它们的</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频率</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分别等于三种基因型</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A</a:t>
            </a:r>
            <a:r>
              <a:rPr lang="en-US" altLang="zh-CN" sz="2800" baseline="-25000" dirty="0">
                <a:latin typeface="Times New Roman" panose="02020603050405020304" pitchFamily="18" charset="0"/>
                <a:ea typeface="黑体" panose="02010609060101010101" pitchFamily="49" charset="-122"/>
                <a:cs typeface="Times New Roman" panose="02020603050405020304" pitchFamily="18" charset="0"/>
              </a:rPr>
              <a:t>1</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A</a:t>
            </a:r>
            <a:r>
              <a:rPr lang="en-US" altLang="zh-CN" sz="2800" baseline="-25000" dirty="0">
                <a:latin typeface="Times New Roman" panose="02020603050405020304" pitchFamily="18" charset="0"/>
                <a:ea typeface="黑体" panose="02010609060101010101" pitchFamily="49" charset="-122"/>
                <a:cs typeface="Times New Roman" panose="02020603050405020304" pitchFamily="18" charset="0"/>
              </a:rPr>
              <a:t>1</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A</a:t>
            </a:r>
            <a:r>
              <a:rPr lang="en-US" altLang="zh-CN" sz="2800" baseline="-25000" dirty="0">
                <a:latin typeface="Times New Roman" panose="02020603050405020304" pitchFamily="18" charset="0"/>
                <a:ea typeface="黑体" panose="02010609060101010101" pitchFamily="49" charset="-122"/>
                <a:cs typeface="Times New Roman" panose="02020603050405020304" pitchFamily="18" charset="0"/>
              </a:rPr>
              <a:t>1</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A</a:t>
            </a:r>
            <a:r>
              <a:rPr lang="en-US" altLang="zh-CN" sz="2800" baseline="-25000" dirty="0">
                <a:latin typeface="Times New Roman" panose="02020603050405020304" pitchFamily="18" charset="0"/>
                <a:ea typeface="黑体" panose="02010609060101010101" pitchFamily="49" charset="-122"/>
                <a:cs typeface="Times New Roman" panose="02020603050405020304" pitchFamily="18" charset="0"/>
              </a:rPr>
              <a:t>2</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A</a:t>
            </a:r>
            <a:r>
              <a:rPr lang="en-US" altLang="zh-CN" sz="2800" baseline="-25000" dirty="0">
                <a:latin typeface="Times New Roman" panose="02020603050405020304" pitchFamily="18" charset="0"/>
                <a:ea typeface="黑体" panose="02010609060101010101" pitchFamily="49" charset="-122"/>
                <a:cs typeface="Times New Roman" panose="02020603050405020304" pitchFamily="18" charset="0"/>
              </a:rPr>
              <a:t>2</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A</a:t>
            </a:r>
            <a:r>
              <a:rPr lang="en-US" altLang="zh-CN" sz="2800" baseline="-25000" dirty="0">
                <a:latin typeface="Times New Roman" panose="02020603050405020304" pitchFamily="18" charset="0"/>
                <a:ea typeface="黑体" panose="02010609060101010101" pitchFamily="49" charset="-122"/>
                <a:cs typeface="Times New Roman" panose="02020603050405020304" pitchFamily="18" charset="0"/>
              </a:rPr>
              <a:t>2</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在随机交配群体中的频率</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p</a:t>
            </a:r>
            <a:r>
              <a:rPr lang="en-US" altLang="zh-CN" sz="2800" baseline="30000" dirty="0">
                <a:latin typeface="Times New Roman" panose="02020603050405020304" pitchFamily="18" charset="0"/>
                <a:ea typeface="黑体" panose="02010609060101010101" pitchFamily="49" charset="-122"/>
                <a:cs typeface="Times New Roman" panose="02020603050405020304" pitchFamily="18" charset="0"/>
              </a:rPr>
              <a:t>2</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2</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pq</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q</a:t>
            </a:r>
            <a:r>
              <a:rPr lang="en-US" altLang="zh-CN" sz="2800" baseline="30000" dirty="0">
                <a:latin typeface="Times New Roman" panose="02020603050405020304" pitchFamily="18" charset="0"/>
                <a:ea typeface="黑体" panose="02010609060101010101" pitchFamily="49" charset="-122"/>
                <a:cs typeface="Times New Roman" panose="02020603050405020304" pitchFamily="18" charset="0"/>
              </a:rPr>
              <a:t>2</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endParaRPr>
          </a:p>
          <a:p>
            <a:pPr>
              <a:lnSpc>
                <a:spcPct val="110000"/>
              </a:lnSpc>
            </a:pP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这</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三类半同胞家系其实</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就是计算</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育种值时各种基因型的后代</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。根据</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遗传效应的分解，亲本基因型值与群体均值的离差等于育种值和显性效应之</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和；</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半同胞后代与群体均值的离差等于育种值</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的</a:t>
            </a:r>
            <a:r>
              <a:rPr lang="zh-CN" altLang="en-US" sz="2800" dirty="0" smtClean="0">
                <a:latin typeface="Times New Roman" panose="02020603050405020304" pitchFamily="18" charset="0"/>
                <a:ea typeface="黑体" panose="02010609060101010101" pitchFamily="49" charset="-122"/>
                <a:cs typeface="Times New Roman" panose="02020603050405020304" pitchFamily="18" charset="0"/>
              </a:rPr>
              <a:t>一半</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endParaRPr lang="zh-CN" altLang="en-US" sz="2800" dirty="0">
              <a:latin typeface="Times New Roman" panose="02020603050405020304" pitchFamily="18" charset="0"/>
              <a:ea typeface="黑体" panose="02010609060101010101" pitchFamily="49" charset="-122"/>
              <a:cs typeface="Times New Roman" panose="02020603050405020304" pitchFamily="18" charset="0"/>
            </a:endParaRPr>
          </a:p>
        </p:txBody>
      </p:sp>
    </p:spTree>
    <p:extLst>
      <p:ext uri="{BB962C8B-B14F-4D97-AF65-F5344CB8AC3E}">
        <p14:creationId xmlns:p14="http://schemas.microsoft.com/office/powerpoint/2010/main" val="1260192234"/>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395536" y="404664"/>
            <a:ext cx="8352928" cy="720080"/>
          </a:xfrm>
        </p:spPr>
        <p:txBody>
          <a:bodyPr>
            <a:normAutofit fontScale="90000"/>
          </a:bodyPr>
          <a:lstStyle/>
          <a:p>
            <a:r>
              <a:rPr lang="zh-CN" altLang="en-US" sz="4000" b="1" dirty="0" smtClean="0">
                <a:latin typeface="黑体" panose="02010609060101010101" pitchFamily="49" charset="-122"/>
                <a:ea typeface="黑体" panose="02010609060101010101" pitchFamily="49" charset="-122"/>
              </a:rPr>
              <a:t>亲本表现和</a:t>
            </a:r>
            <a:r>
              <a:rPr lang="zh-CN" altLang="zh-CN" sz="4000" b="1" dirty="0" smtClean="0">
                <a:latin typeface="黑体" panose="02010609060101010101" pitchFamily="49" charset="-122"/>
                <a:ea typeface="黑体" panose="02010609060101010101" pitchFamily="49" charset="-122"/>
              </a:rPr>
              <a:t>半同胞</a:t>
            </a:r>
            <a:r>
              <a:rPr lang="zh-CN" altLang="en-US" sz="4000" b="1" dirty="0" smtClean="0">
                <a:latin typeface="黑体" panose="02010609060101010101" pitchFamily="49" charset="-122"/>
                <a:ea typeface="黑体" panose="02010609060101010101" pitchFamily="49" charset="-122"/>
              </a:rPr>
              <a:t>后代</a:t>
            </a:r>
            <a:r>
              <a:rPr lang="zh-CN" altLang="zh-CN" sz="4000" b="1" dirty="0" smtClean="0">
                <a:latin typeface="黑体" panose="02010609060101010101" pitchFamily="49" charset="-122"/>
                <a:ea typeface="黑体" panose="02010609060101010101" pitchFamily="49" charset="-122"/>
              </a:rPr>
              <a:t>家系</a:t>
            </a:r>
            <a:r>
              <a:rPr lang="zh-CN" altLang="en-US" sz="4000" b="1" dirty="0" smtClean="0">
                <a:latin typeface="黑体" panose="02010609060101010101" pitchFamily="49" charset="-122"/>
                <a:ea typeface="黑体" panose="02010609060101010101" pitchFamily="49" charset="-122"/>
              </a:rPr>
              <a:t>的平均表现</a:t>
            </a:r>
            <a:endParaRPr lang="en-US" altLang="zh-CN" sz="4000" b="1" dirty="0">
              <a:latin typeface="黑体" panose="02010609060101010101" pitchFamily="49" charset="-122"/>
              <a:ea typeface="黑体" panose="02010609060101010101" pitchFamily="49" charset="-122"/>
              <a:cs typeface="Times New Roman" panose="02020603050405020304" pitchFamily="18" charset="0"/>
            </a:endParaRPr>
          </a:p>
        </p:txBody>
      </p:sp>
      <p:pic>
        <p:nvPicPr>
          <p:cNvPr id="100355" name="Picture 3"/>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5497" y="1268760"/>
            <a:ext cx="9108504" cy="331236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729996706"/>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67544" y="228600"/>
            <a:ext cx="8136904" cy="752128"/>
          </a:xfrm>
        </p:spPr>
        <p:txBody>
          <a:bodyPr>
            <a:noAutofit/>
          </a:bodyPr>
          <a:lstStyle/>
          <a:p>
            <a:r>
              <a:rPr lang="zh-CN" altLang="zh-CN" sz="4000" b="1" dirty="0">
                <a:latin typeface="黑体" panose="02010609060101010101" pitchFamily="49" charset="-122"/>
                <a:ea typeface="黑体" panose="02010609060101010101" pitchFamily="49" charset="-122"/>
              </a:rPr>
              <a:t>半同胞家系</a:t>
            </a:r>
            <a:r>
              <a:rPr lang="zh-CN" altLang="zh-CN" sz="4000" b="1" dirty="0" smtClean="0">
                <a:latin typeface="黑体" panose="02010609060101010101" pitchFamily="49" charset="-122"/>
                <a:ea typeface="黑体" panose="02010609060101010101" pitchFamily="49" charset="-122"/>
              </a:rPr>
              <a:t>间</a:t>
            </a:r>
            <a:r>
              <a:rPr lang="zh-CN" altLang="en-US" sz="4000" b="1" dirty="0" smtClean="0">
                <a:latin typeface="黑体" panose="02010609060101010101" pitchFamily="49" charset="-122"/>
                <a:ea typeface="黑体" panose="02010609060101010101" pitchFamily="49" charset="-122"/>
              </a:rPr>
              <a:t>和家系内</a:t>
            </a:r>
            <a:r>
              <a:rPr lang="zh-CN" altLang="zh-CN" sz="4000" b="1" dirty="0" smtClean="0">
                <a:latin typeface="黑体" panose="02010609060101010101" pitchFamily="49" charset="-122"/>
                <a:ea typeface="黑体" panose="02010609060101010101" pitchFamily="49" charset="-122"/>
              </a:rPr>
              <a:t>的</a:t>
            </a:r>
            <a:r>
              <a:rPr lang="zh-CN" altLang="en-US" sz="4000" b="1" dirty="0" smtClean="0">
                <a:latin typeface="黑体" panose="02010609060101010101" pitchFamily="49" charset="-122"/>
                <a:ea typeface="黑体" panose="02010609060101010101" pitchFamily="49" charset="-122"/>
              </a:rPr>
              <a:t>遗传</a:t>
            </a:r>
            <a:r>
              <a:rPr lang="zh-CN" altLang="zh-CN" sz="4000" b="1" dirty="0" smtClean="0">
                <a:latin typeface="黑体" panose="02010609060101010101" pitchFamily="49" charset="-122"/>
                <a:ea typeface="黑体" panose="02010609060101010101" pitchFamily="49" charset="-122"/>
              </a:rPr>
              <a:t>方差</a:t>
            </a:r>
            <a:endParaRPr lang="en-US" altLang="zh-CN" sz="4000" b="1" dirty="0">
              <a:latin typeface="黑体" panose="02010609060101010101" pitchFamily="49" charset="-122"/>
              <a:ea typeface="黑体" panose="02010609060101010101" pitchFamily="49" charset="-122"/>
              <a:cs typeface="Times New Roman" panose="02020603050405020304" pitchFamily="18" charset="0"/>
            </a:endParaRPr>
          </a:p>
        </p:txBody>
      </p:sp>
      <p:sp>
        <p:nvSpPr>
          <p:cNvPr id="4" name="内容占位符 3"/>
          <p:cNvSpPr>
            <a:spLocks noGrp="1"/>
          </p:cNvSpPr>
          <p:nvPr>
            <p:ph idx="1"/>
          </p:nvPr>
        </p:nvSpPr>
        <p:spPr>
          <a:xfrm>
            <a:off x="611560" y="1052736"/>
            <a:ext cx="7992888" cy="5001419"/>
          </a:xfrm>
        </p:spPr>
        <p:txBody>
          <a:bodyPr>
            <a:noAutofit/>
          </a:bodyPr>
          <a:lstStyle/>
          <a:p>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半同胞</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家系间的方差度量了家系平均数之间的变异程度，称为家系间方差</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，它</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包含</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了</a:t>
            </a:r>
            <a:r>
              <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rPr>
              <a:t>1/4</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的</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加性方差，不包含显性方差，计算</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过程</a:t>
            </a:r>
            <a:r>
              <a:rPr lang="zh-CN" altLang="en-US" sz="2800" dirty="0" smtClean="0">
                <a:latin typeface="Times New Roman" panose="02020603050405020304" pitchFamily="18" charset="0"/>
                <a:ea typeface="黑体" panose="02010609060101010101" pitchFamily="49" charset="-122"/>
                <a:cs typeface="Times New Roman" panose="02020603050405020304" pitchFamily="18" charset="0"/>
              </a:rPr>
              <a:t>如下：</a:t>
            </a:r>
            <a:endPar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endParaRPr>
          </a:p>
          <a:p>
            <a:endParaRPr lang="en-US" altLang="zh-CN" sz="2800" dirty="0">
              <a:latin typeface="Times New Roman" panose="02020603050405020304" pitchFamily="18" charset="0"/>
              <a:ea typeface="黑体" panose="02010609060101010101" pitchFamily="49" charset="-122"/>
              <a:cs typeface="Times New Roman" panose="02020603050405020304" pitchFamily="18" charset="0"/>
            </a:endParaRPr>
          </a:p>
          <a:p>
            <a:endPar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endParaRPr>
          </a:p>
          <a:p>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半同胞</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家系内的平均方差度量了家系内的平均变异，称为家系内方差</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，它</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包含</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了</a:t>
            </a:r>
            <a:r>
              <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rPr>
              <a:t>3/4</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的</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加性方差和所有的显性方差，计算</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过程</a:t>
            </a:r>
            <a:r>
              <a:rPr lang="zh-CN" altLang="en-US" sz="2800" dirty="0" smtClean="0">
                <a:latin typeface="Times New Roman" panose="02020603050405020304" pitchFamily="18" charset="0"/>
                <a:ea typeface="黑体" panose="02010609060101010101" pitchFamily="49" charset="-122"/>
                <a:cs typeface="Times New Roman" panose="02020603050405020304" pitchFamily="18" charset="0"/>
              </a:rPr>
              <a:t>如下：</a:t>
            </a:r>
            <a:endParaRPr lang="zh-CN" altLang="en-US" sz="2800"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3" name="Rectangle 2"/>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graphicFrame>
        <p:nvGraphicFramePr>
          <p:cNvPr id="5" name="对象 4"/>
          <p:cNvGraphicFramePr>
            <a:graphicFrameLocks noChangeAspect="1"/>
          </p:cNvGraphicFramePr>
          <p:nvPr>
            <p:extLst>
              <p:ext uri="{D42A27DB-BD31-4B8C-83A1-F6EECF244321}">
                <p14:modId xmlns:p14="http://schemas.microsoft.com/office/powerpoint/2010/main" val="718462057"/>
              </p:ext>
            </p:extLst>
          </p:nvPr>
        </p:nvGraphicFramePr>
        <p:xfrm>
          <a:off x="1044760" y="2525763"/>
          <a:ext cx="6767600" cy="864096"/>
        </p:xfrm>
        <a:graphic>
          <a:graphicData uri="http://schemas.openxmlformats.org/presentationml/2006/ole">
            <mc:AlternateContent xmlns:mc="http://schemas.openxmlformats.org/markup-compatibility/2006">
              <mc:Choice xmlns:v="urn:schemas-microsoft-com:vml" Requires="v">
                <p:oleObj spid="_x0000_s101407" name="公式" r:id="rId3" imgW="3111500" imgH="393700" progId="Equation.3">
                  <p:embed/>
                </p:oleObj>
              </mc:Choice>
              <mc:Fallback>
                <p:oleObj name="公式" r:id="rId3" imgW="3111500" imgH="393700" progId="Equation.3">
                  <p:embed/>
                  <p:pic>
                    <p:nvPicPr>
                      <p:cNvPr id="0" name="Object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44760" y="2525763"/>
                        <a:ext cx="6767600" cy="864096"/>
                      </a:xfrm>
                      <a:prstGeom prst="rect">
                        <a:avLst/>
                      </a:prstGeom>
                      <a:noFill/>
                    </p:spPr>
                  </p:pic>
                </p:oleObj>
              </mc:Fallback>
            </mc:AlternateContent>
          </a:graphicData>
        </a:graphic>
      </p:graphicFrame>
      <p:sp>
        <p:nvSpPr>
          <p:cNvPr id="6" name="Rectangle 4"/>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graphicFrame>
        <p:nvGraphicFramePr>
          <p:cNvPr id="7" name="对象 6"/>
          <p:cNvGraphicFramePr>
            <a:graphicFrameLocks noChangeAspect="1"/>
          </p:cNvGraphicFramePr>
          <p:nvPr>
            <p:extLst>
              <p:ext uri="{D42A27DB-BD31-4B8C-83A1-F6EECF244321}">
                <p14:modId xmlns:p14="http://schemas.microsoft.com/office/powerpoint/2010/main" val="1523586401"/>
              </p:ext>
            </p:extLst>
          </p:nvPr>
        </p:nvGraphicFramePr>
        <p:xfrm>
          <a:off x="1055129" y="4830019"/>
          <a:ext cx="3732895" cy="864096"/>
        </p:xfrm>
        <a:graphic>
          <a:graphicData uri="http://schemas.openxmlformats.org/presentationml/2006/ole">
            <mc:AlternateContent xmlns:mc="http://schemas.openxmlformats.org/markup-compatibility/2006">
              <mc:Choice xmlns:v="urn:schemas-microsoft-com:vml" Requires="v">
                <p:oleObj spid="_x0000_s101408" name="公式" r:id="rId5" imgW="1714500" imgH="393700" progId="Equation.3">
                  <p:embed/>
                </p:oleObj>
              </mc:Choice>
              <mc:Fallback>
                <p:oleObj name="公式" r:id="rId5" imgW="1714500" imgH="393700" progId="Equation.3">
                  <p:embed/>
                  <p:pic>
                    <p:nvPicPr>
                      <p:cNvPr id="0" name="Object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055129" y="4830019"/>
                        <a:ext cx="3732895" cy="864096"/>
                      </a:xfrm>
                      <a:prstGeom prst="rect">
                        <a:avLst/>
                      </a:prstGeom>
                      <a:noFill/>
                    </p:spPr>
                  </p:pic>
                </p:oleObj>
              </mc:Fallback>
            </mc:AlternateContent>
          </a:graphicData>
        </a:graphic>
      </p:graphicFrame>
    </p:spTree>
    <p:extLst>
      <p:ext uri="{BB962C8B-B14F-4D97-AF65-F5344CB8AC3E}">
        <p14:creationId xmlns:p14="http://schemas.microsoft.com/office/powerpoint/2010/main" val="284815407"/>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539552" y="260648"/>
            <a:ext cx="8064896" cy="792088"/>
          </a:xfrm>
        </p:spPr>
        <p:txBody>
          <a:bodyPr>
            <a:normAutofit/>
          </a:bodyPr>
          <a:lstStyle/>
          <a:p>
            <a:r>
              <a:rPr lang="zh-CN" altLang="zh-CN" sz="4000" b="1" dirty="0">
                <a:latin typeface="黑体" panose="02010609060101010101" pitchFamily="49" charset="-122"/>
                <a:ea typeface="黑体" panose="02010609060101010101" pitchFamily="49" charset="-122"/>
              </a:rPr>
              <a:t>半同胞</a:t>
            </a:r>
            <a:r>
              <a:rPr lang="zh-CN" altLang="zh-CN" sz="4000" b="1" dirty="0" smtClean="0">
                <a:latin typeface="黑体" panose="02010609060101010101" pitchFamily="49" charset="-122"/>
                <a:ea typeface="黑体" panose="02010609060101010101" pitchFamily="49" charset="-122"/>
              </a:rPr>
              <a:t>家系</a:t>
            </a:r>
            <a:r>
              <a:rPr lang="zh-CN" altLang="en-US" sz="4000" b="1" dirty="0" smtClean="0">
                <a:latin typeface="黑体" panose="02010609060101010101" pitchFamily="49" charset="-122"/>
                <a:ea typeface="黑体" panose="02010609060101010101" pitchFamily="49" charset="-122"/>
              </a:rPr>
              <a:t>的亲子间协</a:t>
            </a:r>
            <a:r>
              <a:rPr lang="zh-CN" altLang="zh-CN" sz="4000" b="1" dirty="0" smtClean="0">
                <a:latin typeface="黑体" panose="02010609060101010101" pitchFamily="49" charset="-122"/>
                <a:ea typeface="黑体" panose="02010609060101010101" pitchFamily="49" charset="-122"/>
              </a:rPr>
              <a:t>方差</a:t>
            </a:r>
            <a:endParaRPr lang="en-US" altLang="zh-CN" sz="4000" b="1" dirty="0">
              <a:latin typeface="黑体" panose="02010609060101010101" pitchFamily="49" charset="-122"/>
              <a:ea typeface="黑体" panose="02010609060101010101" pitchFamily="49" charset="-122"/>
              <a:cs typeface="Times New Roman" panose="02020603050405020304" pitchFamily="18" charset="0"/>
            </a:endParaRPr>
          </a:p>
        </p:txBody>
      </p:sp>
      <p:sp>
        <p:nvSpPr>
          <p:cNvPr id="4" name="内容占位符 3"/>
          <p:cNvSpPr>
            <a:spLocks noGrp="1"/>
          </p:cNvSpPr>
          <p:nvPr>
            <p:ph idx="1"/>
          </p:nvPr>
        </p:nvSpPr>
        <p:spPr>
          <a:xfrm>
            <a:off x="601216" y="1196753"/>
            <a:ext cx="8003232" cy="1584176"/>
          </a:xfrm>
        </p:spPr>
        <p:txBody>
          <a:bodyPr>
            <a:noAutofit/>
          </a:bodyPr>
          <a:lstStyle/>
          <a:p>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亲子间的协方差度量了亲本和后代间的相关程度</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，它</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包含</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了</a:t>
            </a:r>
            <a:r>
              <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rPr>
              <a:t>1/2</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的</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加性方差，不包含显性方差，计算</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过程</a:t>
            </a:r>
            <a:r>
              <a:rPr lang="zh-CN" altLang="en-US" sz="2800" dirty="0" smtClean="0">
                <a:latin typeface="Times New Roman" panose="02020603050405020304" pitchFamily="18" charset="0"/>
                <a:ea typeface="黑体" panose="02010609060101010101" pitchFamily="49" charset="-122"/>
                <a:cs typeface="Times New Roman" panose="02020603050405020304" pitchFamily="18" charset="0"/>
              </a:rPr>
              <a:t>如下：</a:t>
            </a:r>
            <a:endParaRPr lang="zh-CN" altLang="en-US" sz="2800" dirty="0">
              <a:latin typeface="Times New Roman" panose="02020603050405020304" pitchFamily="18" charset="0"/>
              <a:ea typeface="黑体" panose="02010609060101010101" pitchFamily="49" charset="-122"/>
              <a:cs typeface="Times New Roman" panose="02020603050405020304" pitchFamily="18" charset="0"/>
            </a:endParaRPr>
          </a:p>
        </p:txBody>
      </p:sp>
      <p:graphicFrame>
        <p:nvGraphicFramePr>
          <p:cNvPr id="9" name="对象 8"/>
          <p:cNvGraphicFramePr>
            <a:graphicFrameLocks noChangeAspect="1"/>
          </p:cNvGraphicFramePr>
          <p:nvPr>
            <p:extLst>
              <p:ext uri="{D42A27DB-BD31-4B8C-83A1-F6EECF244321}">
                <p14:modId xmlns:p14="http://schemas.microsoft.com/office/powerpoint/2010/main" val="612599465"/>
              </p:ext>
            </p:extLst>
          </p:nvPr>
        </p:nvGraphicFramePr>
        <p:xfrm>
          <a:off x="323528" y="2708920"/>
          <a:ext cx="8568952" cy="906959"/>
        </p:xfrm>
        <a:graphic>
          <a:graphicData uri="http://schemas.openxmlformats.org/presentationml/2006/ole">
            <mc:AlternateContent xmlns:mc="http://schemas.openxmlformats.org/markup-compatibility/2006">
              <mc:Choice xmlns:v="urn:schemas-microsoft-com:vml" Requires="v">
                <p:oleObj spid="_x0000_s103442" name="公式" r:id="rId3" imgW="3759200" imgH="393700" progId="Equation.3">
                  <p:embed/>
                </p:oleObj>
              </mc:Choice>
              <mc:Fallback>
                <p:oleObj name="公式" r:id="rId3" imgW="3759200" imgH="393700" progId="Equation.3">
                  <p:embed/>
                  <p:pic>
                    <p:nvPicPr>
                      <p:cNvPr id="0"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23528" y="2708920"/>
                        <a:ext cx="8568952" cy="906959"/>
                      </a:xfrm>
                      <a:prstGeom prst="rect">
                        <a:avLst/>
                      </a:prstGeom>
                      <a:noFill/>
                    </p:spPr>
                  </p:pic>
                </p:oleObj>
              </mc:Fallback>
            </mc:AlternateContent>
          </a:graphicData>
        </a:graphic>
      </p:graphicFrame>
    </p:spTree>
    <p:extLst>
      <p:ext uri="{BB962C8B-B14F-4D97-AF65-F5344CB8AC3E}">
        <p14:creationId xmlns:p14="http://schemas.microsoft.com/office/powerpoint/2010/main" val="2612337698"/>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539552" y="260648"/>
            <a:ext cx="8064896" cy="792088"/>
          </a:xfrm>
        </p:spPr>
        <p:txBody>
          <a:bodyPr>
            <a:normAutofit/>
          </a:bodyPr>
          <a:lstStyle/>
          <a:p>
            <a:r>
              <a:rPr lang="zh-CN" altLang="zh-CN" sz="4000" b="1" dirty="0" smtClean="0">
                <a:latin typeface="黑体" panose="02010609060101010101" pitchFamily="49" charset="-122"/>
                <a:ea typeface="黑体" panose="02010609060101010101" pitchFamily="49" charset="-122"/>
              </a:rPr>
              <a:t>半同胞家系</a:t>
            </a:r>
            <a:r>
              <a:rPr lang="zh-CN" altLang="en-US" sz="4000" b="1" dirty="0" smtClean="0">
                <a:latin typeface="黑体" panose="02010609060101010101" pitchFamily="49" charset="-122"/>
                <a:ea typeface="黑体" panose="02010609060101010101" pitchFamily="49" charset="-122"/>
              </a:rPr>
              <a:t>的亲子间回归系数</a:t>
            </a:r>
            <a:endParaRPr lang="en-US" altLang="zh-CN" sz="4000" b="1" dirty="0">
              <a:latin typeface="黑体" panose="02010609060101010101" pitchFamily="49" charset="-122"/>
              <a:ea typeface="黑体" panose="02010609060101010101" pitchFamily="49" charset="-122"/>
              <a:cs typeface="Times New Roman" panose="02020603050405020304" pitchFamily="18" charset="0"/>
            </a:endParaRPr>
          </a:p>
        </p:txBody>
      </p:sp>
      <p:sp>
        <p:nvSpPr>
          <p:cNvPr id="4" name="内容占位符 3"/>
          <p:cNvSpPr>
            <a:spLocks noGrp="1"/>
          </p:cNvSpPr>
          <p:nvPr>
            <p:ph idx="1"/>
          </p:nvPr>
        </p:nvSpPr>
        <p:spPr>
          <a:xfrm>
            <a:off x="601216" y="1052736"/>
            <a:ext cx="8003232" cy="2664296"/>
          </a:xfrm>
        </p:spPr>
        <p:txBody>
          <a:bodyPr>
            <a:noAutofit/>
          </a:bodyPr>
          <a:lstStyle/>
          <a:p>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把后代的表现用</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O</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表示、亲代的表现用</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P</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表示，亲代的表型</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方差表示</a:t>
            </a:r>
            <a:r>
              <a:rPr lang="zh-CN" altLang="en-US" sz="2800" dirty="0" smtClean="0">
                <a:latin typeface="Times New Roman" panose="02020603050405020304" pitchFamily="18" charset="0"/>
                <a:ea typeface="黑体" panose="02010609060101010101" pitchFamily="49" charset="-122"/>
                <a:cs typeface="Times New Roman" panose="02020603050405020304" pitchFamily="18" charset="0"/>
              </a:rPr>
              <a:t>为</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endParaRPr>
          </a:p>
          <a:p>
            <a:endPar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endParaRPr>
          </a:p>
          <a:p>
            <a:endParaRPr lang="en-US" altLang="zh-CN" sz="2800" dirty="0">
              <a:latin typeface="Times New Roman" panose="02020603050405020304" pitchFamily="18" charset="0"/>
              <a:ea typeface="黑体" panose="02010609060101010101" pitchFamily="49" charset="-122"/>
              <a:cs typeface="Times New Roman" panose="02020603050405020304" pitchFamily="18" charset="0"/>
            </a:endParaRPr>
          </a:p>
          <a:p>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因此</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得到亲子之间回归系数的计算</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公式</a:t>
            </a:r>
            <a:r>
              <a:rPr lang="zh-CN" altLang="en-US" sz="2800" dirty="0" smtClean="0">
                <a:latin typeface="Times New Roman" panose="02020603050405020304" pitchFamily="18" charset="0"/>
                <a:ea typeface="黑体" panose="02010609060101010101" pitchFamily="49" charset="-122"/>
                <a:cs typeface="Times New Roman" panose="02020603050405020304" pitchFamily="18" charset="0"/>
              </a:rPr>
              <a:t>：</a:t>
            </a:r>
            <a:endParaRPr lang="zh-CN" altLang="en-US" sz="2800" dirty="0">
              <a:latin typeface="Times New Roman" panose="02020603050405020304" pitchFamily="18" charset="0"/>
              <a:ea typeface="黑体" panose="02010609060101010101" pitchFamily="49" charset="-122"/>
              <a:cs typeface="Times New Roman" panose="02020603050405020304" pitchFamily="18" charset="0"/>
            </a:endParaRPr>
          </a:p>
        </p:txBody>
      </p:sp>
      <p:graphicFrame>
        <p:nvGraphicFramePr>
          <p:cNvPr id="7" name="对象 6"/>
          <p:cNvGraphicFramePr>
            <a:graphicFrameLocks noChangeAspect="1"/>
          </p:cNvGraphicFramePr>
          <p:nvPr>
            <p:extLst>
              <p:ext uri="{D42A27DB-BD31-4B8C-83A1-F6EECF244321}">
                <p14:modId xmlns:p14="http://schemas.microsoft.com/office/powerpoint/2010/main" val="3541954068"/>
              </p:ext>
            </p:extLst>
          </p:nvPr>
        </p:nvGraphicFramePr>
        <p:xfrm>
          <a:off x="1043608" y="2132856"/>
          <a:ext cx="4023653" cy="548680"/>
        </p:xfrm>
        <a:graphic>
          <a:graphicData uri="http://schemas.openxmlformats.org/presentationml/2006/ole">
            <mc:AlternateContent xmlns:mc="http://schemas.openxmlformats.org/markup-compatibility/2006">
              <mc:Choice xmlns:v="urn:schemas-microsoft-com:vml" Requires="v">
                <p:oleObj spid="_x0000_s104477" name="公式" r:id="rId3" imgW="1676400" imgH="228600" progId="Equation.3">
                  <p:embed/>
                </p:oleObj>
              </mc:Choice>
              <mc:Fallback>
                <p:oleObj name="公式" r:id="rId3" imgW="1676400" imgH="228600" progId="Equation.3">
                  <p:embed/>
                  <p:pic>
                    <p:nvPicPr>
                      <p:cNvPr id="0" name="Object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43608" y="2132856"/>
                        <a:ext cx="4023653" cy="548680"/>
                      </a:xfrm>
                      <a:prstGeom prst="rect">
                        <a:avLst/>
                      </a:prstGeom>
                      <a:noFill/>
                    </p:spPr>
                  </p:pic>
                </p:oleObj>
              </mc:Fallback>
            </mc:AlternateContent>
          </a:graphicData>
        </a:graphic>
      </p:graphicFrame>
      <p:graphicFrame>
        <p:nvGraphicFramePr>
          <p:cNvPr id="11" name="对象 10"/>
          <p:cNvGraphicFramePr>
            <a:graphicFrameLocks noChangeAspect="1"/>
          </p:cNvGraphicFramePr>
          <p:nvPr>
            <p:extLst>
              <p:ext uri="{D42A27DB-BD31-4B8C-83A1-F6EECF244321}">
                <p14:modId xmlns:p14="http://schemas.microsoft.com/office/powerpoint/2010/main" val="3059713126"/>
              </p:ext>
            </p:extLst>
          </p:nvPr>
        </p:nvGraphicFramePr>
        <p:xfrm>
          <a:off x="1043607" y="3789040"/>
          <a:ext cx="3798047" cy="1368152"/>
        </p:xfrm>
        <a:graphic>
          <a:graphicData uri="http://schemas.openxmlformats.org/presentationml/2006/ole">
            <mc:AlternateContent xmlns:mc="http://schemas.openxmlformats.org/markup-compatibility/2006">
              <mc:Choice xmlns:v="urn:schemas-microsoft-com:vml" Requires="v">
                <p:oleObj spid="_x0000_s104478" name="公式" r:id="rId5" imgW="1689100" imgH="609600" progId="Equation.3">
                  <p:embed/>
                </p:oleObj>
              </mc:Choice>
              <mc:Fallback>
                <p:oleObj name="公式" r:id="rId5" imgW="1689100" imgH="609600" progId="Equation.3">
                  <p:embed/>
                  <p:pic>
                    <p:nvPicPr>
                      <p:cNvPr id="0" name="Object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043607" y="3789040"/>
                        <a:ext cx="3798047" cy="1368152"/>
                      </a:xfrm>
                      <a:prstGeom prst="rect">
                        <a:avLst/>
                      </a:prstGeom>
                      <a:noFill/>
                    </p:spPr>
                  </p:pic>
                </p:oleObj>
              </mc:Fallback>
            </mc:AlternateContent>
          </a:graphicData>
        </a:graphic>
      </p:graphicFrame>
    </p:spTree>
    <p:extLst>
      <p:ext uri="{BB962C8B-B14F-4D97-AF65-F5344CB8AC3E}">
        <p14:creationId xmlns:p14="http://schemas.microsoft.com/office/powerpoint/2010/main" val="179203559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188640"/>
            <a:ext cx="8229600" cy="720080"/>
          </a:xfrm>
        </p:spPr>
        <p:txBody>
          <a:bodyPr>
            <a:normAutofit fontScale="90000"/>
          </a:bodyPr>
          <a:lstStyle/>
          <a:p>
            <a:r>
              <a:rPr lang="zh-CN" altLang="zh-CN" b="1" dirty="0">
                <a:latin typeface="Times New Roman" panose="02020603050405020304" pitchFamily="18" charset="0"/>
                <a:ea typeface="黑体" panose="02010609060101010101" pitchFamily="49" charset="-122"/>
                <a:cs typeface="Times New Roman" panose="02020603050405020304" pitchFamily="18" charset="0"/>
              </a:rPr>
              <a:t>表型值和基因型值的分解</a:t>
            </a:r>
            <a:endParaRPr lang="en-US" altLang="zh-CN" b="1"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3" name="内容占位符 2"/>
          <p:cNvSpPr>
            <a:spLocks noGrp="1"/>
          </p:cNvSpPr>
          <p:nvPr>
            <p:ph idx="1"/>
          </p:nvPr>
        </p:nvSpPr>
        <p:spPr>
          <a:xfrm>
            <a:off x="457200" y="980728"/>
            <a:ext cx="8229600" cy="4968552"/>
          </a:xfrm>
        </p:spPr>
        <p:txBody>
          <a:bodyPr>
            <a:noAutofit/>
          </a:bodyPr>
          <a:lstStyle/>
          <a:p>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为了</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便于推广到复等位基因的情形，这一章中一个座位上的等位基因用</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A</a:t>
            </a:r>
            <a:r>
              <a:rPr lang="en-US" altLang="zh-CN" sz="2800" baseline="-25000" dirty="0">
                <a:latin typeface="Times New Roman" panose="02020603050405020304" pitchFamily="18" charset="0"/>
                <a:ea typeface="黑体" panose="02010609060101010101" pitchFamily="49" charset="-122"/>
                <a:cs typeface="Times New Roman" panose="02020603050405020304" pitchFamily="18" charset="0"/>
              </a:rPr>
              <a:t>1</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A</a:t>
            </a:r>
            <a:r>
              <a:rPr lang="en-US" altLang="zh-CN" sz="2800" baseline="-25000" dirty="0">
                <a:latin typeface="Times New Roman" panose="02020603050405020304" pitchFamily="18" charset="0"/>
                <a:ea typeface="黑体" panose="02010609060101010101" pitchFamily="49" charset="-122"/>
                <a:cs typeface="Times New Roman" panose="02020603050405020304" pitchFamily="18" charset="0"/>
              </a:rPr>
              <a:t>2</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…表示。基因型</a:t>
            </a:r>
            <a:r>
              <a:rPr lang="en-US" altLang="zh-CN" sz="2800" i="1" dirty="0" err="1">
                <a:latin typeface="Times New Roman" panose="02020603050405020304" pitchFamily="18" charset="0"/>
                <a:ea typeface="黑体" panose="02010609060101010101" pitchFamily="49" charset="-122"/>
                <a:cs typeface="Times New Roman" panose="02020603050405020304" pitchFamily="18" charset="0"/>
              </a:rPr>
              <a:t>A</a:t>
            </a:r>
            <a:r>
              <a:rPr lang="en-US" altLang="zh-CN" sz="2800" i="1" baseline="-25000" dirty="0" err="1">
                <a:latin typeface="Times New Roman" panose="02020603050405020304" pitchFamily="18" charset="0"/>
                <a:ea typeface="黑体" panose="02010609060101010101" pitchFamily="49" charset="-122"/>
                <a:cs typeface="Times New Roman" panose="02020603050405020304" pitchFamily="18" charset="0"/>
              </a:rPr>
              <a:t>i</a:t>
            </a:r>
            <a:r>
              <a:rPr lang="en-US" altLang="zh-CN" sz="2800" i="1" dirty="0" err="1">
                <a:latin typeface="Times New Roman" panose="02020603050405020304" pitchFamily="18" charset="0"/>
                <a:ea typeface="黑体" panose="02010609060101010101" pitchFamily="49" charset="-122"/>
                <a:cs typeface="Times New Roman" panose="02020603050405020304" pitchFamily="18" charset="0"/>
              </a:rPr>
              <a:t>A</a:t>
            </a:r>
            <a:r>
              <a:rPr lang="en-US" altLang="zh-CN" sz="2800" i="1" baseline="-25000" dirty="0" err="1">
                <a:latin typeface="Times New Roman" panose="02020603050405020304" pitchFamily="18" charset="0"/>
                <a:ea typeface="黑体" panose="02010609060101010101" pitchFamily="49" charset="-122"/>
                <a:cs typeface="Times New Roman" panose="02020603050405020304" pitchFamily="18" charset="0"/>
              </a:rPr>
              <a:t>j</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的个体，在一定环境下的表型值</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 </a:t>
            </a:r>
            <a:r>
              <a:rPr lang="en-US" altLang="zh-CN" sz="2800" i="1" dirty="0" err="1" smtClean="0">
                <a:latin typeface="Times New Roman" panose="02020603050405020304" pitchFamily="18" charset="0"/>
                <a:ea typeface="黑体" panose="02010609060101010101" pitchFamily="49" charset="-122"/>
                <a:cs typeface="Times New Roman" panose="02020603050405020304" pitchFamily="18" charset="0"/>
              </a:rPr>
              <a:t>P</a:t>
            </a:r>
            <a:r>
              <a:rPr lang="en-US" altLang="zh-CN" sz="2800" i="1" baseline="-25000" dirty="0" err="1" smtClean="0">
                <a:latin typeface="Times New Roman" panose="02020603050405020304" pitchFamily="18" charset="0"/>
                <a:ea typeface="黑体" panose="02010609060101010101" pitchFamily="49" charset="-122"/>
                <a:cs typeface="Times New Roman" panose="02020603050405020304" pitchFamily="18" charset="0"/>
              </a:rPr>
              <a:t>ij</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Phenotypic value</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）是基因型值</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 </a:t>
            </a:r>
            <a:r>
              <a:rPr lang="en-US" altLang="zh-CN" sz="2800" i="1" dirty="0" err="1" smtClean="0">
                <a:latin typeface="Times New Roman" panose="02020603050405020304" pitchFamily="18" charset="0"/>
                <a:ea typeface="黑体" panose="02010609060101010101" pitchFamily="49" charset="-122"/>
                <a:cs typeface="Times New Roman" panose="02020603050405020304" pitchFamily="18" charset="0"/>
              </a:rPr>
              <a:t>G</a:t>
            </a:r>
            <a:r>
              <a:rPr lang="en-US" altLang="zh-CN" sz="2800" i="1" baseline="-25000" dirty="0" err="1" smtClean="0">
                <a:latin typeface="Times New Roman" panose="02020603050405020304" pitchFamily="18" charset="0"/>
                <a:ea typeface="黑体" panose="02010609060101010101" pitchFamily="49" charset="-122"/>
                <a:cs typeface="Times New Roman" panose="02020603050405020304" pitchFamily="18" charset="0"/>
              </a:rPr>
              <a:t>ij</a:t>
            </a:r>
            <a:r>
              <a:rPr lang="en-US" altLang="zh-CN" sz="2800" i="1" baseline="-25000" dirty="0" smtClean="0">
                <a:latin typeface="Times New Roman" panose="02020603050405020304" pitchFamily="18" charset="0"/>
                <a:ea typeface="黑体" panose="02010609060101010101" pitchFamily="49" charset="-122"/>
                <a:cs typeface="Times New Roman" panose="02020603050405020304" pitchFamily="18" charset="0"/>
              </a:rPr>
              <a:t> </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Genotypic value</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）和随机</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环境效应</a:t>
            </a:r>
            <a:r>
              <a:rPr lang="el-GR" altLang="zh-CN" sz="2800" dirty="0" smtClean="0">
                <a:latin typeface="Times New Roman" panose="02020603050405020304" pitchFamily="18" charset="0"/>
                <a:ea typeface="黑体" panose="02010609060101010101" pitchFamily="49" charset="-122"/>
                <a:cs typeface="Times New Roman" panose="02020603050405020304" pitchFamily="18" charset="0"/>
              </a:rPr>
              <a:t>ε</a:t>
            </a:r>
            <a:r>
              <a:rPr lang="en-US" altLang="zh-CN" sz="2800" i="1" baseline="-25000" dirty="0" err="1" smtClean="0">
                <a:latin typeface="Times New Roman" panose="02020603050405020304" pitchFamily="18" charset="0"/>
                <a:ea typeface="黑体" panose="02010609060101010101" pitchFamily="49" charset="-122"/>
                <a:cs typeface="Times New Roman" panose="02020603050405020304" pitchFamily="18" charset="0"/>
              </a:rPr>
              <a:t>ij</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共同</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作用的结果</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endParaRPr>
          </a:p>
          <a:p>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可</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重复的环境效应、以及基因型和宏环境之间的互作，将在第</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9</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章介绍。这里我们假定，基因型值是一个未知参数，但可以利用同一基因型多次观测值的平均数进行估计。因此，可将基因型值看作是众多表型构成的一个总体的均值，有时也称为表型均值或表型平均数。</a:t>
            </a:r>
          </a:p>
        </p:txBody>
      </p:sp>
    </p:spTree>
    <p:extLst>
      <p:ext uri="{BB962C8B-B14F-4D97-AF65-F5344CB8AC3E}">
        <p14:creationId xmlns:p14="http://schemas.microsoft.com/office/powerpoint/2010/main" val="1265175375"/>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539552" y="332656"/>
            <a:ext cx="8064896" cy="792088"/>
          </a:xfrm>
        </p:spPr>
        <p:txBody>
          <a:bodyPr>
            <a:normAutofit/>
          </a:bodyPr>
          <a:lstStyle/>
          <a:p>
            <a:r>
              <a:rPr lang="zh-CN" altLang="en-US" sz="4000" b="1" dirty="0" smtClean="0">
                <a:latin typeface="黑体" panose="02010609060101010101" pitchFamily="49" charset="-122"/>
                <a:ea typeface="黑体" panose="02010609060101010101" pitchFamily="49" charset="-122"/>
              </a:rPr>
              <a:t>随机交配群体中的全</a:t>
            </a:r>
            <a:r>
              <a:rPr lang="zh-CN" altLang="zh-CN" sz="4000" b="1" dirty="0" smtClean="0">
                <a:latin typeface="黑体" panose="02010609060101010101" pitchFamily="49" charset="-122"/>
                <a:ea typeface="黑体" panose="02010609060101010101" pitchFamily="49" charset="-122"/>
              </a:rPr>
              <a:t>同胞家系</a:t>
            </a:r>
            <a:endParaRPr lang="en-US" altLang="zh-CN" sz="4000" b="1" dirty="0">
              <a:latin typeface="黑体" panose="02010609060101010101" pitchFamily="49" charset="-122"/>
              <a:ea typeface="黑体" panose="02010609060101010101" pitchFamily="49" charset="-122"/>
              <a:cs typeface="Times New Roman" panose="02020603050405020304" pitchFamily="18" charset="0"/>
            </a:endParaRPr>
          </a:p>
        </p:txBody>
      </p:sp>
      <p:sp>
        <p:nvSpPr>
          <p:cNvPr id="4" name="内容占位符 3"/>
          <p:cNvSpPr>
            <a:spLocks noGrp="1"/>
          </p:cNvSpPr>
          <p:nvPr>
            <p:ph idx="1"/>
          </p:nvPr>
        </p:nvSpPr>
        <p:spPr>
          <a:xfrm>
            <a:off x="601216" y="1196752"/>
            <a:ext cx="8075240" cy="4608512"/>
          </a:xfrm>
        </p:spPr>
        <p:txBody>
          <a:bodyPr>
            <a:noAutofit/>
          </a:bodyPr>
          <a:lstStyle/>
          <a:p>
            <a:pPr>
              <a:lnSpc>
                <a:spcPct val="110000"/>
              </a:lnSpc>
            </a:pPr>
            <a:r>
              <a:rPr lang="zh-CN" altLang="zh-CN" dirty="0">
                <a:latin typeface="Times New Roman" panose="02020603050405020304" pitchFamily="18" charset="0"/>
                <a:ea typeface="黑体" panose="02010609060101010101" pitchFamily="49" charset="-122"/>
                <a:cs typeface="Times New Roman" panose="02020603050405020304" pitchFamily="18" charset="0"/>
              </a:rPr>
              <a:t>随机交配群体中，根据亲本基因型可以把全同胞家系分成</a:t>
            </a:r>
            <a:r>
              <a:rPr lang="en-US" altLang="zh-CN" dirty="0">
                <a:latin typeface="Times New Roman" panose="02020603050405020304" pitchFamily="18" charset="0"/>
                <a:ea typeface="黑体" panose="02010609060101010101" pitchFamily="49" charset="-122"/>
                <a:cs typeface="Times New Roman" panose="02020603050405020304" pitchFamily="18" charset="0"/>
              </a:rPr>
              <a:t>6</a:t>
            </a:r>
            <a:r>
              <a:rPr lang="zh-CN" altLang="zh-CN" dirty="0">
                <a:latin typeface="Times New Roman" panose="02020603050405020304" pitchFamily="18" charset="0"/>
                <a:ea typeface="黑体" panose="02010609060101010101" pitchFamily="49" charset="-122"/>
                <a:cs typeface="Times New Roman" panose="02020603050405020304" pitchFamily="18" charset="0"/>
              </a:rPr>
              <a:t>类。这</a:t>
            </a:r>
            <a:r>
              <a:rPr lang="en-US" altLang="zh-CN" dirty="0">
                <a:latin typeface="Times New Roman" panose="02020603050405020304" pitchFamily="18" charset="0"/>
                <a:ea typeface="黑体" panose="02010609060101010101" pitchFamily="49" charset="-122"/>
                <a:cs typeface="Times New Roman" panose="02020603050405020304" pitchFamily="18" charset="0"/>
              </a:rPr>
              <a:t>6</a:t>
            </a:r>
            <a:r>
              <a:rPr lang="zh-CN" altLang="zh-CN" dirty="0">
                <a:latin typeface="Times New Roman" panose="02020603050405020304" pitchFamily="18" charset="0"/>
                <a:ea typeface="黑体" panose="02010609060101010101" pitchFamily="49" charset="-122"/>
                <a:cs typeface="Times New Roman" panose="02020603050405020304" pitchFamily="18" charset="0"/>
              </a:rPr>
              <a:t>类家系的遗传结构类似于上一章的</a:t>
            </a:r>
            <a:r>
              <a:rPr lang="en-US" altLang="zh-CN" dirty="0">
                <a:latin typeface="Times New Roman" panose="02020603050405020304" pitchFamily="18" charset="0"/>
                <a:ea typeface="黑体" panose="02010609060101010101" pitchFamily="49" charset="-122"/>
                <a:cs typeface="Times New Roman" panose="02020603050405020304" pitchFamily="18" charset="0"/>
              </a:rPr>
              <a:t>6</a:t>
            </a:r>
            <a:r>
              <a:rPr lang="zh-CN" altLang="zh-CN" dirty="0">
                <a:latin typeface="Times New Roman" panose="02020603050405020304" pitchFamily="18" charset="0"/>
                <a:ea typeface="黑体" panose="02010609060101010101" pitchFamily="49" charset="-122"/>
                <a:cs typeface="Times New Roman" panose="02020603050405020304" pitchFamily="18" charset="0"/>
              </a:rPr>
              <a:t>个基本世代</a:t>
            </a:r>
            <a:r>
              <a:rPr lang="en-US" altLang="zh-CN" dirty="0">
                <a:latin typeface="Times New Roman" panose="02020603050405020304" pitchFamily="18" charset="0"/>
                <a:ea typeface="黑体" panose="02010609060101010101" pitchFamily="49" charset="-122"/>
                <a:cs typeface="Times New Roman" panose="02020603050405020304" pitchFamily="18" charset="0"/>
              </a:rPr>
              <a:t>P</a:t>
            </a:r>
            <a:r>
              <a:rPr lang="en-US" altLang="zh-CN" baseline="-25000" dirty="0">
                <a:latin typeface="Times New Roman" panose="02020603050405020304" pitchFamily="18" charset="0"/>
                <a:ea typeface="黑体" panose="02010609060101010101" pitchFamily="49" charset="-122"/>
                <a:cs typeface="Times New Roman" panose="02020603050405020304" pitchFamily="18" charset="0"/>
              </a:rPr>
              <a:t>1</a:t>
            </a:r>
            <a:r>
              <a:rPr lang="zh-CN" altLang="zh-CN"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dirty="0">
                <a:latin typeface="Times New Roman" panose="02020603050405020304" pitchFamily="18" charset="0"/>
                <a:ea typeface="黑体" panose="02010609060101010101" pitchFamily="49" charset="-122"/>
                <a:cs typeface="Times New Roman" panose="02020603050405020304" pitchFamily="18" charset="0"/>
              </a:rPr>
              <a:t>B</a:t>
            </a:r>
            <a:r>
              <a:rPr lang="en-US" altLang="zh-CN" baseline="-25000" dirty="0">
                <a:latin typeface="Times New Roman" panose="02020603050405020304" pitchFamily="18" charset="0"/>
                <a:ea typeface="黑体" panose="02010609060101010101" pitchFamily="49" charset="-122"/>
                <a:cs typeface="Times New Roman" panose="02020603050405020304" pitchFamily="18" charset="0"/>
              </a:rPr>
              <a:t>1</a:t>
            </a:r>
            <a:r>
              <a:rPr lang="zh-CN" altLang="zh-CN"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dirty="0">
                <a:latin typeface="Times New Roman" panose="02020603050405020304" pitchFamily="18" charset="0"/>
                <a:ea typeface="黑体" panose="02010609060101010101" pitchFamily="49" charset="-122"/>
                <a:cs typeface="Times New Roman" panose="02020603050405020304" pitchFamily="18" charset="0"/>
              </a:rPr>
              <a:t>F</a:t>
            </a:r>
            <a:r>
              <a:rPr lang="en-US" altLang="zh-CN" baseline="-25000" dirty="0">
                <a:latin typeface="Times New Roman" panose="02020603050405020304" pitchFamily="18" charset="0"/>
                <a:ea typeface="黑体" panose="02010609060101010101" pitchFamily="49" charset="-122"/>
                <a:cs typeface="Times New Roman" panose="02020603050405020304" pitchFamily="18" charset="0"/>
              </a:rPr>
              <a:t>1</a:t>
            </a:r>
            <a:r>
              <a:rPr lang="zh-CN" altLang="zh-CN"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dirty="0">
                <a:latin typeface="Times New Roman" panose="02020603050405020304" pitchFamily="18" charset="0"/>
                <a:ea typeface="黑体" panose="02010609060101010101" pitchFamily="49" charset="-122"/>
                <a:cs typeface="Times New Roman" panose="02020603050405020304" pitchFamily="18" charset="0"/>
              </a:rPr>
              <a:t>F</a:t>
            </a:r>
            <a:r>
              <a:rPr lang="en-US" altLang="zh-CN" baseline="-25000" dirty="0">
                <a:latin typeface="Times New Roman" panose="02020603050405020304" pitchFamily="18" charset="0"/>
                <a:ea typeface="黑体" panose="02010609060101010101" pitchFamily="49" charset="-122"/>
                <a:cs typeface="Times New Roman" panose="02020603050405020304" pitchFamily="18" charset="0"/>
              </a:rPr>
              <a:t>2</a:t>
            </a:r>
            <a:r>
              <a:rPr lang="zh-CN" altLang="zh-CN"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dirty="0">
                <a:latin typeface="Times New Roman" panose="02020603050405020304" pitchFamily="18" charset="0"/>
                <a:ea typeface="黑体" panose="02010609060101010101" pitchFamily="49" charset="-122"/>
                <a:cs typeface="Times New Roman" panose="02020603050405020304" pitchFamily="18" charset="0"/>
              </a:rPr>
              <a:t>B</a:t>
            </a:r>
            <a:r>
              <a:rPr lang="en-US" altLang="zh-CN" baseline="-25000" dirty="0">
                <a:latin typeface="Times New Roman" panose="02020603050405020304" pitchFamily="18" charset="0"/>
                <a:ea typeface="黑体" panose="02010609060101010101" pitchFamily="49" charset="-122"/>
                <a:cs typeface="Times New Roman" panose="02020603050405020304" pitchFamily="18" charset="0"/>
              </a:rPr>
              <a:t>2</a:t>
            </a:r>
            <a:r>
              <a:rPr lang="zh-CN" altLang="zh-CN" dirty="0">
                <a:latin typeface="Times New Roman" panose="02020603050405020304" pitchFamily="18" charset="0"/>
                <a:ea typeface="黑体" panose="02010609060101010101" pitchFamily="49" charset="-122"/>
                <a:cs typeface="Times New Roman" panose="02020603050405020304" pitchFamily="18" charset="0"/>
              </a:rPr>
              <a:t>和</a:t>
            </a:r>
            <a:r>
              <a:rPr lang="en-US" altLang="zh-CN" dirty="0">
                <a:latin typeface="Times New Roman" panose="02020603050405020304" pitchFamily="18" charset="0"/>
                <a:ea typeface="黑体" panose="02010609060101010101" pitchFamily="49" charset="-122"/>
                <a:cs typeface="Times New Roman" panose="02020603050405020304" pitchFamily="18" charset="0"/>
              </a:rPr>
              <a:t>P</a:t>
            </a:r>
            <a:r>
              <a:rPr lang="en-US" altLang="zh-CN" baseline="-25000" dirty="0">
                <a:latin typeface="Times New Roman" panose="02020603050405020304" pitchFamily="18" charset="0"/>
                <a:ea typeface="黑体" panose="02010609060101010101" pitchFamily="49" charset="-122"/>
                <a:cs typeface="Times New Roman" panose="02020603050405020304" pitchFamily="18" charset="0"/>
              </a:rPr>
              <a:t>2</a:t>
            </a:r>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dirty="0" smtClean="0">
              <a:latin typeface="Times New Roman" panose="02020603050405020304" pitchFamily="18" charset="0"/>
              <a:ea typeface="黑体" panose="02010609060101010101" pitchFamily="49" charset="-122"/>
              <a:cs typeface="Times New Roman" panose="02020603050405020304" pitchFamily="18" charset="0"/>
            </a:endParaRPr>
          </a:p>
          <a:p>
            <a:pPr>
              <a:lnSpc>
                <a:spcPct val="110000"/>
              </a:lnSpc>
            </a:pPr>
            <a:r>
              <a:rPr lang="zh-CN" altLang="en-US" dirty="0" smtClean="0">
                <a:latin typeface="Times New Roman" panose="02020603050405020304" pitchFamily="18" charset="0"/>
                <a:ea typeface="黑体" panose="02010609060101010101" pitchFamily="49" charset="-122"/>
                <a:cs typeface="Times New Roman" panose="02020603050405020304" pitchFamily="18" charset="0"/>
              </a:rPr>
              <a:t>它们的</a:t>
            </a:r>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频率</a:t>
            </a:r>
            <a:r>
              <a:rPr lang="zh-CN" altLang="zh-CN" dirty="0">
                <a:latin typeface="Times New Roman" panose="02020603050405020304" pitchFamily="18" charset="0"/>
                <a:ea typeface="黑体" panose="02010609060101010101" pitchFamily="49" charset="-122"/>
                <a:cs typeface="Times New Roman" panose="02020603050405020304" pitchFamily="18" charset="0"/>
              </a:rPr>
              <a:t>是由三种基因型</a:t>
            </a:r>
            <a:r>
              <a:rPr lang="en-US" altLang="zh-CN" i="1" dirty="0">
                <a:latin typeface="Times New Roman" panose="02020603050405020304" pitchFamily="18" charset="0"/>
                <a:ea typeface="黑体" panose="02010609060101010101" pitchFamily="49" charset="-122"/>
                <a:cs typeface="Times New Roman" panose="02020603050405020304" pitchFamily="18" charset="0"/>
              </a:rPr>
              <a:t>A</a:t>
            </a:r>
            <a:r>
              <a:rPr lang="en-US" altLang="zh-CN" baseline="-25000" dirty="0">
                <a:latin typeface="Times New Roman" panose="02020603050405020304" pitchFamily="18" charset="0"/>
                <a:ea typeface="黑体" panose="02010609060101010101" pitchFamily="49" charset="-122"/>
                <a:cs typeface="Times New Roman" panose="02020603050405020304" pitchFamily="18" charset="0"/>
              </a:rPr>
              <a:t>1</a:t>
            </a:r>
            <a:r>
              <a:rPr lang="en-US" altLang="zh-CN" i="1" dirty="0">
                <a:latin typeface="Times New Roman" panose="02020603050405020304" pitchFamily="18" charset="0"/>
                <a:ea typeface="黑体" panose="02010609060101010101" pitchFamily="49" charset="-122"/>
                <a:cs typeface="Times New Roman" panose="02020603050405020304" pitchFamily="18" charset="0"/>
              </a:rPr>
              <a:t>A</a:t>
            </a:r>
            <a:r>
              <a:rPr lang="en-US" altLang="zh-CN" baseline="-25000" dirty="0">
                <a:latin typeface="Times New Roman" panose="02020603050405020304" pitchFamily="18" charset="0"/>
                <a:ea typeface="黑体" panose="02010609060101010101" pitchFamily="49" charset="-122"/>
                <a:cs typeface="Times New Roman" panose="02020603050405020304" pitchFamily="18" charset="0"/>
              </a:rPr>
              <a:t>1</a:t>
            </a:r>
            <a:r>
              <a:rPr lang="zh-CN" altLang="zh-CN"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i="1" dirty="0">
                <a:latin typeface="Times New Roman" panose="02020603050405020304" pitchFamily="18" charset="0"/>
                <a:ea typeface="黑体" panose="02010609060101010101" pitchFamily="49" charset="-122"/>
                <a:cs typeface="Times New Roman" panose="02020603050405020304" pitchFamily="18" charset="0"/>
              </a:rPr>
              <a:t>A</a:t>
            </a:r>
            <a:r>
              <a:rPr lang="en-US" altLang="zh-CN" baseline="-25000" dirty="0">
                <a:latin typeface="Times New Roman" panose="02020603050405020304" pitchFamily="18" charset="0"/>
                <a:ea typeface="黑体" panose="02010609060101010101" pitchFamily="49" charset="-122"/>
                <a:cs typeface="Times New Roman" panose="02020603050405020304" pitchFamily="18" charset="0"/>
              </a:rPr>
              <a:t>1</a:t>
            </a:r>
            <a:r>
              <a:rPr lang="en-US" altLang="zh-CN" i="1" dirty="0">
                <a:latin typeface="Times New Roman" panose="02020603050405020304" pitchFamily="18" charset="0"/>
                <a:ea typeface="黑体" panose="02010609060101010101" pitchFamily="49" charset="-122"/>
                <a:cs typeface="Times New Roman" panose="02020603050405020304" pitchFamily="18" charset="0"/>
              </a:rPr>
              <a:t>A</a:t>
            </a:r>
            <a:r>
              <a:rPr lang="en-US" altLang="zh-CN" baseline="-25000" dirty="0">
                <a:latin typeface="Times New Roman" panose="02020603050405020304" pitchFamily="18" charset="0"/>
                <a:ea typeface="黑体" panose="02010609060101010101" pitchFamily="49" charset="-122"/>
                <a:cs typeface="Times New Roman" panose="02020603050405020304" pitchFamily="18" charset="0"/>
              </a:rPr>
              <a:t>2</a:t>
            </a:r>
            <a:r>
              <a:rPr lang="zh-CN" altLang="zh-CN"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i="1" dirty="0">
                <a:latin typeface="Times New Roman" panose="02020603050405020304" pitchFamily="18" charset="0"/>
                <a:ea typeface="黑体" panose="02010609060101010101" pitchFamily="49" charset="-122"/>
                <a:cs typeface="Times New Roman" panose="02020603050405020304" pitchFamily="18" charset="0"/>
              </a:rPr>
              <a:t>A</a:t>
            </a:r>
            <a:r>
              <a:rPr lang="en-US" altLang="zh-CN" baseline="-25000" dirty="0">
                <a:latin typeface="Times New Roman" panose="02020603050405020304" pitchFamily="18" charset="0"/>
                <a:ea typeface="黑体" panose="02010609060101010101" pitchFamily="49" charset="-122"/>
                <a:cs typeface="Times New Roman" panose="02020603050405020304" pitchFamily="18" charset="0"/>
              </a:rPr>
              <a:t>2</a:t>
            </a:r>
            <a:r>
              <a:rPr lang="en-US" altLang="zh-CN" i="1" dirty="0">
                <a:latin typeface="Times New Roman" panose="02020603050405020304" pitchFamily="18" charset="0"/>
                <a:ea typeface="黑体" panose="02010609060101010101" pitchFamily="49" charset="-122"/>
                <a:cs typeface="Times New Roman" panose="02020603050405020304" pitchFamily="18" charset="0"/>
              </a:rPr>
              <a:t>A</a:t>
            </a:r>
            <a:r>
              <a:rPr lang="en-US" altLang="zh-CN" baseline="-25000" dirty="0">
                <a:latin typeface="Times New Roman" panose="02020603050405020304" pitchFamily="18" charset="0"/>
                <a:ea typeface="黑体" panose="02010609060101010101" pitchFamily="49" charset="-122"/>
                <a:cs typeface="Times New Roman" panose="02020603050405020304" pitchFamily="18" charset="0"/>
              </a:rPr>
              <a:t>2</a:t>
            </a:r>
            <a:r>
              <a:rPr lang="zh-CN" altLang="zh-CN" dirty="0">
                <a:latin typeface="Times New Roman" panose="02020603050405020304" pitchFamily="18" charset="0"/>
                <a:ea typeface="黑体" panose="02010609060101010101" pitchFamily="49" charset="-122"/>
                <a:cs typeface="Times New Roman" panose="02020603050405020304" pitchFamily="18" charset="0"/>
              </a:rPr>
              <a:t>在随机交配群体中的频率</a:t>
            </a:r>
            <a:r>
              <a:rPr lang="en-US" altLang="zh-CN" i="1" dirty="0">
                <a:latin typeface="Times New Roman" panose="02020603050405020304" pitchFamily="18" charset="0"/>
                <a:ea typeface="黑体" panose="02010609060101010101" pitchFamily="49" charset="-122"/>
                <a:cs typeface="Times New Roman" panose="02020603050405020304" pitchFamily="18" charset="0"/>
              </a:rPr>
              <a:t>p</a:t>
            </a:r>
            <a:r>
              <a:rPr lang="en-US" altLang="zh-CN" baseline="30000" dirty="0">
                <a:latin typeface="Times New Roman" panose="02020603050405020304" pitchFamily="18" charset="0"/>
                <a:ea typeface="黑体" panose="02010609060101010101" pitchFamily="49" charset="-122"/>
                <a:cs typeface="Times New Roman" panose="02020603050405020304" pitchFamily="18" charset="0"/>
              </a:rPr>
              <a:t>2</a:t>
            </a:r>
            <a:r>
              <a:rPr lang="zh-CN" altLang="zh-CN"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dirty="0">
                <a:latin typeface="Times New Roman" panose="02020603050405020304" pitchFamily="18" charset="0"/>
                <a:ea typeface="黑体" panose="02010609060101010101" pitchFamily="49" charset="-122"/>
                <a:cs typeface="Times New Roman" panose="02020603050405020304" pitchFamily="18" charset="0"/>
              </a:rPr>
              <a:t>2</a:t>
            </a:r>
            <a:r>
              <a:rPr lang="en-US" altLang="zh-CN" i="1" dirty="0">
                <a:latin typeface="Times New Roman" panose="02020603050405020304" pitchFamily="18" charset="0"/>
                <a:ea typeface="黑体" panose="02010609060101010101" pitchFamily="49" charset="-122"/>
                <a:cs typeface="Times New Roman" panose="02020603050405020304" pitchFamily="18" charset="0"/>
              </a:rPr>
              <a:t>pq</a:t>
            </a:r>
            <a:r>
              <a:rPr lang="zh-CN" altLang="zh-CN"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i="1" dirty="0">
                <a:latin typeface="Times New Roman" panose="02020603050405020304" pitchFamily="18" charset="0"/>
                <a:ea typeface="黑体" panose="02010609060101010101" pitchFamily="49" charset="-122"/>
                <a:cs typeface="Times New Roman" panose="02020603050405020304" pitchFamily="18" charset="0"/>
              </a:rPr>
              <a:t>q</a:t>
            </a:r>
            <a:r>
              <a:rPr lang="en-US" altLang="zh-CN" baseline="30000" dirty="0">
                <a:latin typeface="Times New Roman" panose="02020603050405020304" pitchFamily="18" charset="0"/>
                <a:ea typeface="黑体" panose="02010609060101010101" pitchFamily="49" charset="-122"/>
                <a:cs typeface="Times New Roman" panose="02020603050405020304" pitchFamily="18" charset="0"/>
              </a:rPr>
              <a:t>2</a:t>
            </a:r>
            <a:r>
              <a:rPr lang="zh-CN" altLang="zh-CN" dirty="0">
                <a:latin typeface="Times New Roman" panose="02020603050405020304" pitchFamily="18" charset="0"/>
                <a:ea typeface="黑体" panose="02010609060101010101" pitchFamily="49" charset="-122"/>
                <a:cs typeface="Times New Roman" panose="02020603050405020304" pitchFamily="18" charset="0"/>
              </a:rPr>
              <a:t>决定的，中亲值等于两个亲本基因型值的平均数</a:t>
            </a:r>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a:t>
            </a:r>
            <a:endParaRPr lang="zh-CN" altLang="en-US" dirty="0">
              <a:latin typeface="Times New Roman" panose="02020603050405020304" pitchFamily="18" charset="0"/>
              <a:ea typeface="黑体" panose="02010609060101010101" pitchFamily="49" charset="-122"/>
              <a:cs typeface="Times New Roman" panose="02020603050405020304" pitchFamily="18" charset="0"/>
            </a:endParaRPr>
          </a:p>
        </p:txBody>
      </p:sp>
    </p:spTree>
    <p:extLst>
      <p:ext uri="{BB962C8B-B14F-4D97-AF65-F5344CB8AC3E}">
        <p14:creationId xmlns:p14="http://schemas.microsoft.com/office/powerpoint/2010/main" val="3950061691"/>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107504" y="260648"/>
            <a:ext cx="8928992" cy="720080"/>
          </a:xfrm>
        </p:spPr>
        <p:txBody>
          <a:bodyPr>
            <a:noAutofit/>
          </a:bodyPr>
          <a:lstStyle/>
          <a:p>
            <a:r>
              <a:rPr lang="zh-CN" altLang="en-US" sz="4000" b="1" dirty="0" smtClean="0">
                <a:latin typeface="黑体" panose="02010609060101010101" pitchFamily="49" charset="-122"/>
                <a:ea typeface="黑体" panose="02010609060101010101" pitchFamily="49" charset="-122"/>
              </a:rPr>
              <a:t>中亲表现和全</a:t>
            </a:r>
            <a:r>
              <a:rPr lang="zh-CN" altLang="zh-CN" sz="4000" b="1" dirty="0" smtClean="0">
                <a:latin typeface="黑体" panose="02010609060101010101" pitchFamily="49" charset="-122"/>
                <a:ea typeface="黑体" panose="02010609060101010101" pitchFamily="49" charset="-122"/>
              </a:rPr>
              <a:t>同胞</a:t>
            </a:r>
            <a:r>
              <a:rPr lang="zh-CN" altLang="en-US" sz="4000" b="1" dirty="0" smtClean="0">
                <a:latin typeface="黑体" panose="02010609060101010101" pitchFamily="49" charset="-122"/>
                <a:ea typeface="黑体" panose="02010609060101010101" pitchFamily="49" charset="-122"/>
              </a:rPr>
              <a:t>后代</a:t>
            </a:r>
            <a:r>
              <a:rPr lang="zh-CN" altLang="zh-CN" sz="4000" b="1" dirty="0" smtClean="0">
                <a:latin typeface="黑体" panose="02010609060101010101" pitchFamily="49" charset="-122"/>
                <a:ea typeface="黑体" panose="02010609060101010101" pitchFamily="49" charset="-122"/>
              </a:rPr>
              <a:t>家系</a:t>
            </a:r>
            <a:r>
              <a:rPr lang="zh-CN" altLang="en-US" sz="4000" b="1" dirty="0" smtClean="0">
                <a:latin typeface="黑体" panose="02010609060101010101" pitchFamily="49" charset="-122"/>
                <a:ea typeface="黑体" panose="02010609060101010101" pitchFamily="49" charset="-122"/>
              </a:rPr>
              <a:t>的平均表现</a:t>
            </a:r>
            <a:endParaRPr lang="en-US" altLang="zh-CN" sz="4000" b="1" dirty="0">
              <a:latin typeface="黑体" panose="02010609060101010101" pitchFamily="49" charset="-122"/>
              <a:ea typeface="黑体" panose="02010609060101010101" pitchFamily="49" charset="-122"/>
              <a:cs typeface="Times New Roman" panose="02020603050405020304" pitchFamily="18" charset="0"/>
            </a:endParaRPr>
          </a:p>
        </p:txBody>
      </p:sp>
      <p:pic>
        <p:nvPicPr>
          <p:cNvPr id="105474"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1124744"/>
            <a:ext cx="9144000" cy="446449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682264647"/>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827584" y="332656"/>
            <a:ext cx="7560840" cy="792088"/>
          </a:xfrm>
        </p:spPr>
        <p:txBody>
          <a:bodyPr>
            <a:normAutofit/>
          </a:bodyPr>
          <a:lstStyle/>
          <a:p>
            <a:r>
              <a:rPr lang="zh-CN" altLang="en-US" sz="4000" b="1" dirty="0" smtClean="0">
                <a:latin typeface="黑体" panose="02010609060101010101" pitchFamily="49" charset="-122"/>
                <a:ea typeface="黑体" panose="02010609060101010101" pitchFamily="49" charset="-122"/>
              </a:rPr>
              <a:t>全</a:t>
            </a:r>
            <a:r>
              <a:rPr lang="zh-CN" altLang="zh-CN" sz="4000" b="1" dirty="0" smtClean="0">
                <a:latin typeface="黑体" panose="02010609060101010101" pitchFamily="49" charset="-122"/>
                <a:ea typeface="黑体" panose="02010609060101010101" pitchFamily="49" charset="-122"/>
              </a:rPr>
              <a:t>同胞家系间</a:t>
            </a:r>
            <a:r>
              <a:rPr lang="zh-CN" altLang="en-US" sz="4000" b="1" dirty="0">
                <a:latin typeface="黑体" panose="02010609060101010101" pitchFamily="49" charset="-122"/>
                <a:ea typeface="黑体" panose="02010609060101010101" pitchFamily="49" charset="-122"/>
              </a:rPr>
              <a:t>的遗传</a:t>
            </a:r>
            <a:r>
              <a:rPr lang="zh-CN" altLang="zh-CN" sz="4000" b="1" dirty="0" smtClean="0">
                <a:latin typeface="黑体" panose="02010609060101010101" pitchFamily="49" charset="-122"/>
                <a:ea typeface="黑体" panose="02010609060101010101" pitchFamily="49" charset="-122"/>
              </a:rPr>
              <a:t>方差</a:t>
            </a:r>
            <a:endParaRPr lang="en-US" altLang="zh-CN" sz="4000" b="1" dirty="0">
              <a:latin typeface="黑体" panose="02010609060101010101" pitchFamily="49" charset="-122"/>
              <a:ea typeface="黑体" panose="02010609060101010101" pitchFamily="49" charset="-122"/>
              <a:cs typeface="Times New Roman" panose="02020603050405020304" pitchFamily="18" charset="0"/>
            </a:endParaRPr>
          </a:p>
        </p:txBody>
      </p:sp>
      <p:sp>
        <p:nvSpPr>
          <p:cNvPr id="4" name="内容占位符 3"/>
          <p:cNvSpPr>
            <a:spLocks noGrp="1"/>
          </p:cNvSpPr>
          <p:nvPr>
            <p:ph idx="1"/>
          </p:nvPr>
        </p:nvSpPr>
        <p:spPr>
          <a:xfrm>
            <a:off x="611560" y="1124744"/>
            <a:ext cx="7992888" cy="1440159"/>
          </a:xfrm>
        </p:spPr>
        <p:txBody>
          <a:bodyPr>
            <a:noAutofit/>
          </a:bodyPr>
          <a:lstStyle/>
          <a:p>
            <a:r>
              <a:rPr lang="zh-CN" altLang="en-US" sz="2800" dirty="0" smtClean="0">
                <a:latin typeface="Times New Roman" panose="02020603050405020304" pitchFamily="18" charset="0"/>
                <a:ea typeface="黑体" panose="02010609060101010101" pitchFamily="49" charset="-122"/>
                <a:cs typeface="Times New Roman" panose="02020603050405020304" pitchFamily="18" charset="0"/>
              </a:rPr>
              <a:t>全</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同胞</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家系间的方差度量了家系平均数之间的变异程度，称为家系间方差</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，它</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包含</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了</a:t>
            </a:r>
            <a:r>
              <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rPr>
              <a:t>1/2</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的</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加性</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方差</a:t>
            </a:r>
            <a:r>
              <a:rPr lang="zh-CN" altLang="en-US" sz="2800" dirty="0" smtClean="0">
                <a:latin typeface="Times New Roman" panose="02020603050405020304" pitchFamily="18" charset="0"/>
                <a:ea typeface="黑体" panose="02010609060101010101" pitchFamily="49" charset="-122"/>
                <a:cs typeface="Times New Roman" panose="02020603050405020304" pitchFamily="18" charset="0"/>
              </a:rPr>
              <a:t>和</a:t>
            </a:r>
            <a:r>
              <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rPr>
              <a:t>1/4</a:t>
            </a:r>
            <a:r>
              <a:rPr lang="zh-CN" altLang="en-US" sz="2800" dirty="0" smtClean="0">
                <a:latin typeface="Times New Roman" panose="02020603050405020304" pitchFamily="18" charset="0"/>
                <a:ea typeface="黑体" panose="02010609060101010101" pitchFamily="49" charset="-122"/>
                <a:cs typeface="Times New Roman" panose="02020603050405020304" pitchFamily="18" charset="0"/>
              </a:rPr>
              <a:t>的</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显性方差</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，计算</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过程</a:t>
            </a:r>
            <a:r>
              <a:rPr lang="zh-CN" altLang="en-US" sz="2800" dirty="0" smtClean="0">
                <a:latin typeface="Times New Roman" panose="02020603050405020304" pitchFamily="18" charset="0"/>
                <a:ea typeface="黑体" panose="02010609060101010101" pitchFamily="49" charset="-122"/>
                <a:cs typeface="Times New Roman" panose="02020603050405020304" pitchFamily="18" charset="0"/>
              </a:rPr>
              <a:t>如下：</a:t>
            </a:r>
            <a:endPar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3" name="Rectangle 2"/>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6" name="Rectangle 4"/>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graphicFrame>
        <p:nvGraphicFramePr>
          <p:cNvPr id="9" name="对象 8"/>
          <p:cNvGraphicFramePr>
            <a:graphicFrameLocks noChangeAspect="1"/>
          </p:cNvGraphicFramePr>
          <p:nvPr>
            <p:extLst>
              <p:ext uri="{D42A27DB-BD31-4B8C-83A1-F6EECF244321}">
                <p14:modId xmlns:p14="http://schemas.microsoft.com/office/powerpoint/2010/main" val="46438202"/>
              </p:ext>
            </p:extLst>
          </p:nvPr>
        </p:nvGraphicFramePr>
        <p:xfrm>
          <a:off x="1043607" y="2492896"/>
          <a:ext cx="7356087" cy="792088"/>
        </p:xfrm>
        <a:graphic>
          <a:graphicData uri="http://schemas.openxmlformats.org/presentationml/2006/ole">
            <mc:AlternateContent xmlns:mc="http://schemas.openxmlformats.org/markup-compatibility/2006">
              <mc:Choice xmlns:v="urn:schemas-microsoft-com:vml" Requires="v">
                <p:oleObj spid="_x0000_s108597" name="公式" r:id="rId3" imgW="3695700" imgH="393700" progId="Equation.3">
                  <p:embed/>
                </p:oleObj>
              </mc:Choice>
              <mc:Fallback>
                <p:oleObj name="公式" r:id="rId3" imgW="3695700" imgH="393700" progId="Equation.3">
                  <p:embed/>
                  <p:pic>
                    <p:nvPicPr>
                      <p:cNvPr id="0" name="Object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43607" y="2492896"/>
                        <a:ext cx="7356087" cy="792088"/>
                      </a:xfrm>
                      <a:prstGeom prst="rect">
                        <a:avLst/>
                      </a:prstGeom>
                      <a:noFill/>
                    </p:spPr>
                  </p:pic>
                </p:oleObj>
              </mc:Fallback>
            </mc:AlternateContent>
          </a:graphicData>
        </a:graphic>
      </p:graphicFrame>
      <p:graphicFrame>
        <p:nvGraphicFramePr>
          <p:cNvPr id="11" name="对象 10"/>
          <p:cNvGraphicFramePr>
            <a:graphicFrameLocks noChangeAspect="1"/>
          </p:cNvGraphicFramePr>
          <p:nvPr>
            <p:extLst>
              <p:ext uri="{D42A27DB-BD31-4B8C-83A1-F6EECF244321}">
                <p14:modId xmlns:p14="http://schemas.microsoft.com/office/powerpoint/2010/main" val="2784358033"/>
              </p:ext>
            </p:extLst>
          </p:nvPr>
        </p:nvGraphicFramePr>
        <p:xfrm>
          <a:off x="1691680" y="3356992"/>
          <a:ext cx="7108414" cy="836712"/>
        </p:xfrm>
        <a:graphic>
          <a:graphicData uri="http://schemas.openxmlformats.org/presentationml/2006/ole">
            <mc:AlternateContent xmlns:mc="http://schemas.openxmlformats.org/markup-compatibility/2006">
              <mc:Choice xmlns:v="urn:schemas-microsoft-com:vml" Requires="v">
                <p:oleObj spid="_x0000_s108598" name="公式" r:id="rId5" imgW="3378200" imgH="393700" progId="Equation.3">
                  <p:embed/>
                </p:oleObj>
              </mc:Choice>
              <mc:Fallback>
                <p:oleObj name="公式" r:id="rId5" imgW="3378200" imgH="393700" progId="Equation.3">
                  <p:embed/>
                  <p:pic>
                    <p:nvPicPr>
                      <p:cNvPr id="0" name="Object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691680" y="3356992"/>
                        <a:ext cx="7108414" cy="836712"/>
                      </a:xfrm>
                      <a:prstGeom prst="rect">
                        <a:avLst/>
                      </a:prstGeom>
                      <a:noFill/>
                    </p:spPr>
                  </p:pic>
                </p:oleObj>
              </mc:Fallback>
            </mc:AlternateContent>
          </a:graphicData>
        </a:graphic>
      </p:graphicFrame>
      <p:graphicFrame>
        <p:nvGraphicFramePr>
          <p:cNvPr id="13" name="对象 12"/>
          <p:cNvGraphicFramePr>
            <a:graphicFrameLocks noChangeAspect="1"/>
          </p:cNvGraphicFramePr>
          <p:nvPr>
            <p:extLst>
              <p:ext uri="{D42A27DB-BD31-4B8C-83A1-F6EECF244321}">
                <p14:modId xmlns:p14="http://schemas.microsoft.com/office/powerpoint/2010/main" val="3627949784"/>
              </p:ext>
            </p:extLst>
          </p:nvPr>
        </p:nvGraphicFramePr>
        <p:xfrm>
          <a:off x="1624243" y="4221088"/>
          <a:ext cx="4315909" cy="537983"/>
        </p:xfrm>
        <a:graphic>
          <a:graphicData uri="http://schemas.openxmlformats.org/presentationml/2006/ole">
            <mc:AlternateContent xmlns:mc="http://schemas.openxmlformats.org/markup-compatibility/2006">
              <mc:Choice xmlns:v="urn:schemas-microsoft-com:vml" Requires="v">
                <p:oleObj spid="_x0000_s108599" name="公式" r:id="rId7" imgW="1854200" imgH="228600" progId="Equation.3">
                  <p:embed/>
                </p:oleObj>
              </mc:Choice>
              <mc:Fallback>
                <p:oleObj name="公式" r:id="rId7" imgW="1854200" imgH="228600" progId="Equation.3">
                  <p:embed/>
                  <p:pic>
                    <p:nvPicPr>
                      <p:cNvPr id="0" name="Object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624243" y="4221088"/>
                        <a:ext cx="4315909" cy="537983"/>
                      </a:xfrm>
                      <a:prstGeom prst="rect">
                        <a:avLst/>
                      </a:prstGeom>
                      <a:noFill/>
                    </p:spPr>
                  </p:pic>
                </p:oleObj>
              </mc:Fallback>
            </mc:AlternateContent>
          </a:graphicData>
        </a:graphic>
      </p:graphicFrame>
      <p:graphicFrame>
        <p:nvGraphicFramePr>
          <p:cNvPr id="15" name="对象 14"/>
          <p:cNvGraphicFramePr>
            <a:graphicFrameLocks noChangeAspect="1"/>
          </p:cNvGraphicFramePr>
          <p:nvPr>
            <p:extLst>
              <p:ext uri="{D42A27DB-BD31-4B8C-83A1-F6EECF244321}">
                <p14:modId xmlns:p14="http://schemas.microsoft.com/office/powerpoint/2010/main" val="2991869536"/>
              </p:ext>
            </p:extLst>
          </p:nvPr>
        </p:nvGraphicFramePr>
        <p:xfrm>
          <a:off x="1635951" y="4869160"/>
          <a:ext cx="1855929" cy="864096"/>
        </p:xfrm>
        <a:graphic>
          <a:graphicData uri="http://schemas.openxmlformats.org/presentationml/2006/ole">
            <mc:AlternateContent xmlns:mc="http://schemas.openxmlformats.org/markup-compatibility/2006">
              <mc:Choice xmlns:v="urn:schemas-microsoft-com:vml" Requires="v">
                <p:oleObj spid="_x0000_s108600" name="公式" r:id="rId9" imgW="850531" imgH="393529" progId="Equation.3">
                  <p:embed/>
                </p:oleObj>
              </mc:Choice>
              <mc:Fallback>
                <p:oleObj name="公式" r:id="rId9" imgW="850531" imgH="393529" progId="Equation.3">
                  <p:embed/>
                  <p:pic>
                    <p:nvPicPr>
                      <p:cNvPr id="0" name="Object 7"/>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635951" y="4869160"/>
                        <a:ext cx="1855929" cy="864096"/>
                      </a:xfrm>
                      <a:prstGeom prst="rect">
                        <a:avLst/>
                      </a:prstGeom>
                      <a:noFill/>
                    </p:spPr>
                  </p:pic>
                </p:oleObj>
              </mc:Fallback>
            </mc:AlternateContent>
          </a:graphicData>
        </a:graphic>
      </p:graphicFrame>
    </p:spTree>
    <p:extLst>
      <p:ext uri="{BB962C8B-B14F-4D97-AF65-F5344CB8AC3E}">
        <p14:creationId xmlns:p14="http://schemas.microsoft.com/office/powerpoint/2010/main" val="2036856327"/>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827584" y="332656"/>
            <a:ext cx="7560840" cy="720080"/>
          </a:xfrm>
        </p:spPr>
        <p:txBody>
          <a:bodyPr>
            <a:normAutofit/>
          </a:bodyPr>
          <a:lstStyle/>
          <a:p>
            <a:r>
              <a:rPr lang="zh-CN" altLang="en-US" sz="4000" b="1" dirty="0" smtClean="0">
                <a:latin typeface="黑体" panose="02010609060101010101" pitchFamily="49" charset="-122"/>
                <a:ea typeface="黑体" panose="02010609060101010101" pitchFamily="49" charset="-122"/>
              </a:rPr>
              <a:t>全</a:t>
            </a:r>
            <a:r>
              <a:rPr lang="zh-CN" altLang="zh-CN" sz="4000" b="1" dirty="0" smtClean="0">
                <a:latin typeface="黑体" panose="02010609060101010101" pitchFamily="49" charset="-122"/>
                <a:ea typeface="黑体" panose="02010609060101010101" pitchFamily="49" charset="-122"/>
              </a:rPr>
              <a:t>同胞家系</a:t>
            </a:r>
            <a:r>
              <a:rPr lang="zh-CN" altLang="en-US" sz="4000" b="1" dirty="0" smtClean="0">
                <a:latin typeface="黑体" panose="02010609060101010101" pitchFamily="49" charset="-122"/>
                <a:ea typeface="黑体" panose="02010609060101010101" pitchFamily="49" charset="-122"/>
              </a:rPr>
              <a:t>内</a:t>
            </a:r>
            <a:r>
              <a:rPr lang="zh-CN" altLang="zh-CN" sz="4000" b="1" dirty="0" smtClean="0">
                <a:latin typeface="黑体" panose="02010609060101010101" pitchFamily="49" charset="-122"/>
                <a:ea typeface="黑体" panose="02010609060101010101" pitchFamily="49" charset="-122"/>
              </a:rPr>
              <a:t>的</a:t>
            </a:r>
            <a:r>
              <a:rPr lang="zh-CN" altLang="en-US" sz="4000" b="1" dirty="0" smtClean="0">
                <a:latin typeface="黑体" panose="02010609060101010101" pitchFamily="49" charset="-122"/>
                <a:ea typeface="黑体" panose="02010609060101010101" pitchFamily="49" charset="-122"/>
              </a:rPr>
              <a:t>遗传</a:t>
            </a:r>
            <a:r>
              <a:rPr lang="zh-CN" altLang="zh-CN" sz="4000" b="1" dirty="0" smtClean="0">
                <a:latin typeface="黑体" panose="02010609060101010101" pitchFamily="49" charset="-122"/>
                <a:ea typeface="黑体" panose="02010609060101010101" pitchFamily="49" charset="-122"/>
              </a:rPr>
              <a:t>方差</a:t>
            </a:r>
            <a:endParaRPr lang="en-US" altLang="zh-CN" sz="4000" b="1" dirty="0">
              <a:latin typeface="黑体" panose="02010609060101010101" pitchFamily="49" charset="-122"/>
              <a:ea typeface="黑体" panose="02010609060101010101" pitchFamily="49" charset="-122"/>
              <a:cs typeface="Times New Roman" panose="02020603050405020304" pitchFamily="18" charset="0"/>
            </a:endParaRPr>
          </a:p>
        </p:txBody>
      </p:sp>
      <p:sp>
        <p:nvSpPr>
          <p:cNvPr id="4" name="内容占位符 3"/>
          <p:cNvSpPr>
            <a:spLocks noGrp="1"/>
          </p:cNvSpPr>
          <p:nvPr>
            <p:ph idx="1"/>
          </p:nvPr>
        </p:nvSpPr>
        <p:spPr>
          <a:xfrm>
            <a:off x="611560" y="1196753"/>
            <a:ext cx="7992888" cy="1368151"/>
          </a:xfrm>
        </p:spPr>
        <p:txBody>
          <a:bodyPr>
            <a:noAutofit/>
          </a:bodyPr>
          <a:lstStyle/>
          <a:p>
            <a:r>
              <a:rPr lang="zh-CN" altLang="en-US" sz="2800" dirty="0" smtClean="0">
                <a:latin typeface="Times New Roman" panose="02020603050405020304" pitchFamily="18" charset="0"/>
                <a:ea typeface="黑体" panose="02010609060101010101" pitchFamily="49" charset="-122"/>
                <a:cs typeface="Times New Roman" panose="02020603050405020304" pitchFamily="18" charset="0"/>
              </a:rPr>
              <a:t>全</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同胞</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家系内的平均方差度量了家系内的平均变异，称为家系内方差</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，它</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包含</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了</a:t>
            </a:r>
            <a:r>
              <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rPr>
              <a:t>1/2</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的</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加性方差</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和</a:t>
            </a:r>
            <a:r>
              <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rPr>
              <a:t>3/4</a:t>
            </a:r>
            <a:r>
              <a:rPr lang="zh-CN" altLang="en-US" sz="2800" dirty="0" smtClean="0">
                <a:latin typeface="Times New Roman" panose="02020603050405020304" pitchFamily="18" charset="0"/>
                <a:ea typeface="黑体" panose="02010609060101010101" pitchFamily="49" charset="-122"/>
                <a:cs typeface="Times New Roman" panose="02020603050405020304" pitchFamily="18" charset="0"/>
              </a:rPr>
              <a:t>的</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显性方差</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，计算</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过程</a:t>
            </a:r>
            <a:r>
              <a:rPr lang="zh-CN" altLang="en-US" sz="2800" dirty="0" smtClean="0">
                <a:latin typeface="Times New Roman" panose="02020603050405020304" pitchFamily="18" charset="0"/>
                <a:ea typeface="黑体" panose="02010609060101010101" pitchFamily="49" charset="-122"/>
                <a:cs typeface="Times New Roman" panose="02020603050405020304" pitchFamily="18" charset="0"/>
              </a:rPr>
              <a:t>如下：</a:t>
            </a:r>
            <a:endParaRPr lang="zh-CN" altLang="en-US" sz="2800" dirty="0">
              <a:latin typeface="Times New Roman" panose="02020603050405020304" pitchFamily="18" charset="0"/>
              <a:ea typeface="黑体" panose="02010609060101010101" pitchFamily="49" charset="-122"/>
              <a:cs typeface="Times New Roman" panose="02020603050405020304" pitchFamily="18" charset="0"/>
            </a:endParaRPr>
          </a:p>
        </p:txBody>
      </p:sp>
      <p:graphicFrame>
        <p:nvGraphicFramePr>
          <p:cNvPr id="7" name="对象 6"/>
          <p:cNvGraphicFramePr>
            <a:graphicFrameLocks noChangeAspect="1"/>
          </p:cNvGraphicFramePr>
          <p:nvPr>
            <p:extLst>
              <p:ext uri="{D42A27DB-BD31-4B8C-83A1-F6EECF244321}">
                <p14:modId xmlns:p14="http://schemas.microsoft.com/office/powerpoint/2010/main" val="4253781797"/>
              </p:ext>
            </p:extLst>
          </p:nvPr>
        </p:nvGraphicFramePr>
        <p:xfrm>
          <a:off x="1043608" y="2564904"/>
          <a:ext cx="5503289" cy="792088"/>
        </p:xfrm>
        <a:graphic>
          <a:graphicData uri="http://schemas.openxmlformats.org/presentationml/2006/ole">
            <mc:AlternateContent xmlns:mc="http://schemas.openxmlformats.org/markup-compatibility/2006">
              <mc:Choice xmlns:v="urn:schemas-microsoft-com:vml" Requires="v">
                <p:oleObj spid="_x0000_s110645" name="公式" r:id="rId3" imgW="2755900" imgH="393700" progId="Equation.3">
                  <p:embed/>
                </p:oleObj>
              </mc:Choice>
              <mc:Fallback>
                <p:oleObj name="公式" r:id="rId3" imgW="2755900" imgH="393700" progId="Equation.3">
                  <p:embed/>
                  <p:pic>
                    <p:nvPicPr>
                      <p:cNvPr id="0" name="Object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43608" y="2564904"/>
                        <a:ext cx="5503289" cy="792088"/>
                      </a:xfrm>
                      <a:prstGeom prst="rect">
                        <a:avLst/>
                      </a:prstGeom>
                      <a:noFill/>
                    </p:spPr>
                  </p:pic>
                </p:oleObj>
              </mc:Fallback>
            </mc:AlternateContent>
          </a:graphicData>
        </a:graphic>
      </p:graphicFrame>
      <p:graphicFrame>
        <p:nvGraphicFramePr>
          <p:cNvPr id="17" name="对象 16"/>
          <p:cNvGraphicFramePr>
            <a:graphicFrameLocks noChangeAspect="1"/>
          </p:cNvGraphicFramePr>
          <p:nvPr>
            <p:extLst>
              <p:ext uri="{D42A27DB-BD31-4B8C-83A1-F6EECF244321}">
                <p14:modId xmlns:p14="http://schemas.microsoft.com/office/powerpoint/2010/main" val="3583422388"/>
              </p:ext>
            </p:extLst>
          </p:nvPr>
        </p:nvGraphicFramePr>
        <p:xfrm>
          <a:off x="1547664" y="3429000"/>
          <a:ext cx="6347037" cy="792088"/>
        </p:xfrm>
        <a:graphic>
          <a:graphicData uri="http://schemas.openxmlformats.org/presentationml/2006/ole">
            <mc:AlternateContent xmlns:mc="http://schemas.openxmlformats.org/markup-compatibility/2006">
              <mc:Choice xmlns:v="urn:schemas-microsoft-com:vml" Requires="v">
                <p:oleObj spid="_x0000_s110646" name="公式" r:id="rId5" imgW="3175000" imgH="393700" progId="Equation.3">
                  <p:embed/>
                </p:oleObj>
              </mc:Choice>
              <mc:Fallback>
                <p:oleObj name="公式" r:id="rId5" imgW="3175000" imgH="393700" progId="Equation.3">
                  <p:embed/>
                  <p:pic>
                    <p:nvPicPr>
                      <p:cNvPr id="0" name="Object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547664" y="3429000"/>
                        <a:ext cx="6347037" cy="792088"/>
                      </a:xfrm>
                      <a:prstGeom prst="rect">
                        <a:avLst/>
                      </a:prstGeom>
                      <a:noFill/>
                    </p:spPr>
                  </p:pic>
                </p:oleObj>
              </mc:Fallback>
            </mc:AlternateContent>
          </a:graphicData>
        </a:graphic>
      </p:graphicFrame>
      <p:graphicFrame>
        <p:nvGraphicFramePr>
          <p:cNvPr id="19" name="对象 18"/>
          <p:cNvGraphicFramePr>
            <a:graphicFrameLocks noChangeAspect="1"/>
          </p:cNvGraphicFramePr>
          <p:nvPr>
            <p:extLst>
              <p:ext uri="{D42A27DB-BD31-4B8C-83A1-F6EECF244321}">
                <p14:modId xmlns:p14="http://schemas.microsoft.com/office/powerpoint/2010/main" val="1947943285"/>
              </p:ext>
            </p:extLst>
          </p:nvPr>
        </p:nvGraphicFramePr>
        <p:xfrm>
          <a:off x="1619672" y="4293096"/>
          <a:ext cx="4248472" cy="509209"/>
        </p:xfrm>
        <a:graphic>
          <a:graphicData uri="http://schemas.openxmlformats.org/presentationml/2006/ole">
            <mc:AlternateContent xmlns:mc="http://schemas.openxmlformats.org/markup-compatibility/2006">
              <mc:Choice xmlns:v="urn:schemas-microsoft-com:vml" Requires="v">
                <p:oleObj spid="_x0000_s110647" name="公式" r:id="rId7" imgW="1930400" imgH="228600" progId="Equation.3">
                  <p:embed/>
                </p:oleObj>
              </mc:Choice>
              <mc:Fallback>
                <p:oleObj name="公式" r:id="rId7" imgW="1930400" imgH="228600" progId="Equation.3">
                  <p:embed/>
                  <p:pic>
                    <p:nvPicPr>
                      <p:cNvPr id="0" name="Object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619672" y="4293096"/>
                        <a:ext cx="4248472" cy="509209"/>
                      </a:xfrm>
                      <a:prstGeom prst="rect">
                        <a:avLst/>
                      </a:prstGeom>
                      <a:noFill/>
                    </p:spPr>
                  </p:pic>
                </p:oleObj>
              </mc:Fallback>
            </mc:AlternateContent>
          </a:graphicData>
        </a:graphic>
      </p:graphicFrame>
      <p:graphicFrame>
        <p:nvGraphicFramePr>
          <p:cNvPr id="21" name="对象 20"/>
          <p:cNvGraphicFramePr>
            <a:graphicFrameLocks noChangeAspect="1"/>
          </p:cNvGraphicFramePr>
          <p:nvPr>
            <p:extLst>
              <p:ext uri="{D42A27DB-BD31-4B8C-83A1-F6EECF244321}">
                <p14:modId xmlns:p14="http://schemas.microsoft.com/office/powerpoint/2010/main" val="3521514791"/>
              </p:ext>
            </p:extLst>
          </p:nvPr>
        </p:nvGraphicFramePr>
        <p:xfrm>
          <a:off x="1619672" y="4869160"/>
          <a:ext cx="1629152" cy="764704"/>
        </p:xfrm>
        <a:graphic>
          <a:graphicData uri="http://schemas.openxmlformats.org/presentationml/2006/ole">
            <mc:AlternateContent xmlns:mc="http://schemas.openxmlformats.org/markup-compatibility/2006">
              <mc:Choice xmlns:v="urn:schemas-microsoft-com:vml" Requires="v">
                <p:oleObj spid="_x0000_s110648" name="公式" r:id="rId9" imgW="850531" imgH="393529" progId="Equation.3">
                  <p:embed/>
                </p:oleObj>
              </mc:Choice>
              <mc:Fallback>
                <p:oleObj name="公式" r:id="rId9" imgW="850531" imgH="393529" progId="Equation.3">
                  <p:embed/>
                  <p:pic>
                    <p:nvPicPr>
                      <p:cNvPr id="0" name="Object 7"/>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619672" y="4869160"/>
                        <a:ext cx="1629152" cy="764704"/>
                      </a:xfrm>
                      <a:prstGeom prst="rect">
                        <a:avLst/>
                      </a:prstGeom>
                      <a:noFill/>
                    </p:spPr>
                  </p:pic>
                </p:oleObj>
              </mc:Fallback>
            </mc:AlternateContent>
          </a:graphicData>
        </a:graphic>
      </p:graphicFrame>
    </p:spTree>
    <p:extLst>
      <p:ext uri="{BB962C8B-B14F-4D97-AF65-F5344CB8AC3E}">
        <p14:creationId xmlns:p14="http://schemas.microsoft.com/office/powerpoint/2010/main" val="2192853947"/>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539552" y="260648"/>
            <a:ext cx="8064896" cy="792088"/>
          </a:xfrm>
        </p:spPr>
        <p:txBody>
          <a:bodyPr>
            <a:normAutofit/>
          </a:bodyPr>
          <a:lstStyle/>
          <a:p>
            <a:r>
              <a:rPr lang="zh-CN" altLang="en-US" sz="4000" b="1" dirty="0">
                <a:latin typeface="黑体" panose="02010609060101010101" pitchFamily="49" charset="-122"/>
                <a:ea typeface="黑体" panose="02010609060101010101" pitchFamily="49" charset="-122"/>
              </a:rPr>
              <a:t>全</a:t>
            </a:r>
            <a:r>
              <a:rPr lang="zh-CN" altLang="zh-CN" sz="4000" b="1" dirty="0" smtClean="0">
                <a:latin typeface="黑体" panose="02010609060101010101" pitchFamily="49" charset="-122"/>
                <a:ea typeface="黑体" panose="02010609060101010101" pitchFamily="49" charset="-122"/>
              </a:rPr>
              <a:t>同胞家系</a:t>
            </a:r>
            <a:r>
              <a:rPr lang="zh-CN" altLang="en-US" sz="4000" b="1" dirty="0" smtClean="0">
                <a:latin typeface="黑体" panose="02010609060101010101" pitchFamily="49" charset="-122"/>
                <a:ea typeface="黑体" panose="02010609060101010101" pitchFamily="49" charset="-122"/>
              </a:rPr>
              <a:t>的亲子间协</a:t>
            </a:r>
            <a:r>
              <a:rPr lang="zh-CN" altLang="zh-CN" sz="4000" b="1" dirty="0" smtClean="0">
                <a:latin typeface="黑体" panose="02010609060101010101" pitchFamily="49" charset="-122"/>
                <a:ea typeface="黑体" panose="02010609060101010101" pitchFamily="49" charset="-122"/>
              </a:rPr>
              <a:t>方差</a:t>
            </a:r>
            <a:endParaRPr lang="en-US" altLang="zh-CN" sz="4000" b="1" dirty="0">
              <a:latin typeface="黑体" panose="02010609060101010101" pitchFamily="49" charset="-122"/>
              <a:ea typeface="黑体" panose="02010609060101010101" pitchFamily="49" charset="-122"/>
              <a:cs typeface="Times New Roman" panose="02020603050405020304" pitchFamily="18" charset="0"/>
            </a:endParaRPr>
          </a:p>
        </p:txBody>
      </p:sp>
      <p:sp>
        <p:nvSpPr>
          <p:cNvPr id="4" name="内容占位符 3"/>
          <p:cNvSpPr>
            <a:spLocks noGrp="1"/>
          </p:cNvSpPr>
          <p:nvPr>
            <p:ph idx="1"/>
          </p:nvPr>
        </p:nvSpPr>
        <p:spPr>
          <a:xfrm>
            <a:off x="683568" y="1052736"/>
            <a:ext cx="7920880" cy="4680520"/>
          </a:xfrm>
        </p:spPr>
        <p:txBody>
          <a:bodyPr>
            <a:noAutofit/>
          </a:bodyPr>
          <a:lstStyle/>
          <a:p>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亲子间的协方差度量</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了</a:t>
            </a:r>
            <a:r>
              <a:rPr lang="zh-CN" altLang="en-US" sz="2800" dirty="0" smtClean="0">
                <a:latin typeface="Times New Roman" panose="02020603050405020304" pitchFamily="18" charset="0"/>
                <a:ea typeface="黑体" panose="02010609060101010101" pitchFamily="49" charset="-122"/>
                <a:cs typeface="Times New Roman" panose="02020603050405020304" pitchFamily="18" charset="0"/>
              </a:rPr>
              <a:t>中</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亲和</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后代间的相关程度</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，它</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包含</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了</a:t>
            </a:r>
            <a:r>
              <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rPr>
              <a:t>1/2</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的</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加性方差，不包含显性方差，计算</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过程</a:t>
            </a:r>
            <a:r>
              <a:rPr lang="zh-CN" altLang="en-US" sz="2800" dirty="0" smtClean="0">
                <a:latin typeface="Times New Roman" panose="02020603050405020304" pitchFamily="18" charset="0"/>
                <a:ea typeface="黑体" panose="02010609060101010101" pitchFamily="49" charset="-122"/>
                <a:cs typeface="Times New Roman" panose="02020603050405020304" pitchFamily="18" charset="0"/>
              </a:rPr>
              <a:t>如下：</a:t>
            </a:r>
            <a:endPar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endParaRPr>
          </a:p>
          <a:p>
            <a:endParaRPr lang="en-US" altLang="zh-CN" sz="2800" dirty="0">
              <a:latin typeface="Times New Roman" panose="02020603050405020304" pitchFamily="18" charset="0"/>
              <a:ea typeface="黑体" panose="02010609060101010101" pitchFamily="49" charset="-122"/>
              <a:cs typeface="Times New Roman" panose="02020603050405020304" pitchFamily="18" charset="0"/>
            </a:endParaRPr>
          </a:p>
          <a:p>
            <a:endPar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endParaRPr>
          </a:p>
          <a:p>
            <a:endParaRPr lang="en-US" altLang="zh-CN" sz="2800" dirty="0">
              <a:latin typeface="Times New Roman" panose="02020603050405020304" pitchFamily="18" charset="0"/>
              <a:ea typeface="黑体" panose="02010609060101010101" pitchFamily="49" charset="-122"/>
              <a:cs typeface="Times New Roman" panose="02020603050405020304" pitchFamily="18" charset="0"/>
            </a:endParaRPr>
          </a:p>
          <a:p>
            <a:endPar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endParaRPr>
          </a:p>
          <a:p>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用</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X</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和</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Y</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表示全同胞家系的两个亲本</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，后代</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用</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O</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表示</a:t>
            </a:r>
            <a:r>
              <a:rPr lang="zh-CN" altLang="en-US" sz="2800" dirty="0" smtClean="0">
                <a:latin typeface="Times New Roman" panose="02020603050405020304" pitchFamily="18" charset="0"/>
                <a:ea typeface="黑体" panose="02010609060101010101" pitchFamily="49" charset="-122"/>
                <a:cs typeface="Times New Roman" panose="02020603050405020304" pitchFamily="18" charset="0"/>
              </a:rPr>
              <a:t>，</a:t>
            </a:r>
            <a:r>
              <a:rPr lang="zh-CN" altLang="en-US" sz="2800" dirty="0">
                <a:latin typeface="Times New Roman" panose="02020603050405020304" pitchFamily="18" charset="0"/>
                <a:ea typeface="黑体" panose="02010609060101010101" pitchFamily="49" charset="-122"/>
                <a:cs typeface="Times New Roman" panose="02020603050405020304" pitchFamily="18" charset="0"/>
              </a:rPr>
              <a:t>另种</a:t>
            </a:r>
            <a:r>
              <a:rPr lang="zh-CN" altLang="en-US" sz="2800" dirty="0" smtClean="0">
                <a:latin typeface="Times New Roman" panose="02020603050405020304" pitchFamily="18" charset="0"/>
                <a:ea typeface="黑体" panose="02010609060101010101" pitchFamily="49" charset="-122"/>
                <a:cs typeface="Times New Roman" panose="02020603050405020304" pitchFamily="18" charset="0"/>
              </a:rPr>
              <a:t>计算</a:t>
            </a:r>
            <a:r>
              <a:rPr lang="zh-CN" altLang="en-US" sz="2800" dirty="0">
                <a:latin typeface="黑体" panose="02010609060101010101" pitchFamily="49" charset="-122"/>
                <a:ea typeface="黑体" panose="02010609060101010101" pitchFamily="49" charset="-122"/>
              </a:rPr>
              <a:t>亲子间</a:t>
            </a:r>
            <a:r>
              <a:rPr lang="zh-CN" altLang="en-US" sz="2800" dirty="0" smtClean="0">
                <a:latin typeface="黑体" panose="02010609060101010101" pitchFamily="49" charset="-122"/>
                <a:ea typeface="黑体" panose="02010609060101010101" pitchFamily="49" charset="-122"/>
              </a:rPr>
              <a:t>协</a:t>
            </a:r>
            <a:r>
              <a:rPr lang="zh-CN" altLang="zh-CN" sz="2800" dirty="0" smtClean="0">
                <a:latin typeface="黑体" panose="02010609060101010101" pitchFamily="49" charset="-122"/>
                <a:ea typeface="黑体" panose="02010609060101010101" pitchFamily="49" charset="-122"/>
              </a:rPr>
              <a:t>方差</a:t>
            </a:r>
            <a:r>
              <a:rPr lang="zh-CN" altLang="en-US" sz="2800" dirty="0" smtClean="0">
                <a:latin typeface="黑体" panose="02010609060101010101" pitchFamily="49" charset="-122"/>
                <a:ea typeface="黑体" panose="02010609060101010101" pitchFamily="49" charset="-122"/>
              </a:rPr>
              <a:t>的</a:t>
            </a:r>
            <a:r>
              <a:rPr lang="zh-CN" altLang="en-US" sz="2800" dirty="0" smtClean="0">
                <a:latin typeface="Times New Roman" panose="02020603050405020304" pitchFamily="18" charset="0"/>
                <a:ea typeface="黑体" panose="02010609060101010101" pitchFamily="49" charset="-122"/>
                <a:cs typeface="Times New Roman" panose="02020603050405020304" pitchFamily="18" charset="0"/>
              </a:rPr>
              <a:t>方法是：</a:t>
            </a:r>
            <a:endParaRPr lang="zh-CN" altLang="en-US" sz="2800" dirty="0">
              <a:latin typeface="Times New Roman" panose="02020603050405020304" pitchFamily="18" charset="0"/>
              <a:ea typeface="黑体" panose="02010609060101010101" pitchFamily="49" charset="-122"/>
              <a:cs typeface="Times New Roman" panose="02020603050405020304" pitchFamily="18" charset="0"/>
            </a:endParaRPr>
          </a:p>
        </p:txBody>
      </p:sp>
      <p:graphicFrame>
        <p:nvGraphicFramePr>
          <p:cNvPr id="5" name="对象 4"/>
          <p:cNvGraphicFramePr>
            <a:graphicFrameLocks noChangeAspect="1"/>
          </p:cNvGraphicFramePr>
          <p:nvPr>
            <p:extLst>
              <p:ext uri="{D42A27DB-BD31-4B8C-83A1-F6EECF244321}">
                <p14:modId xmlns:p14="http://schemas.microsoft.com/office/powerpoint/2010/main" val="1647252541"/>
              </p:ext>
            </p:extLst>
          </p:nvPr>
        </p:nvGraphicFramePr>
        <p:xfrm>
          <a:off x="467544" y="2492896"/>
          <a:ext cx="8162795" cy="504056"/>
        </p:xfrm>
        <a:graphic>
          <a:graphicData uri="http://schemas.openxmlformats.org/presentationml/2006/ole">
            <mc:AlternateContent xmlns:mc="http://schemas.openxmlformats.org/markup-compatibility/2006">
              <mc:Choice xmlns:v="urn:schemas-microsoft-com:vml" Requires="v">
                <p:oleObj spid="_x0000_s107591" name="公式" r:id="rId3" imgW="3886200" imgH="241300" progId="Equation.3">
                  <p:embed/>
                </p:oleObj>
              </mc:Choice>
              <mc:Fallback>
                <p:oleObj name="公式" r:id="rId3" imgW="3886200" imgH="241300" progId="Equation.3">
                  <p:embed/>
                  <p:pic>
                    <p:nvPicPr>
                      <p:cNvPr id="0" name="Object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67544" y="2492896"/>
                        <a:ext cx="8162795" cy="504056"/>
                      </a:xfrm>
                      <a:prstGeom prst="rect">
                        <a:avLst/>
                      </a:prstGeom>
                      <a:noFill/>
                    </p:spPr>
                  </p:pic>
                </p:oleObj>
              </mc:Fallback>
            </mc:AlternateContent>
          </a:graphicData>
        </a:graphic>
      </p:graphicFrame>
      <p:graphicFrame>
        <p:nvGraphicFramePr>
          <p:cNvPr id="7" name="对象 6"/>
          <p:cNvGraphicFramePr>
            <a:graphicFrameLocks noChangeAspect="1"/>
          </p:cNvGraphicFramePr>
          <p:nvPr>
            <p:extLst>
              <p:ext uri="{D42A27DB-BD31-4B8C-83A1-F6EECF244321}">
                <p14:modId xmlns:p14="http://schemas.microsoft.com/office/powerpoint/2010/main" val="2514959354"/>
              </p:ext>
            </p:extLst>
          </p:nvPr>
        </p:nvGraphicFramePr>
        <p:xfrm>
          <a:off x="1088838" y="3220386"/>
          <a:ext cx="7875650" cy="424638"/>
        </p:xfrm>
        <a:graphic>
          <a:graphicData uri="http://schemas.openxmlformats.org/presentationml/2006/ole">
            <mc:AlternateContent xmlns:mc="http://schemas.openxmlformats.org/markup-compatibility/2006">
              <mc:Choice xmlns:v="urn:schemas-microsoft-com:vml" Requires="v">
                <p:oleObj spid="_x0000_s107592" name="公式" r:id="rId5" imgW="4445000" imgH="241300" progId="Equation.3">
                  <p:embed/>
                </p:oleObj>
              </mc:Choice>
              <mc:Fallback>
                <p:oleObj name="公式" r:id="rId5" imgW="4445000" imgH="241300" progId="Equation.3">
                  <p:embed/>
                  <p:pic>
                    <p:nvPicPr>
                      <p:cNvPr id="0" name="Object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088838" y="3220386"/>
                        <a:ext cx="7875650" cy="424638"/>
                      </a:xfrm>
                      <a:prstGeom prst="rect">
                        <a:avLst/>
                      </a:prstGeom>
                      <a:noFill/>
                    </p:spPr>
                  </p:pic>
                </p:oleObj>
              </mc:Fallback>
            </mc:AlternateContent>
          </a:graphicData>
        </a:graphic>
      </p:graphicFrame>
      <p:graphicFrame>
        <p:nvGraphicFramePr>
          <p:cNvPr id="10" name="对象 9"/>
          <p:cNvGraphicFramePr>
            <a:graphicFrameLocks noChangeAspect="1"/>
          </p:cNvGraphicFramePr>
          <p:nvPr>
            <p:extLst>
              <p:ext uri="{D42A27DB-BD31-4B8C-83A1-F6EECF244321}">
                <p14:modId xmlns:p14="http://schemas.microsoft.com/office/powerpoint/2010/main" val="2671064245"/>
              </p:ext>
            </p:extLst>
          </p:nvPr>
        </p:nvGraphicFramePr>
        <p:xfrm>
          <a:off x="1236474" y="3816424"/>
          <a:ext cx="2543438" cy="476672"/>
        </p:xfrm>
        <a:graphic>
          <a:graphicData uri="http://schemas.openxmlformats.org/presentationml/2006/ole">
            <mc:AlternateContent xmlns:mc="http://schemas.openxmlformats.org/markup-compatibility/2006">
              <mc:Choice xmlns:v="urn:schemas-microsoft-com:vml" Requires="v">
                <p:oleObj spid="_x0000_s107593" name="公式" r:id="rId7" imgW="1231366" imgH="228501" progId="Equation.3">
                  <p:embed/>
                </p:oleObj>
              </mc:Choice>
              <mc:Fallback>
                <p:oleObj name="公式" r:id="rId7" imgW="1231366" imgH="228501" progId="Equation.3">
                  <p:embed/>
                  <p:pic>
                    <p:nvPicPr>
                      <p:cNvPr id="0" name="Object 6"/>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236474" y="3816424"/>
                        <a:ext cx="2543438" cy="476672"/>
                      </a:xfrm>
                      <a:prstGeom prst="rect">
                        <a:avLst/>
                      </a:prstGeom>
                      <a:noFill/>
                    </p:spPr>
                  </p:pic>
                </p:oleObj>
              </mc:Fallback>
            </mc:AlternateContent>
          </a:graphicData>
        </a:graphic>
      </p:graphicFrame>
      <p:graphicFrame>
        <p:nvGraphicFramePr>
          <p:cNvPr id="12" name="对象 11"/>
          <p:cNvGraphicFramePr>
            <a:graphicFrameLocks noChangeAspect="1"/>
          </p:cNvGraphicFramePr>
          <p:nvPr>
            <p:extLst>
              <p:ext uri="{D42A27DB-BD31-4B8C-83A1-F6EECF244321}">
                <p14:modId xmlns:p14="http://schemas.microsoft.com/office/powerpoint/2010/main" val="3808957505"/>
              </p:ext>
            </p:extLst>
          </p:nvPr>
        </p:nvGraphicFramePr>
        <p:xfrm>
          <a:off x="3851920" y="3645024"/>
          <a:ext cx="843747" cy="792088"/>
        </p:xfrm>
        <a:graphic>
          <a:graphicData uri="http://schemas.openxmlformats.org/presentationml/2006/ole">
            <mc:AlternateContent xmlns:mc="http://schemas.openxmlformats.org/markup-compatibility/2006">
              <mc:Choice xmlns:v="urn:schemas-microsoft-com:vml" Requires="v">
                <p:oleObj spid="_x0000_s107594" name="公式" r:id="rId9" imgW="418918" imgH="393529" progId="Equation.3">
                  <p:embed/>
                </p:oleObj>
              </mc:Choice>
              <mc:Fallback>
                <p:oleObj name="公式" r:id="rId9" imgW="418918" imgH="393529" progId="Equation.3">
                  <p:embed/>
                  <p:pic>
                    <p:nvPicPr>
                      <p:cNvPr id="0" name="Object 8"/>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851920" y="3645024"/>
                        <a:ext cx="843747" cy="792088"/>
                      </a:xfrm>
                      <a:prstGeom prst="rect">
                        <a:avLst/>
                      </a:prstGeom>
                      <a:noFill/>
                    </p:spPr>
                  </p:pic>
                </p:oleObj>
              </mc:Fallback>
            </mc:AlternateContent>
          </a:graphicData>
        </a:graphic>
      </p:graphicFrame>
      <p:graphicFrame>
        <p:nvGraphicFramePr>
          <p:cNvPr id="14" name="对象 13"/>
          <p:cNvGraphicFramePr>
            <a:graphicFrameLocks noChangeAspect="1"/>
          </p:cNvGraphicFramePr>
          <p:nvPr>
            <p:extLst>
              <p:ext uri="{D42A27DB-BD31-4B8C-83A1-F6EECF244321}">
                <p14:modId xmlns:p14="http://schemas.microsoft.com/office/powerpoint/2010/main" val="4083644946"/>
              </p:ext>
            </p:extLst>
          </p:nvPr>
        </p:nvGraphicFramePr>
        <p:xfrm>
          <a:off x="539552" y="5445224"/>
          <a:ext cx="7637269" cy="764704"/>
        </p:xfrm>
        <a:graphic>
          <a:graphicData uri="http://schemas.openxmlformats.org/presentationml/2006/ole">
            <mc:AlternateContent xmlns:mc="http://schemas.openxmlformats.org/markup-compatibility/2006">
              <mc:Choice xmlns:v="urn:schemas-microsoft-com:vml" Requires="v">
                <p:oleObj spid="_x0000_s107595" name="公式" r:id="rId11" imgW="3898900" imgH="393700" progId="Equation.3">
                  <p:embed/>
                </p:oleObj>
              </mc:Choice>
              <mc:Fallback>
                <p:oleObj name="公式" r:id="rId11" imgW="3898900" imgH="393700" progId="Equation.3">
                  <p:embed/>
                  <p:pic>
                    <p:nvPicPr>
                      <p:cNvPr id="0" name="Object 14"/>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539552" y="5445224"/>
                        <a:ext cx="7637269" cy="764704"/>
                      </a:xfrm>
                      <a:prstGeom prst="rect">
                        <a:avLst/>
                      </a:prstGeom>
                      <a:noFill/>
                    </p:spPr>
                  </p:pic>
                </p:oleObj>
              </mc:Fallback>
            </mc:AlternateContent>
          </a:graphicData>
        </a:graphic>
      </p:graphicFrame>
    </p:spTree>
    <p:extLst>
      <p:ext uri="{BB962C8B-B14F-4D97-AF65-F5344CB8AC3E}">
        <p14:creationId xmlns:p14="http://schemas.microsoft.com/office/powerpoint/2010/main" val="3781237222"/>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395536" y="404664"/>
            <a:ext cx="8352928" cy="1440160"/>
          </a:xfrm>
        </p:spPr>
        <p:txBody>
          <a:bodyPr>
            <a:normAutofit/>
          </a:bodyPr>
          <a:lstStyle/>
          <a:p>
            <a:r>
              <a:rPr lang="zh-CN" altLang="en-US" sz="4000" b="1" dirty="0" smtClean="0">
                <a:latin typeface="黑体" panose="02010609060101010101" pitchFamily="49" charset="-122"/>
                <a:ea typeface="黑体" panose="02010609060101010101" pitchFamily="49" charset="-122"/>
              </a:rPr>
              <a:t>利用全同胞和</a:t>
            </a:r>
            <a:r>
              <a:rPr lang="zh-CN" altLang="zh-CN" sz="4000" b="1" dirty="0" smtClean="0">
                <a:latin typeface="黑体" panose="02010609060101010101" pitchFamily="49" charset="-122"/>
                <a:ea typeface="黑体" panose="02010609060101010101" pitchFamily="49" charset="-122"/>
              </a:rPr>
              <a:t>半同胞</a:t>
            </a:r>
            <a:r>
              <a:rPr lang="zh-CN" altLang="en-US" sz="4000" b="1" dirty="0" smtClean="0">
                <a:latin typeface="黑体" panose="02010609060101010101" pitchFamily="49" charset="-122"/>
                <a:ea typeface="黑体" panose="02010609060101010101" pitchFamily="49" charset="-122"/>
              </a:rPr>
              <a:t>的</a:t>
            </a:r>
            <a:r>
              <a:rPr lang="zh-CN" altLang="zh-CN" sz="4000" b="1" dirty="0" smtClean="0">
                <a:latin typeface="黑体" panose="02010609060101010101" pitchFamily="49" charset="-122"/>
                <a:ea typeface="黑体" panose="02010609060101010101" pitchFamily="49" charset="-122"/>
              </a:rPr>
              <a:t>家系</a:t>
            </a:r>
            <a:r>
              <a:rPr lang="zh-CN" altLang="en-US" sz="4000" b="1" dirty="0" smtClean="0">
                <a:latin typeface="黑体" panose="02010609060101010101" pitchFamily="49" charset="-122"/>
                <a:ea typeface="黑体" panose="02010609060101010101" pitchFamily="49" charset="-122"/>
              </a:rPr>
              <a:t>间协方差估计加显性方差</a:t>
            </a:r>
            <a:endParaRPr lang="en-US" altLang="zh-CN" sz="4000" b="1" dirty="0">
              <a:latin typeface="黑体" panose="02010609060101010101" pitchFamily="49" charset="-122"/>
              <a:ea typeface="黑体" panose="02010609060101010101" pitchFamily="49" charset="-122"/>
              <a:cs typeface="Times New Roman" panose="02020603050405020304" pitchFamily="18" charset="0"/>
            </a:endParaRPr>
          </a:p>
        </p:txBody>
      </p:sp>
      <p:sp>
        <p:nvSpPr>
          <p:cNvPr id="4" name="内容占位符 3"/>
          <p:cNvSpPr>
            <a:spLocks noGrp="1"/>
          </p:cNvSpPr>
          <p:nvPr>
            <p:ph idx="1"/>
          </p:nvPr>
        </p:nvSpPr>
        <p:spPr>
          <a:xfrm>
            <a:off x="539552" y="2060848"/>
            <a:ext cx="8003232" cy="2448272"/>
          </a:xfrm>
        </p:spPr>
        <p:txBody>
          <a:bodyPr>
            <a:noAutofit/>
          </a:bodyPr>
          <a:lstStyle/>
          <a:p>
            <a:r>
              <a:rPr lang="zh-CN" altLang="en-US" dirty="0" smtClean="0">
                <a:latin typeface="Times New Roman" panose="02020603050405020304" pitchFamily="18" charset="0"/>
                <a:ea typeface="黑体" panose="02010609060101010101" pitchFamily="49" charset="-122"/>
                <a:cs typeface="Times New Roman" panose="02020603050405020304" pitchFamily="18" charset="0"/>
              </a:rPr>
              <a:t>加性</a:t>
            </a:r>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方差</a:t>
            </a:r>
            <a:r>
              <a:rPr lang="zh-CN" altLang="en-US" dirty="0" smtClean="0">
                <a:latin typeface="Times New Roman" panose="02020603050405020304" pitchFamily="18" charset="0"/>
                <a:ea typeface="黑体" panose="02010609060101010101" pitchFamily="49" charset="-122"/>
                <a:cs typeface="Times New Roman" panose="02020603050405020304" pitchFamily="18" charset="0"/>
              </a:rPr>
              <a:t>的估计</a:t>
            </a:r>
            <a:endParaRPr lang="en-US" altLang="zh-CN" dirty="0" smtClean="0">
              <a:latin typeface="Times New Roman" panose="02020603050405020304" pitchFamily="18" charset="0"/>
              <a:ea typeface="黑体" panose="02010609060101010101" pitchFamily="49" charset="-122"/>
              <a:cs typeface="Times New Roman" panose="02020603050405020304" pitchFamily="18" charset="0"/>
            </a:endParaRPr>
          </a:p>
          <a:p>
            <a:endParaRPr lang="en-US" altLang="zh-CN" dirty="0" smtClean="0">
              <a:latin typeface="Times New Roman" panose="02020603050405020304" pitchFamily="18" charset="0"/>
              <a:ea typeface="黑体" panose="02010609060101010101" pitchFamily="49" charset="-122"/>
              <a:cs typeface="Times New Roman" panose="02020603050405020304" pitchFamily="18" charset="0"/>
            </a:endParaRPr>
          </a:p>
          <a:p>
            <a:endParaRPr lang="en-US" altLang="zh-CN" dirty="0">
              <a:latin typeface="Times New Roman" panose="02020603050405020304" pitchFamily="18" charset="0"/>
              <a:ea typeface="黑体" panose="02010609060101010101" pitchFamily="49" charset="-122"/>
              <a:cs typeface="Times New Roman" panose="02020603050405020304" pitchFamily="18" charset="0"/>
            </a:endParaRPr>
          </a:p>
          <a:p>
            <a:r>
              <a:rPr lang="zh-CN" altLang="en-US" dirty="0" smtClean="0">
                <a:latin typeface="Times New Roman" panose="02020603050405020304" pitchFamily="18" charset="0"/>
                <a:ea typeface="黑体" panose="02010609060101010101" pitchFamily="49" charset="-122"/>
                <a:cs typeface="Times New Roman" panose="02020603050405020304" pitchFamily="18" charset="0"/>
              </a:rPr>
              <a:t>显性</a:t>
            </a:r>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方差</a:t>
            </a:r>
            <a:r>
              <a:rPr lang="zh-CN" altLang="en-US" dirty="0">
                <a:latin typeface="Times New Roman" panose="02020603050405020304" pitchFamily="18" charset="0"/>
                <a:ea typeface="黑体" panose="02010609060101010101" pitchFamily="49" charset="-122"/>
                <a:cs typeface="Times New Roman" panose="02020603050405020304" pitchFamily="18" charset="0"/>
              </a:rPr>
              <a:t>的估计</a:t>
            </a:r>
            <a:endParaRPr lang="en-US" altLang="zh-CN"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9"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graphicFrame>
        <p:nvGraphicFramePr>
          <p:cNvPr id="12" name="对象 11"/>
          <p:cNvGraphicFramePr>
            <a:graphicFrameLocks noChangeAspect="1"/>
          </p:cNvGraphicFramePr>
          <p:nvPr>
            <p:extLst>
              <p:ext uri="{D42A27DB-BD31-4B8C-83A1-F6EECF244321}">
                <p14:modId xmlns:p14="http://schemas.microsoft.com/office/powerpoint/2010/main" val="2249850615"/>
              </p:ext>
            </p:extLst>
          </p:nvPr>
        </p:nvGraphicFramePr>
        <p:xfrm>
          <a:off x="899592" y="4725144"/>
          <a:ext cx="4642097" cy="692696"/>
        </p:xfrm>
        <a:graphic>
          <a:graphicData uri="http://schemas.openxmlformats.org/presentationml/2006/ole">
            <mc:AlternateContent xmlns:mc="http://schemas.openxmlformats.org/markup-compatibility/2006">
              <mc:Choice xmlns:v="urn:schemas-microsoft-com:vml" Requires="v">
                <p:oleObj spid="_x0000_s106523" name="公式" r:id="rId3" imgW="1498600" imgH="228600" progId="Equation.3">
                  <p:embed/>
                </p:oleObj>
              </mc:Choice>
              <mc:Fallback>
                <p:oleObj name="公式" r:id="rId3" imgW="1498600" imgH="228600" progId="Equation.3">
                  <p:embed/>
                  <p:pic>
                    <p:nvPicPr>
                      <p:cNvPr id="0" name="Object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99592" y="4725144"/>
                        <a:ext cx="4642097" cy="692696"/>
                      </a:xfrm>
                      <a:prstGeom prst="rect">
                        <a:avLst/>
                      </a:prstGeom>
                      <a:noFill/>
                    </p:spPr>
                  </p:pic>
                </p:oleObj>
              </mc:Fallback>
            </mc:AlternateContent>
          </a:graphicData>
        </a:graphic>
      </p:graphicFrame>
      <p:graphicFrame>
        <p:nvGraphicFramePr>
          <p:cNvPr id="13" name="对象 12"/>
          <p:cNvGraphicFramePr>
            <a:graphicFrameLocks noChangeAspect="1"/>
          </p:cNvGraphicFramePr>
          <p:nvPr>
            <p:extLst>
              <p:ext uri="{D42A27DB-BD31-4B8C-83A1-F6EECF244321}">
                <p14:modId xmlns:p14="http://schemas.microsoft.com/office/powerpoint/2010/main" val="4029545455"/>
              </p:ext>
            </p:extLst>
          </p:nvPr>
        </p:nvGraphicFramePr>
        <p:xfrm>
          <a:off x="945853" y="2880295"/>
          <a:ext cx="2439580" cy="692721"/>
        </p:xfrm>
        <a:graphic>
          <a:graphicData uri="http://schemas.openxmlformats.org/presentationml/2006/ole">
            <mc:AlternateContent xmlns:mc="http://schemas.openxmlformats.org/markup-compatibility/2006">
              <mc:Choice xmlns:v="urn:schemas-microsoft-com:vml" Requires="v">
                <p:oleObj spid="_x0000_s106524" name="公式" r:id="rId5" imgW="787320" imgH="228600" progId="Equation.3">
                  <p:embed/>
                </p:oleObj>
              </mc:Choice>
              <mc:Fallback>
                <p:oleObj name="公式" r:id="rId5" imgW="787320" imgH="228600" progId="Equation.3">
                  <p:embed/>
                  <p:pic>
                    <p:nvPicPr>
                      <p:cNvPr id="0" name="对象 11"/>
                      <p:cNvPicPr>
                        <a:picLocks noChangeAspect="1" noChangeArrowheads="1"/>
                      </p:cNvPicPr>
                      <p:nvPr/>
                    </p:nvPicPr>
                    <p:blipFill>
                      <a:blip r:embed="rId6"/>
                      <a:srcRect/>
                      <a:stretch>
                        <a:fillRect/>
                      </a:stretch>
                    </p:blipFill>
                    <p:spPr bwMode="auto">
                      <a:xfrm>
                        <a:off x="945853" y="2880295"/>
                        <a:ext cx="2439580" cy="692721"/>
                      </a:xfrm>
                      <a:prstGeom prst="rect">
                        <a:avLst/>
                      </a:prstGeom>
                      <a:noFill/>
                      <a:ln>
                        <a:noFill/>
                      </a:ln>
                    </p:spPr>
                  </p:pic>
                </p:oleObj>
              </mc:Fallback>
            </mc:AlternateContent>
          </a:graphicData>
        </a:graphic>
      </p:graphicFrame>
    </p:spTree>
    <p:extLst>
      <p:ext uri="{BB962C8B-B14F-4D97-AF65-F5344CB8AC3E}">
        <p14:creationId xmlns:p14="http://schemas.microsoft.com/office/powerpoint/2010/main" val="3424355701"/>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1043608" y="116632"/>
            <a:ext cx="6984776" cy="792088"/>
          </a:xfrm>
        </p:spPr>
        <p:txBody>
          <a:bodyPr>
            <a:normAutofit/>
          </a:bodyPr>
          <a:lstStyle/>
          <a:p>
            <a:r>
              <a:rPr lang="zh-CN" altLang="en-US" sz="4000" b="1" dirty="0" smtClean="0">
                <a:latin typeface="黑体" panose="02010609060101010101" pitchFamily="49" charset="-122"/>
                <a:ea typeface="黑体" panose="02010609060101010101" pitchFamily="49" charset="-122"/>
              </a:rPr>
              <a:t>全</a:t>
            </a:r>
            <a:r>
              <a:rPr lang="zh-CN" altLang="zh-CN" sz="4000" b="1" dirty="0" smtClean="0">
                <a:latin typeface="黑体" panose="02010609060101010101" pitchFamily="49" charset="-122"/>
                <a:ea typeface="黑体" panose="02010609060101010101" pitchFamily="49" charset="-122"/>
              </a:rPr>
              <a:t>同胞家系</a:t>
            </a:r>
            <a:r>
              <a:rPr lang="zh-CN" altLang="en-US" sz="4000" b="1" dirty="0" smtClean="0">
                <a:latin typeface="黑体" panose="02010609060101010101" pitchFamily="49" charset="-122"/>
                <a:ea typeface="黑体" panose="02010609060101010101" pitchFamily="49" charset="-122"/>
              </a:rPr>
              <a:t>的中亲回归系数</a:t>
            </a:r>
            <a:endParaRPr lang="en-US" altLang="zh-CN" sz="4000" b="1" dirty="0">
              <a:latin typeface="黑体" panose="02010609060101010101" pitchFamily="49" charset="-122"/>
              <a:ea typeface="黑体" panose="02010609060101010101" pitchFamily="49" charset="-122"/>
              <a:cs typeface="Times New Roman" panose="02020603050405020304" pitchFamily="18" charset="0"/>
            </a:endParaRPr>
          </a:p>
        </p:txBody>
      </p:sp>
      <p:sp>
        <p:nvSpPr>
          <p:cNvPr id="4" name="内容占位符 3"/>
          <p:cNvSpPr>
            <a:spLocks noGrp="1"/>
          </p:cNvSpPr>
          <p:nvPr>
            <p:ph idx="1"/>
          </p:nvPr>
        </p:nvSpPr>
        <p:spPr>
          <a:xfrm>
            <a:off x="611560" y="980728"/>
            <a:ext cx="8208912" cy="5544616"/>
          </a:xfrm>
        </p:spPr>
        <p:txBody>
          <a:bodyPr>
            <a:noAutofit/>
          </a:bodyPr>
          <a:lstStyle/>
          <a:p>
            <a:r>
              <a:rPr lang="zh-CN" altLang="en-US" sz="2800" dirty="0" smtClean="0">
                <a:latin typeface="Times New Roman" panose="02020603050405020304" pitchFamily="18" charset="0"/>
                <a:ea typeface="黑体" panose="02010609060101010101" pitchFamily="49" charset="-122"/>
                <a:cs typeface="Times New Roman" panose="02020603050405020304" pitchFamily="18" charset="0"/>
              </a:rPr>
              <a:t>两个亲本</a:t>
            </a:r>
            <a:r>
              <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rPr>
              <a:t>X</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和</a:t>
            </a:r>
            <a:r>
              <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rPr>
              <a:t>Y</a:t>
            </a:r>
            <a:r>
              <a:rPr lang="zh-CN" altLang="en-US" sz="2800" dirty="0" smtClean="0">
                <a:latin typeface="Times New Roman" panose="02020603050405020304" pitchFamily="18" charset="0"/>
                <a:ea typeface="黑体" panose="02010609060101010101" pitchFamily="49" charset="-122"/>
                <a:cs typeface="Times New Roman" panose="02020603050405020304" pitchFamily="18" charset="0"/>
              </a:rPr>
              <a:t>产生全同胞后代</a:t>
            </a:r>
            <a:r>
              <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rPr>
              <a:t>O</a:t>
            </a:r>
            <a:r>
              <a:rPr lang="zh-CN" altLang="en-US" sz="2800" dirty="0" smtClean="0">
                <a:latin typeface="Times New Roman" panose="02020603050405020304" pitchFamily="18" charset="0"/>
                <a:ea typeface="黑体" panose="02010609060101010101" pitchFamily="49" charset="-122"/>
                <a:cs typeface="Times New Roman" panose="02020603050405020304" pitchFamily="18" charset="0"/>
              </a:rPr>
              <a:t>，中亲及其方差分别表示为：</a:t>
            </a:r>
            <a:endPar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endParaRPr>
          </a:p>
          <a:p>
            <a:endPar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endParaRPr>
          </a:p>
          <a:p>
            <a:endPar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endParaRPr>
          </a:p>
          <a:p>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因此得到</a:t>
            </a:r>
            <a:r>
              <a:rPr lang="zh-CN" altLang="en-US" sz="2800" dirty="0" smtClean="0">
                <a:latin typeface="Times New Roman" panose="02020603050405020304" pitchFamily="18" charset="0"/>
                <a:ea typeface="黑体" panose="02010609060101010101" pitchFamily="49" charset="-122"/>
                <a:cs typeface="Times New Roman" panose="02020603050405020304" pitchFamily="18" charset="0"/>
              </a:rPr>
              <a:t>中</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亲</a:t>
            </a:r>
            <a:r>
              <a:rPr lang="zh-CN" altLang="en-US" sz="2800" dirty="0" smtClean="0">
                <a:latin typeface="Times New Roman" panose="02020603050405020304" pitchFamily="18" charset="0"/>
                <a:ea typeface="黑体" panose="02010609060101010101" pitchFamily="49" charset="-122"/>
                <a:cs typeface="Times New Roman" panose="02020603050405020304" pitchFamily="18" charset="0"/>
              </a:rPr>
              <a:t>与</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子</a:t>
            </a:r>
            <a:r>
              <a:rPr lang="zh-CN" altLang="en-US" sz="2800" dirty="0" smtClean="0">
                <a:latin typeface="Times New Roman" panose="02020603050405020304" pitchFamily="18" charset="0"/>
                <a:ea typeface="黑体" panose="02010609060101010101" pitchFamily="49" charset="-122"/>
                <a:cs typeface="Times New Roman" panose="02020603050405020304" pitchFamily="18" charset="0"/>
              </a:rPr>
              <a:t>代的</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回归系数公式</a:t>
            </a:r>
            <a:r>
              <a:rPr lang="zh-CN" altLang="en-US" sz="28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endParaRPr>
          </a:p>
          <a:p>
            <a:endParaRPr lang="en-US" altLang="zh-CN" sz="2800" dirty="0">
              <a:latin typeface="Times New Roman" panose="02020603050405020304" pitchFamily="18" charset="0"/>
              <a:ea typeface="黑体" panose="02010609060101010101" pitchFamily="49" charset="-122"/>
              <a:cs typeface="Times New Roman" panose="02020603050405020304" pitchFamily="18" charset="0"/>
            </a:endParaRPr>
          </a:p>
          <a:p>
            <a:endPar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endParaRPr>
          </a:p>
          <a:p>
            <a:endParaRPr lang="en-US" altLang="zh-CN" sz="2800" dirty="0">
              <a:latin typeface="Times New Roman" panose="02020603050405020304" pitchFamily="18" charset="0"/>
              <a:ea typeface="黑体" panose="02010609060101010101" pitchFamily="49" charset="-122"/>
              <a:cs typeface="Times New Roman" panose="02020603050405020304" pitchFamily="18" charset="0"/>
            </a:endParaRPr>
          </a:p>
          <a:p>
            <a:r>
              <a:rPr lang="zh-CN" altLang="zh-CN" sz="2400" dirty="0" smtClean="0">
                <a:latin typeface="Times New Roman" panose="02020603050405020304" pitchFamily="18" charset="0"/>
                <a:ea typeface="黑体" panose="02010609060101010101" pitchFamily="49" charset="-122"/>
                <a:cs typeface="Times New Roman" panose="02020603050405020304" pitchFamily="18" charset="0"/>
              </a:rPr>
              <a:t>后代</a:t>
            </a:r>
            <a:r>
              <a:rPr lang="zh-CN" altLang="zh-CN" sz="2400" dirty="0">
                <a:latin typeface="Times New Roman" panose="02020603050405020304" pitchFamily="18" charset="0"/>
                <a:ea typeface="黑体" panose="02010609060101010101" pitchFamily="49" charset="-122"/>
                <a:cs typeface="Times New Roman" panose="02020603050405020304" pitchFamily="18" charset="0"/>
              </a:rPr>
              <a:t>与中亲的回归系数是与单个亲本回归系数的</a:t>
            </a:r>
            <a:r>
              <a:rPr lang="en-US" altLang="zh-CN" sz="2400" dirty="0">
                <a:latin typeface="Times New Roman" panose="02020603050405020304" pitchFamily="18" charset="0"/>
                <a:ea typeface="黑体" panose="02010609060101010101" pitchFamily="49" charset="-122"/>
                <a:cs typeface="Times New Roman" panose="02020603050405020304" pitchFamily="18" charset="0"/>
              </a:rPr>
              <a:t>2</a:t>
            </a:r>
            <a:r>
              <a:rPr lang="zh-CN" altLang="zh-CN" sz="2400" dirty="0">
                <a:latin typeface="Times New Roman" panose="02020603050405020304" pitchFamily="18" charset="0"/>
                <a:ea typeface="黑体" panose="02010609060101010101" pitchFamily="49" charset="-122"/>
                <a:cs typeface="Times New Roman" panose="02020603050405020304" pitchFamily="18" charset="0"/>
              </a:rPr>
              <a:t>倍。因此</a:t>
            </a:r>
            <a:r>
              <a:rPr lang="zh-CN" altLang="zh-CN" sz="2400" dirty="0" smtClean="0">
                <a:latin typeface="Times New Roman" panose="02020603050405020304" pitchFamily="18" charset="0"/>
                <a:ea typeface="黑体" panose="02010609060101010101" pitchFamily="49" charset="-122"/>
                <a:cs typeface="Times New Roman" panose="02020603050405020304" pitchFamily="18" charset="0"/>
              </a:rPr>
              <a:t>，后代</a:t>
            </a:r>
            <a:r>
              <a:rPr lang="zh-CN" altLang="zh-CN" sz="2400" dirty="0">
                <a:latin typeface="Times New Roman" panose="02020603050405020304" pitchFamily="18" charset="0"/>
                <a:ea typeface="黑体" panose="02010609060101010101" pitchFamily="49" charset="-122"/>
                <a:cs typeface="Times New Roman" panose="02020603050405020304" pitchFamily="18" charset="0"/>
              </a:rPr>
              <a:t>与中亲的回归系数</a:t>
            </a:r>
            <a:r>
              <a:rPr lang="zh-CN" altLang="zh-CN" sz="2400" dirty="0" smtClean="0">
                <a:latin typeface="Times New Roman" panose="02020603050405020304" pitchFamily="18" charset="0"/>
                <a:ea typeface="黑体" panose="02010609060101010101" pitchFamily="49" charset="-122"/>
                <a:cs typeface="Times New Roman" panose="02020603050405020304" pitchFamily="18" charset="0"/>
              </a:rPr>
              <a:t>要</a:t>
            </a:r>
            <a:r>
              <a:rPr lang="zh-CN" altLang="en-US" sz="2400" dirty="0" smtClean="0">
                <a:latin typeface="Times New Roman" panose="02020603050405020304" pitchFamily="18" charset="0"/>
                <a:ea typeface="黑体" panose="02010609060101010101" pitchFamily="49" charset="-122"/>
                <a:cs typeface="Times New Roman" panose="02020603050405020304" pitchFamily="18" charset="0"/>
              </a:rPr>
              <a:t>远</a:t>
            </a:r>
            <a:r>
              <a:rPr lang="zh-CN" altLang="zh-CN" sz="2400" dirty="0" smtClean="0">
                <a:latin typeface="Times New Roman" panose="02020603050405020304" pitchFamily="18" charset="0"/>
                <a:ea typeface="黑体" panose="02010609060101010101" pitchFamily="49" charset="-122"/>
                <a:cs typeface="Times New Roman" panose="02020603050405020304" pitchFamily="18" charset="0"/>
              </a:rPr>
              <a:t>高于</a:t>
            </a:r>
            <a:r>
              <a:rPr lang="zh-CN" altLang="zh-CN" sz="2400" dirty="0">
                <a:latin typeface="Times New Roman" panose="02020603050405020304" pitchFamily="18" charset="0"/>
                <a:ea typeface="黑体" panose="02010609060101010101" pitchFamily="49" charset="-122"/>
                <a:cs typeface="Times New Roman" panose="02020603050405020304" pitchFamily="18" charset="0"/>
              </a:rPr>
              <a:t>与单个亲本的回归系数。在</a:t>
            </a:r>
            <a:r>
              <a:rPr lang="en-US" altLang="zh-CN" sz="2400" dirty="0">
                <a:latin typeface="Times New Roman" panose="02020603050405020304" pitchFamily="18" charset="0"/>
                <a:ea typeface="黑体" panose="02010609060101010101" pitchFamily="49" charset="-122"/>
                <a:cs typeface="Times New Roman" panose="02020603050405020304" pitchFamily="18" charset="0"/>
              </a:rPr>
              <a:t>§6.3.4</a:t>
            </a:r>
            <a:r>
              <a:rPr lang="zh-CN" altLang="zh-CN" sz="2400" dirty="0" smtClean="0">
                <a:latin typeface="Times New Roman" panose="02020603050405020304" pitchFamily="18" charset="0"/>
                <a:ea typeface="黑体" panose="02010609060101010101" pitchFamily="49" charset="-122"/>
                <a:cs typeface="Times New Roman" panose="02020603050405020304" pitchFamily="18" charset="0"/>
              </a:rPr>
              <a:t>中，</a:t>
            </a:r>
            <a:r>
              <a:rPr lang="zh-CN" altLang="zh-CN" sz="2400" dirty="0">
                <a:latin typeface="Times New Roman" panose="02020603050405020304" pitchFamily="18" charset="0"/>
                <a:ea typeface="黑体" panose="02010609060101010101" pitchFamily="49" charset="-122"/>
                <a:cs typeface="Times New Roman" panose="02020603050405020304" pitchFamily="18" charset="0"/>
              </a:rPr>
              <a:t>后代子女平均身高与父母平均身高的回归系数为</a:t>
            </a:r>
            <a:r>
              <a:rPr lang="en-US" altLang="zh-CN" sz="2400" dirty="0">
                <a:latin typeface="Times New Roman" panose="02020603050405020304" pitchFamily="18" charset="0"/>
                <a:ea typeface="黑体" panose="02010609060101010101" pitchFamily="49" charset="-122"/>
                <a:cs typeface="Times New Roman" panose="02020603050405020304" pitchFamily="18" charset="0"/>
              </a:rPr>
              <a:t>0.65</a:t>
            </a:r>
            <a:r>
              <a:rPr lang="zh-CN" altLang="zh-CN" sz="2400" dirty="0">
                <a:latin typeface="Times New Roman" panose="02020603050405020304" pitchFamily="18" charset="0"/>
                <a:ea typeface="黑体" panose="02010609060101010101" pitchFamily="49" charset="-122"/>
                <a:cs typeface="Times New Roman" panose="02020603050405020304" pitchFamily="18" charset="0"/>
              </a:rPr>
              <a:t>，远高于儿子与父亲身高的回归系数</a:t>
            </a:r>
            <a:r>
              <a:rPr lang="en-US" altLang="zh-CN" sz="2400" dirty="0">
                <a:latin typeface="Times New Roman" panose="02020603050405020304" pitchFamily="18" charset="0"/>
                <a:ea typeface="黑体" panose="02010609060101010101" pitchFamily="49" charset="-122"/>
                <a:cs typeface="Times New Roman" panose="02020603050405020304" pitchFamily="18" charset="0"/>
              </a:rPr>
              <a:t>0.516</a:t>
            </a:r>
            <a:r>
              <a:rPr lang="zh-CN" altLang="zh-CN" sz="2400" dirty="0">
                <a:latin typeface="Times New Roman" panose="02020603050405020304" pitchFamily="18" charset="0"/>
                <a:ea typeface="黑体" panose="02010609060101010101" pitchFamily="49" charset="-122"/>
                <a:cs typeface="Times New Roman" panose="02020603050405020304" pitchFamily="18" charset="0"/>
              </a:rPr>
              <a:t>。</a:t>
            </a:r>
            <a:endParaRPr lang="zh-CN" altLang="en-US" sz="2400"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3" name="Rectangle 2"/>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6" name="Rectangle 4"/>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8" name="Rectangle 5"/>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5"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10" name="Rectangle 4"/>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9"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graphicFrame>
        <p:nvGraphicFramePr>
          <p:cNvPr id="12" name="对象 11"/>
          <p:cNvGraphicFramePr>
            <a:graphicFrameLocks noChangeAspect="1"/>
          </p:cNvGraphicFramePr>
          <p:nvPr>
            <p:extLst>
              <p:ext uri="{D42A27DB-BD31-4B8C-83A1-F6EECF244321}">
                <p14:modId xmlns:p14="http://schemas.microsoft.com/office/powerpoint/2010/main" val="1764672979"/>
              </p:ext>
            </p:extLst>
          </p:nvPr>
        </p:nvGraphicFramePr>
        <p:xfrm>
          <a:off x="1034678" y="1916832"/>
          <a:ext cx="1973596" cy="864096"/>
        </p:xfrm>
        <a:graphic>
          <a:graphicData uri="http://schemas.openxmlformats.org/presentationml/2006/ole">
            <mc:AlternateContent xmlns:mc="http://schemas.openxmlformats.org/markup-compatibility/2006">
              <mc:Choice xmlns:v="urn:schemas-microsoft-com:vml" Requires="v">
                <p:oleObj spid="_x0000_s111653" name="公式" r:id="rId3" imgW="901309" imgH="393529" progId="Equation.3">
                  <p:embed/>
                </p:oleObj>
              </mc:Choice>
              <mc:Fallback>
                <p:oleObj name="公式" r:id="rId3" imgW="901309" imgH="393529" progId="Equation.3">
                  <p:embed/>
                  <p:pic>
                    <p:nvPicPr>
                      <p:cNvPr id="0" name="Object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34678" y="1916832"/>
                        <a:ext cx="1973596" cy="864096"/>
                      </a:xfrm>
                      <a:prstGeom prst="rect">
                        <a:avLst/>
                      </a:prstGeom>
                      <a:noFill/>
                    </p:spPr>
                  </p:pic>
                </p:oleObj>
              </mc:Fallback>
            </mc:AlternateContent>
          </a:graphicData>
        </a:graphic>
      </p:graphicFrame>
      <p:sp>
        <p:nvSpPr>
          <p:cNvPr id="13"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graphicFrame>
        <p:nvGraphicFramePr>
          <p:cNvPr id="14" name="对象 13"/>
          <p:cNvGraphicFramePr>
            <a:graphicFrameLocks noChangeAspect="1"/>
          </p:cNvGraphicFramePr>
          <p:nvPr>
            <p:extLst>
              <p:ext uri="{D42A27DB-BD31-4B8C-83A1-F6EECF244321}">
                <p14:modId xmlns:p14="http://schemas.microsoft.com/office/powerpoint/2010/main" val="3911153110"/>
              </p:ext>
            </p:extLst>
          </p:nvPr>
        </p:nvGraphicFramePr>
        <p:xfrm>
          <a:off x="3563888" y="1916832"/>
          <a:ext cx="4147661" cy="864096"/>
        </p:xfrm>
        <a:graphic>
          <a:graphicData uri="http://schemas.openxmlformats.org/presentationml/2006/ole">
            <mc:AlternateContent xmlns:mc="http://schemas.openxmlformats.org/markup-compatibility/2006">
              <mc:Choice xmlns:v="urn:schemas-microsoft-com:vml" Requires="v">
                <p:oleObj spid="_x0000_s111654" name="公式" r:id="rId5" imgW="1905000" imgH="393700" progId="Equation.3">
                  <p:embed/>
                </p:oleObj>
              </mc:Choice>
              <mc:Fallback>
                <p:oleObj name="公式" r:id="rId5" imgW="1905000" imgH="393700" progId="Equation.3">
                  <p:embed/>
                  <p:pic>
                    <p:nvPicPr>
                      <p:cNvPr id="0" name="Object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563888" y="1916832"/>
                        <a:ext cx="4147661" cy="864096"/>
                      </a:xfrm>
                      <a:prstGeom prst="rect">
                        <a:avLst/>
                      </a:prstGeom>
                      <a:noFill/>
                    </p:spPr>
                  </p:pic>
                </p:oleObj>
              </mc:Fallback>
            </mc:AlternateContent>
          </a:graphicData>
        </a:graphic>
      </p:graphicFrame>
      <p:sp>
        <p:nvSpPr>
          <p:cNvPr id="15" name="Rectangle 6"/>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graphicFrame>
        <p:nvGraphicFramePr>
          <p:cNvPr id="16" name="对象 15"/>
          <p:cNvGraphicFramePr>
            <a:graphicFrameLocks noChangeAspect="1"/>
          </p:cNvGraphicFramePr>
          <p:nvPr>
            <p:extLst>
              <p:ext uri="{D42A27DB-BD31-4B8C-83A1-F6EECF244321}">
                <p14:modId xmlns:p14="http://schemas.microsoft.com/office/powerpoint/2010/main" val="1333298065"/>
              </p:ext>
            </p:extLst>
          </p:nvPr>
        </p:nvGraphicFramePr>
        <p:xfrm>
          <a:off x="971600" y="3356992"/>
          <a:ext cx="3384376" cy="1650915"/>
        </p:xfrm>
        <a:graphic>
          <a:graphicData uri="http://schemas.openxmlformats.org/presentationml/2006/ole">
            <mc:AlternateContent xmlns:mc="http://schemas.openxmlformats.org/markup-compatibility/2006">
              <mc:Choice xmlns:v="urn:schemas-microsoft-com:vml" Requires="v">
                <p:oleObj spid="_x0000_s111655" name="公式" r:id="rId7" imgW="1562100" imgH="762000" progId="Equation.3">
                  <p:embed/>
                </p:oleObj>
              </mc:Choice>
              <mc:Fallback>
                <p:oleObj name="公式" r:id="rId7" imgW="1562100" imgH="762000" progId="Equation.3">
                  <p:embed/>
                  <p:pic>
                    <p:nvPicPr>
                      <p:cNvPr id="0" name="Object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971600" y="3356992"/>
                        <a:ext cx="3384376" cy="1650915"/>
                      </a:xfrm>
                      <a:prstGeom prst="rect">
                        <a:avLst/>
                      </a:prstGeom>
                      <a:noFill/>
                    </p:spPr>
                  </p:pic>
                </p:oleObj>
              </mc:Fallback>
            </mc:AlternateContent>
          </a:graphicData>
        </a:graphic>
      </p:graphicFrame>
    </p:spTree>
    <p:extLst>
      <p:ext uri="{BB962C8B-B14F-4D97-AF65-F5344CB8AC3E}">
        <p14:creationId xmlns:p14="http://schemas.microsoft.com/office/powerpoint/2010/main" val="3877752913"/>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1331640" y="620688"/>
            <a:ext cx="6552728" cy="1354162"/>
          </a:xfrm>
        </p:spPr>
        <p:txBody>
          <a:bodyPr>
            <a:normAutofit fontScale="90000"/>
          </a:bodyPr>
          <a:lstStyle/>
          <a:p>
            <a:r>
              <a:rPr lang="en-US" altLang="zh-CN" b="1" dirty="0" smtClean="0">
                <a:latin typeface="Times New Roman" panose="02020603050405020304" pitchFamily="18" charset="0"/>
                <a:ea typeface="黑体" panose="02010609060101010101" pitchFamily="49" charset="-122"/>
                <a:cs typeface="Times New Roman" panose="02020603050405020304" pitchFamily="18" charset="0"/>
              </a:rPr>
              <a:t>§8.3 </a:t>
            </a:r>
            <a:r>
              <a:rPr lang="zh-CN" altLang="en-US" b="1" dirty="0" smtClean="0">
                <a:latin typeface="Times New Roman" panose="02020603050405020304" pitchFamily="18" charset="0"/>
                <a:ea typeface="黑体" panose="02010609060101010101" pitchFamily="49" charset="-122"/>
                <a:cs typeface="Times New Roman" panose="02020603050405020304" pitchFamily="18" charset="0"/>
              </a:rPr>
              <a:t>上位性</a:t>
            </a:r>
            <a:r>
              <a:rPr lang="zh-CN" altLang="en-US" b="1" dirty="0">
                <a:latin typeface="Times New Roman" panose="02020603050405020304" pitchFamily="18" charset="0"/>
                <a:ea typeface="黑体" panose="02010609060101010101" pitchFamily="49" charset="-122"/>
                <a:cs typeface="Times New Roman" panose="02020603050405020304" pitchFamily="18" charset="0"/>
              </a:rPr>
              <a:t>互作模型的遗传方差分解</a:t>
            </a:r>
            <a:endParaRPr lang="en-US" altLang="zh-CN" b="1"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3" name="内容占位符 2"/>
          <p:cNvSpPr>
            <a:spLocks noGrp="1"/>
          </p:cNvSpPr>
          <p:nvPr>
            <p:ph idx="1"/>
          </p:nvPr>
        </p:nvSpPr>
        <p:spPr>
          <a:xfrm>
            <a:off x="457200" y="2348880"/>
            <a:ext cx="8229600" cy="3777283"/>
          </a:xfrm>
        </p:spPr>
        <p:txBody>
          <a:bodyPr/>
          <a:lstStyle/>
          <a:p>
            <a:r>
              <a:rPr lang="en-US" altLang="zh-CN" dirty="0" smtClean="0">
                <a:latin typeface="Times New Roman" panose="02020603050405020304" pitchFamily="18" charset="0"/>
                <a:ea typeface="黑体" panose="02010609060101010101" pitchFamily="49" charset="-122"/>
                <a:cs typeface="Times New Roman" panose="02020603050405020304" pitchFamily="18" charset="0"/>
              </a:rPr>
              <a:t>§8.3.1 </a:t>
            </a:r>
            <a:r>
              <a:rPr lang="zh-CN" altLang="en-US" dirty="0" smtClean="0">
                <a:latin typeface="Times New Roman" panose="02020603050405020304" pitchFamily="18" charset="0"/>
                <a:ea typeface="黑体" panose="02010609060101010101" pitchFamily="49" charset="-122"/>
                <a:cs typeface="Times New Roman" panose="02020603050405020304" pitchFamily="18" charset="0"/>
              </a:rPr>
              <a:t>两个座位的互作模型和上位性方差</a:t>
            </a:r>
            <a:endParaRPr lang="en-US" altLang="zh-CN" dirty="0" smtClean="0">
              <a:latin typeface="Times New Roman" panose="02020603050405020304" pitchFamily="18" charset="0"/>
              <a:ea typeface="黑体" panose="02010609060101010101" pitchFamily="49" charset="-122"/>
              <a:cs typeface="Times New Roman" panose="02020603050405020304" pitchFamily="18" charset="0"/>
            </a:endParaRPr>
          </a:p>
          <a:p>
            <a:r>
              <a:rPr lang="en-US" altLang="zh-CN" dirty="0" smtClean="0">
                <a:latin typeface="Times New Roman" panose="02020603050405020304" pitchFamily="18" charset="0"/>
                <a:ea typeface="黑体" panose="02010609060101010101" pitchFamily="49" charset="-122"/>
                <a:cs typeface="Times New Roman" panose="02020603050405020304" pitchFamily="18" charset="0"/>
              </a:rPr>
              <a:t>§</a:t>
            </a:r>
            <a:r>
              <a:rPr lang="en-US" altLang="zh-CN" dirty="0">
                <a:latin typeface="Times New Roman" panose="02020603050405020304" pitchFamily="18" charset="0"/>
                <a:ea typeface="黑体" panose="02010609060101010101" pitchFamily="49" charset="-122"/>
                <a:cs typeface="Times New Roman" panose="02020603050405020304" pitchFamily="18" charset="0"/>
              </a:rPr>
              <a:t>8.3.2 </a:t>
            </a:r>
            <a:r>
              <a:rPr lang="zh-CN" altLang="en-US" dirty="0">
                <a:latin typeface="Times New Roman" panose="02020603050405020304" pitchFamily="18" charset="0"/>
                <a:ea typeface="黑体" panose="02010609060101010101" pitchFamily="49" charset="-122"/>
                <a:cs typeface="Times New Roman" panose="02020603050405020304" pitchFamily="18" charset="0"/>
              </a:rPr>
              <a:t>上位性对保持加性方差的</a:t>
            </a:r>
            <a:r>
              <a:rPr lang="zh-CN" altLang="en-US" dirty="0" smtClean="0">
                <a:latin typeface="Times New Roman" panose="02020603050405020304" pitchFamily="18" charset="0"/>
                <a:ea typeface="黑体" panose="02010609060101010101" pitchFamily="49" charset="-122"/>
                <a:cs typeface="Times New Roman" panose="02020603050405020304" pitchFamily="18" charset="0"/>
              </a:rPr>
              <a:t>作用</a:t>
            </a:r>
            <a:endParaRPr lang="en-US" altLang="zh-CN" dirty="0">
              <a:latin typeface="Times New Roman" panose="02020603050405020304" pitchFamily="18" charset="0"/>
              <a:ea typeface="黑体" panose="02010609060101010101" pitchFamily="49" charset="-122"/>
              <a:cs typeface="Times New Roman" panose="02020603050405020304" pitchFamily="18" charset="0"/>
            </a:endParaRPr>
          </a:p>
        </p:txBody>
      </p:sp>
    </p:spTree>
    <p:extLst>
      <p:ext uri="{BB962C8B-B14F-4D97-AF65-F5344CB8AC3E}">
        <p14:creationId xmlns:p14="http://schemas.microsoft.com/office/powerpoint/2010/main" val="4196266784"/>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476672"/>
            <a:ext cx="8229600" cy="720080"/>
          </a:xfrm>
        </p:spPr>
        <p:txBody>
          <a:bodyPr>
            <a:normAutofit fontScale="90000"/>
          </a:bodyPr>
          <a:lstStyle/>
          <a:p>
            <a:r>
              <a:rPr lang="zh-CN" altLang="zh-CN" b="1" dirty="0">
                <a:latin typeface="Times New Roman" panose="02020603050405020304" pitchFamily="18" charset="0"/>
                <a:ea typeface="黑体" panose="02010609060101010101" pitchFamily="49" charset="-122"/>
                <a:cs typeface="Times New Roman" panose="02020603050405020304" pitchFamily="18" charset="0"/>
              </a:rPr>
              <a:t>两个</a:t>
            </a:r>
            <a:r>
              <a:rPr lang="zh-CN" altLang="zh-CN" b="1" dirty="0" smtClean="0">
                <a:latin typeface="Times New Roman" panose="02020603050405020304" pitchFamily="18" charset="0"/>
                <a:ea typeface="黑体" panose="02010609060101010101" pitchFamily="49" charset="-122"/>
                <a:cs typeface="Times New Roman" panose="02020603050405020304" pitchFamily="18" charset="0"/>
              </a:rPr>
              <a:t>座位</a:t>
            </a:r>
            <a:r>
              <a:rPr lang="zh-CN" altLang="en-US" b="1" dirty="0" smtClean="0">
                <a:latin typeface="Times New Roman" panose="02020603050405020304" pitchFamily="18" charset="0"/>
                <a:ea typeface="黑体" panose="02010609060101010101" pitchFamily="49" charset="-122"/>
                <a:cs typeface="Times New Roman" panose="02020603050405020304" pitchFamily="18" charset="0"/>
              </a:rPr>
              <a:t>间</a:t>
            </a:r>
            <a:r>
              <a:rPr lang="zh-CN" altLang="zh-CN" b="1" dirty="0" smtClean="0">
                <a:latin typeface="Times New Roman" panose="02020603050405020304" pitchFamily="18" charset="0"/>
                <a:ea typeface="黑体" panose="02010609060101010101" pitchFamily="49" charset="-122"/>
                <a:cs typeface="Times New Roman" panose="02020603050405020304" pitchFamily="18" charset="0"/>
              </a:rPr>
              <a:t>的</a:t>
            </a:r>
            <a:r>
              <a:rPr lang="zh-CN" altLang="zh-CN" b="1" dirty="0">
                <a:latin typeface="Times New Roman" panose="02020603050405020304" pitchFamily="18" charset="0"/>
                <a:ea typeface="黑体" panose="02010609060101010101" pitchFamily="49" charset="-122"/>
                <a:cs typeface="Times New Roman" panose="02020603050405020304" pitchFamily="18" charset="0"/>
              </a:rPr>
              <a:t>互</a:t>
            </a:r>
            <a:r>
              <a:rPr lang="zh-CN" altLang="zh-CN" b="1" dirty="0" smtClean="0">
                <a:latin typeface="Times New Roman" panose="02020603050405020304" pitchFamily="18" charset="0"/>
                <a:ea typeface="黑体" panose="02010609060101010101" pitchFamily="49" charset="-122"/>
                <a:cs typeface="Times New Roman" panose="02020603050405020304" pitchFamily="18" charset="0"/>
              </a:rPr>
              <a:t>作</a:t>
            </a:r>
            <a:endParaRPr lang="en-US" altLang="zh-CN" b="1"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3" name="内容占位符 2"/>
          <p:cNvSpPr>
            <a:spLocks noGrp="1"/>
          </p:cNvSpPr>
          <p:nvPr>
            <p:ph idx="1"/>
          </p:nvPr>
        </p:nvSpPr>
        <p:spPr>
          <a:xfrm>
            <a:off x="457200" y="1412776"/>
            <a:ext cx="8229600" cy="3240360"/>
          </a:xfrm>
        </p:spPr>
        <p:txBody>
          <a:bodyPr>
            <a:normAutofit/>
          </a:bodyPr>
          <a:lstStyle/>
          <a:p>
            <a:r>
              <a:rPr lang="zh-CN" altLang="zh-CN" dirty="0">
                <a:latin typeface="Times New Roman" panose="02020603050405020304" pitchFamily="18" charset="0"/>
                <a:ea typeface="黑体" panose="02010609060101010101" pitchFamily="49" charset="-122"/>
                <a:cs typeface="Times New Roman" panose="02020603050405020304" pitchFamily="18" charset="0"/>
              </a:rPr>
              <a:t>上位性（</a:t>
            </a:r>
            <a:r>
              <a:rPr lang="en-US" altLang="zh-CN" dirty="0">
                <a:latin typeface="Times New Roman" panose="02020603050405020304" pitchFamily="18" charset="0"/>
                <a:ea typeface="黑体" panose="02010609060101010101" pitchFamily="49" charset="-122"/>
                <a:cs typeface="Times New Roman" panose="02020603050405020304" pitchFamily="18" charset="0"/>
              </a:rPr>
              <a:t>epistasis</a:t>
            </a:r>
            <a:r>
              <a:rPr lang="zh-CN" altLang="zh-CN" dirty="0">
                <a:latin typeface="Times New Roman" panose="02020603050405020304" pitchFamily="18" charset="0"/>
                <a:ea typeface="黑体" panose="02010609060101010101" pitchFamily="49" charset="-122"/>
                <a:cs typeface="Times New Roman" panose="02020603050405020304" pitchFamily="18" charset="0"/>
              </a:rPr>
              <a:t>）表示不同座位上等位基因之间的相互作用，上位性效应（</a:t>
            </a:r>
            <a:r>
              <a:rPr lang="en-US" altLang="zh-CN" dirty="0">
                <a:latin typeface="Times New Roman" panose="02020603050405020304" pitchFamily="18" charset="0"/>
                <a:ea typeface="黑体" panose="02010609060101010101" pitchFamily="49" charset="-122"/>
                <a:cs typeface="Times New Roman" panose="02020603050405020304" pitchFamily="18" charset="0"/>
              </a:rPr>
              <a:t>epistatic effect</a:t>
            </a:r>
            <a:r>
              <a:rPr lang="zh-CN" altLang="zh-CN" dirty="0">
                <a:latin typeface="Times New Roman" panose="02020603050405020304" pitchFamily="18" charset="0"/>
                <a:ea typeface="黑体" panose="02010609060101010101" pitchFamily="49" charset="-122"/>
                <a:cs typeface="Times New Roman" panose="02020603050405020304" pitchFamily="18" charset="0"/>
              </a:rPr>
              <a:t>）源于座位间效应的非可加性。换句话说，如果遗传效应不等于单个座位上效应的总和（总体不等于各部分之和），则存在上位性效应</a:t>
            </a:r>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dirty="0" smtClean="0">
              <a:latin typeface="Times New Roman" panose="02020603050405020304" pitchFamily="18" charset="0"/>
              <a:ea typeface="黑体" panose="02010609060101010101" pitchFamily="49" charset="-122"/>
              <a:cs typeface="Times New Roman" panose="02020603050405020304" pitchFamily="18" charset="0"/>
            </a:endParaRPr>
          </a:p>
        </p:txBody>
      </p:sp>
    </p:spTree>
    <p:extLst>
      <p:ext uri="{BB962C8B-B14F-4D97-AF65-F5344CB8AC3E}">
        <p14:creationId xmlns:p14="http://schemas.microsoft.com/office/powerpoint/2010/main" val="2848670153"/>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188640"/>
            <a:ext cx="8229600" cy="720080"/>
          </a:xfrm>
        </p:spPr>
        <p:txBody>
          <a:bodyPr>
            <a:normAutofit fontScale="90000"/>
          </a:bodyPr>
          <a:lstStyle/>
          <a:p>
            <a:r>
              <a:rPr lang="zh-CN" altLang="zh-CN" b="1" dirty="0" smtClean="0">
                <a:latin typeface="Times New Roman" panose="02020603050405020304" pitchFamily="18" charset="0"/>
                <a:ea typeface="黑体" panose="02010609060101010101" pitchFamily="49" charset="-122"/>
                <a:cs typeface="Times New Roman" panose="02020603050405020304" pitchFamily="18" charset="0"/>
              </a:rPr>
              <a:t>两个座位</a:t>
            </a:r>
            <a:r>
              <a:rPr lang="zh-CN" altLang="en-US" b="1" dirty="0" smtClean="0">
                <a:latin typeface="Times New Roman" panose="02020603050405020304" pitchFamily="18" charset="0"/>
                <a:ea typeface="黑体" panose="02010609060101010101" pitchFamily="49" charset="-122"/>
                <a:cs typeface="Times New Roman" panose="02020603050405020304" pitchFamily="18" charset="0"/>
              </a:rPr>
              <a:t>间</a:t>
            </a:r>
            <a:r>
              <a:rPr lang="zh-CN" altLang="zh-CN" b="1" dirty="0" smtClean="0">
                <a:latin typeface="Times New Roman" panose="02020603050405020304" pitchFamily="18" charset="0"/>
                <a:ea typeface="黑体" panose="02010609060101010101" pitchFamily="49" charset="-122"/>
                <a:cs typeface="Times New Roman" panose="02020603050405020304" pitchFamily="18" charset="0"/>
              </a:rPr>
              <a:t>的互</a:t>
            </a:r>
            <a:r>
              <a:rPr lang="zh-CN" altLang="zh-CN" b="1" dirty="0">
                <a:latin typeface="Times New Roman" panose="02020603050405020304" pitchFamily="18" charset="0"/>
                <a:ea typeface="黑体" panose="02010609060101010101" pitchFamily="49" charset="-122"/>
                <a:cs typeface="Times New Roman" panose="02020603050405020304" pitchFamily="18" charset="0"/>
              </a:rPr>
              <a:t>作</a:t>
            </a:r>
            <a:r>
              <a:rPr lang="zh-CN" altLang="zh-CN" b="1" dirty="0" smtClean="0">
                <a:latin typeface="Times New Roman" panose="02020603050405020304" pitchFamily="18" charset="0"/>
                <a:ea typeface="黑体" panose="02010609060101010101" pitchFamily="49" charset="-122"/>
                <a:cs typeface="Times New Roman" panose="02020603050405020304" pitchFamily="18" charset="0"/>
              </a:rPr>
              <a:t>模型</a:t>
            </a:r>
            <a:endParaRPr lang="en-US" altLang="zh-CN" b="1"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3" name="内容占位符 2"/>
          <p:cNvSpPr>
            <a:spLocks noGrp="1"/>
          </p:cNvSpPr>
          <p:nvPr>
            <p:ph idx="1"/>
          </p:nvPr>
        </p:nvSpPr>
        <p:spPr>
          <a:xfrm>
            <a:off x="539552" y="908720"/>
            <a:ext cx="7992888" cy="4896544"/>
          </a:xfrm>
        </p:spPr>
        <p:txBody>
          <a:bodyPr>
            <a:noAutofit/>
          </a:bodyPr>
          <a:lstStyle/>
          <a:p>
            <a:pPr>
              <a:lnSpc>
                <a:spcPct val="120000"/>
              </a:lnSpc>
            </a:pPr>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假定</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两个基因座位</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A</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和</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B</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影响同一性状，一个个体在座位</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A</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的基因型为</a:t>
            </a:r>
            <a:r>
              <a:rPr lang="en-US" altLang="zh-CN" sz="2600" dirty="0" err="1">
                <a:latin typeface="Times New Roman" panose="02020603050405020304" pitchFamily="18" charset="0"/>
                <a:ea typeface="黑体" panose="02010609060101010101" pitchFamily="49" charset="-122"/>
                <a:cs typeface="Times New Roman" panose="02020603050405020304" pitchFamily="18" charset="0"/>
              </a:rPr>
              <a:t>A</a:t>
            </a:r>
            <a:r>
              <a:rPr lang="en-US" altLang="zh-CN" sz="2600" i="1" baseline="-25000" dirty="0" err="1">
                <a:latin typeface="Times New Roman" panose="02020603050405020304" pitchFamily="18" charset="0"/>
                <a:ea typeface="黑体" panose="02010609060101010101" pitchFamily="49" charset="-122"/>
                <a:cs typeface="Times New Roman" panose="02020603050405020304" pitchFamily="18" charset="0"/>
              </a:rPr>
              <a:t>i</a:t>
            </a:r>
            <a:r>
              <a:rPr lang="en-US" altLang="zh-CN" sz="2600" dirty="0" err="1">
                <a:latin typeface="Times New Roman" panose="02020603050405020304" pitchFamily="18" charset="0"/>
                <a:ea typeface="黑体" panose="02010609060101010101" pitchFamily="49" charset="-122"/>
                <a:cs typeface="Times New Roman" panose="02020603050405020304" pitchFamily="18" charset="0"/>
              </a:rPr>
              <a:t>A</a:t>
            </a:r>
            <a:r>
              <a:rPr lang="en-US" altLang="zh-CN" sz="2600" i="1" baseline="-25000" dirty="0" err="1">
                <a:latin typeface="Times New Roman" panose="02020603050405020304" pitchFamily="18" charset="0"/>
                <a:ea typeface="黑体" panose="02010609060101010101" pitchFamily="49" charset="-122"/>
                <a:cs typeface="Times New Roman" panose="02020603050405020304" pitchFamily="18" charset="0"/>
              </a:rPr>
              <a:t>j</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，在座位</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B</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的基因型为</a:t>
            </a:r>
            <a:r>
              <a:rPr lang="en-US" altLang="zh-CN" sz="2600" dirty="0" err="1">
                <a:latin typeface="Times New Roman" panose="02020603050405020304" pitchFamily="18" charset="0"/>
                <a:ea typeface="黑体" panose="02010609060101010101" pitchFamily="49" charset="-122"/>
                <a:cs typeface="Times New Roman" panose="02020603050405020304" pitchFamily="18" charset="0"/>
              </a:rPr>
              <a:t>B</a:t>
            </a:r>
            <a:r>
              <a:rPr lang="en-US" altLang="zh-CN" sz="2600" i="1" baseline="-25000" dirty="0" err="1">
                <a:latin typeface="Times New Roman" panose="02020603050405020304" pitchFamily="18" charset="0"/>
                <a:ea typeface="黑体" panose="02010609060101010101" pitchFamily="49" charset="-122"/>
                <a:cs typeface="Times New Roman" panose="02020603050405020304" pitchFamily="18" charset="0"/>
              </a:rPr>
              <a:t>k</a:t>
            </a:r>
            <a:r>
              <a:rPr lang="en-US" altLang="zh-CN" sz="2600" dirty="0" err="1">
                <a:latin typeface="Times New Roman" panose="02020603050405020304" pitchFamily="18" charset="0"/>
                <a:ea typeface="黑体" panose="02010609060101010101" pitchFamily="49" charset="-122"/>
                <a:cs typeface="Times New Roman" panose="02020603050405020304" pitchFamily="18" charset="0"/>
              </a:rPr>
              <a:t>B</a:t>
            </a:r>
            <a:r>
              <a:rPr lang="en-US" altLang="zh-CN" sz="2600" i="1" baseline="-25000" dirty="0" err="1">
                <a:latin typeface="Times New Roman" panose="02020603050405020304" pitchFamily="18" charset="0"/>
                <a:ea typeface="黑体" panose="02010609060101010101" pitchFamily="49" charset="-122"/>
                <a:cs typeface="Times New Roman" panose="02020603050405020304" pitchFamily="18" charset="0"/>
              </a:rPr>
              <a:t>l</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sz="2600" dirty="0" err="1">
                <a:latin typeface="Times New Roman" panose="02020603050405020304" pitchFamily="18" charset="0"/>
                <a:ea typeface="黑体" panose="02010609060101010101" pitchFamily="49" charset="-122"/>
                <a:cs typeface="Times New Roman" panose="02020603050405020304" pitchFamily="18" charset="0"/>
              </a:rPr>
              <a:t>A</a:t>
            </a:r>
            <a:r>
              <a:rPr lang="en-US" altLang="zh-CN" sz="2600" i="1" baseline="-25000" dirty="0" err="1">
                <a:latin typeface="Times New Roman" panose="02020603050405020304" pitchFamily="18" charset="0"/>
                <a:ea typeface="黑体" panose="02010609060101010101" pitchFamily="49" charset="-122"/>
                <a:cs typeface="Times New Roman" panose="02020603050405020304" pitchFamily="18" charset="0"/>
              </a:rPr>
              <a:t>i</a:t>
            </a:r>
            <a:r>
              <a:rPr lang="en-US" altLang="zh-CN" sz="2600" dirty="0" err="1">
                <a:latin typeface="Times New Roman" panose="02020603050405020304" pitchFamily="18" charset="0"/>
                <a:ea typeface="黑体" panose="02010609060101010101" pitchFamily="49" charset="-122"/>
                <a:cs typeface="Times New Roman" panose="02020603050405020304" pitchFamily="18" charset="0"/>
              </a:rPr>
              <a:t>A</a:t>
            </a:r>
            <a:r>
              <a:rPr lang="en-US" altLang="zh-CN" sz="2600" i="1" baseline="-25000" dirty="0" err="1">
                <a:latin typeface="Times New Roman" panose="02020603050405020304" pitchFamily="18" charset="0"/>
                <a:ea typeface="黑体" panose="02010609060101010101" pitchFamily="49" charset="-122"/>
                <a:cs typeface="Times New Roman" panose="02020603050405020304" pitchFamily="18" charset="0"/>
              </a:rPr>
              <a:t>j</a:t>
            </a:r>
            <a:r>
              <a:rPr lang="en-US" altLang="zh-CN" sz="2600" dirty="0" err="1">
                <a:latin typeface="Times New Roman" panose="02020603050405020304" pitchFamily="18" charset="0"/>
                <a:ea typeface="黑体" panose="02010609060101010101" pitchFamily="49" charset="-122"/>
                <a:cs typeface="Times New Roman" panose="02020603050405020304" pitchFamily="18" charset="0"/>
              </a:rPr>
              <a:t>B</a:t>
            </a:r>
            <a:r>
              <a:rPr lang="en-US" altLang="zh-CN" sz="2600" i="1" baseline="-25000" dirty="0" err="1">
                <a:latin typeface="Times New Roman" panose="02020603050405020304" pitchFamily="18" charset="0"/>
                <a:ea typeface="黑体" panose="02010609060101010101" pitchFamily="49" charset="-122"/>
                <a:cs typeface="Times New Roman" panose="02020603050405020304" pitchFamily="18" charset="0"/>
              </a:rPr>
              <a:t>k</a:t>
            </a:r>
            <a:r>
              <a:rPr lang="en-US" altLang="zh-CN" sz="2600" dirty="0" err="1">
                <a:latin typeface="Times New Roman" panose="02020603050405020304" pitchFamily="18" charset="0"/>
                <a:ea typeface="黑体" panose="02010609060101010101" pitchFamily="49" charset="-122"/>
                <a:cs typeface="Times New Roman" panose="02020603050405020304" pitchFamily="18" charset="0"/>
              </a:rPr>
              <a:t>B</a:t>
            </a:r>
            <a:r>
              <a:rPr lang="en-US" altLang="zh-CN" sz="2600" i="1" baseline="-25000" dirty="0" err="1">
                <a:latin typeface="Times New Roman" panose="02020603050405020304" pitchFamily="18" charset="0"/>
                <a:ea typeface="黑体" panose="02010609060101010101" pitchFamily="49" charset="-122"/>
                <a:cs typeface="Times New Roman" panose="02020603050405020304" pitchFamily="18" charset="0"/>
              </a:rPr>
              <a:t>l</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的</a:t>
            </a:r>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基因型值</a:t>
            </a:r>
            <a:r>
              <a:rPr lang="en-US" altLang="zh-CN" sz="2600" i="1" dirty="0" err="1" smtClean="0">
                <a:latin typeface="Times New Roman" panose="02020603050405020304" pitchFamily="18" charset="0"/>
                <a:ea typeface="黑体" panose="02010609060101010101" pitchFamily="49" charset="-122"/>
                <a:cs typeface="Times New Roman" panose="02020603050405020304" pitchFamily="18" charset="0"/>
              </a:rPr>
              <a:t>G</a:t>
            </a:r>
            <a:r>
              <a:rPr lang="en-US" altLang="zh-CN" sz="2600" i="1" baseline="-25000" dirty="0" err="1" smtClean="0">
                <a:latin typeface="Times New Roman" panose="02020603050405020304" pitchFamily="18" charset="0"/>
                <a:ea typeface="黑体" panose="02010609060101010101" pitchFamily="49" charset="-122"/>
                <a:cs typeface="Times New Roman" panose="02020603050405020304" pitchFamily="18" charset="0"/>
              </a:rPr>
              <a:t>ijkl</a:t>
            </a:r>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用上位性</a:t>
            </a:r>
            <a:r>
              <a:rPr lang="zh-CN" altLang="en-US" sz="2600" dirty="0" smtClean="0">
                <a:latin typeface="Times New Roman" panose="02020603050405020304" pitchFamily="18" charset="0"/>
                <a:ea typeface="黑体" panose="02010609060101010101" pitchFamily="49" charset="-122"/>
                <a:cs typeface="Times New Roman" panose="02020603050405020304" pitchFamily="18" charset="0"/>
              </a:rPr>
              <a:t>模型</a:t>
            </a:r>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表示</a:t>
            </a:r>
            <a:r>
              <a:rPr lang="zh-CN" altLang="en-US" sz="2600" dirty="0" smtClean="0">
                <a:latin typeface="Times New Roman" panose="02020603050405020304" pitchFamily="18" charset="0"/>
                <a:ea typeface="黑体" panose="02010609060101010101" pitchFamily="49" charset="-122"/>
                <a:cs typeface="Times New Roman" panose="02020603050405020304" pitchFamily="18" charset="0"/>
              </a:rPr>
              <a:t>为：</a:t>
            </a:r>
            <a:endParaRPr lang="en-US" altLang="zh-CN" sz="2600" dirty="0" smtClean="0">
              <a:latin typeface="Times New Roman" panose="02020603050405020304" pitchFamily="18" charset="0"/>
              <a:ea typeface="黑体" panose="02010609060101010101" pitchFamily="49" charset="-122"/>
              <a:cs typeface="Times New Roman" panose="02020603050405020304" pitchFamily="18" charset="0"/>
            </a:endParaRPr>
          </a:p>
          <a:p>
            <a:pPr>
              <a:lnSpc>
                <a:spcPct val="120000"/>
              </a:lnSpc>
            </a:pPr>
            <a:endParaRPr lang="en-US" altLang="zh-CN" sz="2600" dirty="0">
              <a:latin typeface="Times New Roman" panose="02020603050405020304" pitchFamily="18" charset="0"/>
              <a:ea typeface="黑体" panose="02010609060101010101" pitchFamily="49" charset="-122"/>
              <a:cs typeface="Times New Roman" panose="02020603050405020304" pitchFamily="18" charset="0"/>
            </a:endParaRPr>
          </a:p>
          <a:p>
            <a:pPr>
              <a:lnSpc>
                <a:spcPct val="120000"/>
              </a:lnSpc>
            </a:pPr>
            <a:endParaRPr lang="en-US" altLang="zh-CN" sz="2600" dirty="0" smtClean="0">
              <a:latin typeface="Times New Roman" panose="02020603050405020304" pitchFamily="18" charset="0"/>
              <a:ea typeface="黑体" panose="02010609060101010101" pitchFamily="49" charset="-122"/>
              <a:cs typeface="Times New Roman" panose="02020603050405020304" pitchFamily="18" charset="0"/>
            </a:endParaRPr>
          </a:p>
          <a:p>
            <a:pPr>
              <a:lnSpc>
                <a:spcPct val="120000"/>
              </a:lnSpc>
            </a:pPr>
            <a:r>
              <a:rPr lang="zh-CN" altLang="zh-CN" sz="2400" dirty="0" smtClean="0">
                <a:latin typeface="Times New Roman" panose="02020603050405020304" pitchFamily="18" charset="0"/>
                <a:ea typeface="黑体" panose="02010609060101010101" pitchFamily="49" charset="-122"/>
                <a:cs typeface="Times New Roman" panose="02020603050405020304" pitchFamily="18" charset="0"/>
              </a:rPr>
              <a:t>其中</a:t>
            </a:r>
            <a:r>
              <a:rPr lang="zh-CN" altLang="en-US" sz="2400" dirty="0" smtClean="0">
                <a:latin typeface="Times New Roman" panose="02020603050405020304" pitchFamily="18" charset="0"/>
                <a:ea typeface="黑体" panose="02010609060101010101" pitchFamily="49" charset="-122"/>
                <a:cs typeface="Times New Roman" panose="02020603050405020304" pitchFamily="18" charset="0"/>
              </a:rPr>
              <a:t>，</a:t>
            </a:r>
            <a:r>
              <a:rPr lang="en-US" altLang="zh-CN" sz="2400" i="1" dirty="0" err="1" smtClean="0">
                <a:latin typeface="Times New Roman" panose="02020603050405020304" pitchFamily="18" charset="0"/>
                <a:ea typeface="黑体" panose="02010609060101010101" pitchFamily="49" charset="-122"/>
                <a:cs typeface="Times New Roman" panose="02020603050405020304" pitchFamily="18" charset="0"/>
              </a:rPr>
              <a:t>A</a:t>
            </a:r>
            <a:r>
              <a:rPr lang="en-US" altLang="zh-CN" sz="2400" i="1" baseline="-25000" dirty="0" err="1" smtClean="0">
                <a:latin typeface="Times New Roman" panose="02020603050405020304" pitchFamily="18" charset="0"/>
                <a:ea typeface="黑体" panose="02010609060101010101" pitchFamily="49" charset="-122"/>
                <a:cs typeface="Times New Roman" panose="02020603050405020304" pitchFamily="18" charset="0"/>
              </a:rPr>
              <a:t>ij</a:t>
            </a:r>
            <a:r>
              <a:rPr lang="zh-CN" altLang="zh-CN" sz="2400" dirty="0" smtClean="0">
                <a:latin typeface="Times New Roman" panose="02020603050405020304" pitchFamily="18" charset="0"/>
                <a:ea typeface="黑体" panose="02010609060101010101" pitchFamily="49" charset="-122"/>
                <a:cs typeface="Times New Roman" panose="02020603050405020304" pitchFamily="18" charset="0"/>
              </a:rPr>
              <a:t>为</a:t>
            </a:r>
            <a:r>
              <a:rPr lang="zh-CN" altLang="zh-CN" sz="2400" dirty="0">
                <a:latin typeface="Times New Roman" panose="02020603050405020304" pitchFamily="18" charset="0"/>
                <a:ea typeface="黑体" panose="02010609060101010101" pitchFamily="49" charset="-122"/>
                <a:cs typeface="Times New Roman" panose="02020603050405020304" pitchFamily="18" charset="0"/>
              </a:rPr>
              <a:t>座位</a:t>
            </a:r>
            <a:r>
              <a:rPr lang="en-US" altLang="zh-CN" sz="2400" dirty="0">
                <a:latin typeface="Times New Roman" panose="02020603050405020304" pitchFamily="18" charset="0"/>
                <a:ea typeface="黑体" panose="02010609060101010101" pitchFamily="49" charset="-122"/>
                <a:cs typeface="Times New Roman" panose="02020603050405020304" pitchFamily="18" charset="0"/>
              </a:rPr>
              <a:t>A</a:t>
            </a:r>
            <a:r>
              <a:rPr lang="zh-CN" altLang="zh-CN" sz="2400" dirty="0">
                <a:latin typeface="Times New Roman" panose="02020603050405020304" pitchFamily="18" charset="0"/>
                <a:ea typeface="黑体" panose="02010609060101010101" pitchFamily="49" charset="-122"/>
                <a:cs typeface="Times New Roman" panose="02020603050405020304" pitchFamily="18" charset="0"/>
              </a:rPr>
              <a:t>产生的遗传效应</a:t>
            </a:r>
            <a:r>
              <a:rPr lang="zh-CN" altLang="zh-CN" sz="2400" dirty="0" smtClean="0">
                <a:latin typeface="Times New Roman" panose="02020603050405020304" pitchFamily="18" charset="0"/>
                <a:ea typeface="黑体" panose="02010609060101010101" pitchFamily="49" charset="-122"/>
                <a:cs typeface="Times New Roman" panose="02020603050405020304" pitchFamily="18" charset="0"/>
              </a:rPr>
              <a:t>，</a:t>
            </a:r>
            <a:r>
              <a:rPr lang="en-US" altLang="zh-CN" sz="2400" i="1" dirty="0">
                <a:latin typeface="Times New Roman" panose="02020603050405020304" pitchFamily="18" charset="0"/>
                <a:ea typeface="黑体" panose="02010609060101010101" pitchFamily="49" charset="-122"/>
                <a:cs typeface="Times New Roman" panose="02020603050405020304" pitchFamily="18" charset="0"/>
              </a:rPr>
              <a:t> </a:t>
            </a:r>
            <a:r>
              <a:rPr lang="en-US" altLang="zh-CN" sz="2400" i="1" dirty="0" err="1" smtClean="0">
                <a:latin typeface="Times New Roman" panose="02020603050405020304" pitchFamily="18" charset="0"/>
                <a:ea typeface="黑体" panose="02010609060101010101" pitchFamily="49" charset="-122"/>
                <a:cs typeface="Times New Roman" panose="02020603050405020304" pitchFamily="18" charset="0"/>
              </a:rPr>
              <a:t>B</a:t>
            </a:r>
            <a:r>
              <a:rPr lang="en-US" altLang="zh-CN" sz="2400" i="1" baseline="-25000" dirty="0" err="1" smtClean="0">
                <a:latin typeface="Times New Roman" panose="02020603050405020304" pitchFamily="18" charset="0"/>
                <a:ea typeface="黑体" panose="02010609060101010101" pitchFamily="49" charset="-122"/>
                <a:cs typeface="Times New Roman" panose="02020603050405020304" pitchFamily="18" charset="0"/>
              </a:rPr>
              <a:t>ij</a:t>
            </a:r>
            <a:r>
              <a:rPr lang="zh-CN" altLang="zh-CN" sz="2400" dirty="0" smtClean="0">
                <a:latin typeface="Times New Roman" panose="02020603050405020304" pitchFamily="18" charset="0"/>
                <a:ea typeface="黑体" panose="02010609060101010101" pitchFamily="49" charset="-122"/>
                <a:cs typeface="Times New Roman" panose="02020603050405020304" pitchFamily="18" charset="0"/>
              </a:rPr>
              <a:t>为</a:t>
            </a:r>
            <a:r>
              <a:rPr lang="zh-CN" altLang="zh-CN" sz="2400" dirty="0">
                <a:latin typeface="Times New Roman" panose="02020603050405020304" pitchFamily="18" charset="0"/>
                <a:ea typeface="黑体" panose="02010609060101010101" pitchFamily="49" charset="-122"/>
                <a:cs typeface="Times New Roman" panose="02020603050405020304" pitchFamily="18" charset="0"/>
              </a:rPr>
              <a:t>座位</a:t>
            </a:r>
            <a:r>
              <a:rPr lang="en-US" altLang="zh-CN" sz="2400" dirty="0">
                <a:latin typeface="Times New Roman" panose="02020603050405020304" pitchFamily="18" charset="0"/>
                <a:ea typeface="黑体" panose="02010609060101010101" pitchFamily="49" charset="-122"/>
                <a:cs typeface="Times New Roman" panose="02020603050405020304" pitchFamily="18" charset="0"/>
              </a:rPr>
              <a:t>B</a:t>
            </a:r>
            <a:r>
              <a:rPr lang="zh-CN" altLang="zh-CN" sz="2400" dirty="0">
                <a:latin typeface="Times New Roman" panose="02020603050405020304" pitchFamily="18" charset="0"/>
                <a:ea typeface="黑体" panose="02010609060101010101" pitchFamily="49" charset="-122"/>
                <a:cs typeface="Times New Roman" panose="02020603050405020304" pitchFamily="18" charset="0"/>
              </a:rPr>
              <a:t>产生的遗传效应。单个座位上的效应仍然按照加显性模型分解</a:t>
            </a:r>
            <a:r>
              <a:rPr lang="zh-CN" altLang="zh-CN" sz="2400" dirty="0" smtClean="0">
                <a:latin typeface="Times New Roman" panose="02020603050405020304" pitchFamily="18" charset="0"/>
                <a:ea typeface="黑体" panose="02010609060101010101" pitchFamily="49" charset="-122"/>
                <a:cs typeface="Times New Roman" panose="02020603050405020304" pitchFamily="18" charset="0"/>
              </a:rPr>
              <a:t>，</a:t>
            </a:r>
            <a:r>
              <a:rPr lang="en-US" altLang="zh-CN" sz="2400" dirty="0" smtClean="0">
                <a:latin typeface="Times New Roman" panose="02020603050405020304" pitchFamily="18" charset="0"/>
                <a:ea typeface="黑体" panose="02010609060101010101" pitchFamily="49" charset="-122"/>
                <a:cs typeface="Times New Roman" panose="02020603050405020304" pitchFamily="18" charset="0"/>
              </a:rPr>
              <a:t>α</a:t>
            </a:r>
            <a:r>
              <a:rPr lang="en-US" altLang="zh-CN" sz="2400" i="1" baseline="-25000" dirty="0" err="1" smtClean="0">
                <a:latin typeface="Times New Roman" panose="02020603050405020304" pitchFamily="18" charset="0"/>
                <a:ea typeface="黑体" panose="02010609060101010101" pitchFamily="49" charset="-122"/>
                <a:cs typeface="Times New Roman" panose="02020603050405020304" pitchFamily="18" charset="0"/>
              </a:rPr>
              <a:t>i</a:t>
            </a:r>
            <a:r>
              <a:rPr lang="zh-CN" altLang="en-US" sz="2400" dirty="0" smtClean="0">
                <a:latin typeface="Times New Roman" panose="02020603050405020304" pitchFamily="18" charset="0"/>
                <a:ea typeface="黑体" panose="02010609060101010101" pitchFamily="49" charset="-122"/>
                <a:cs typeface="Times New Roman" panose="02020603050405020304" pitchFamily="18" charset="0"/>
              </a:rPr>
              <a:t>、</a:t>
            </a:r>
            <a:r>
              <a:rPr lang="el-GR" altLang="zh-CN" sz="2400" dirty="0" smtClean="0">
                <a:latin typeface="Times New Roman" panose="02020603050405020304" pitchFamily="18" charset="0"/>
                <a:ea typeface="黑体" panose="02010609060101010101" pitchFamily="49" charset="-122"/>
                <a:cs typeface="Times New Roman" panose="02020603050405020304" pitchFamily="18" charset="0"/>
              </a:rPr>
              <a:t>α</a:t>
            </a:r>
            <a:r>
              <a:rPr lang="en-US" altLang="zh-CN" sz="2400" i="1" baseline="-25000" dirty="0" smtClean="0">
                <a:latin typeface="Times New Roman" panose="02020603050405020304" pitchFamily="18" charset="0"/>
                <a:ea typeface="黑体" panose="02010609060101010101" pitchFamily="49" charset="-122"/>
                <a:cs typeface="Times New Roman" panose="02020603050405020304" pitchFamily="18" charset="0"/>
              </a:rPr>
              <a:t>j</a:t>
            </a:r>
            <a:r>
              <a:rPr lang="zh-CN" altLang="en-US" sz="2400" dirty="0" smtClean="0">
                <a:latin typeface="Times New Roman" panose="02020603050405020304" pitchFamily="18" charset="0"/>
                <a:ea typeface="黑体" panose="02010609060101010101" pitchFamily="49" charset="-122"/>
                <a:cs typeface="Times New Roman" panose="02020603050405020304" pitchFamily="18" charset="0"/>
              </a:rPr>
              <a:t>、</a:t>
            </a:r>
            <a:r>
              <a:rPr lang="el-GR" altLang="zh-CN" sz="2400" dirty="0" smtClean="0">
                <a:latin typeface="Times New Roman" panose="02020603050405020304" pitchFamily="18" charset="0"/>
                <a:ea typeface="黑体" panose="02010609060101010101" pitchFamily="49" charset="-122"/>
                <a:cs typeface="Times New Roman" panose="02020603050405020304" pitchFamily="18" charset="0"/>
              </a:rPr>
              <a:t>α</a:t>
            </a:r>
            <a:r>
              <a:rPr lang="en-US" altLang="zh-CN" sz="2400" i="1" baseline="-25000" dirty="0" smtClean="0">
                <a:latin typeface="Times New Roman" panose="02020603050405020304" pitchFamily="18" charset="0"/>
                <a:ea typeface="黑体" panose="02010609060101010101" pitchFamily="49" charset="-122"/>
                <a:cs typeface="Times New Roman" panose="02020603050405020304" pitchFamily="18" charset="0"/>
              </a:rPr>
              <a:t>k</a:t>
            </a:r>
            <a:r>
              <a:rPr lang="zh-CN" altLang="en-US" sz="2400" dirty="0" smtClean="0">
                <a:latin typeface="Times New Roman" panose="02020603050405020304" pitchFamily="18" charset="0"/>
                <a:ea typeface="黑体" panose="02010609060101010101" pitchFamily="49" charset="-122"/>
                <a:cs typeface="Times New Roman" panose="02020603050405020304" pitchFamily="18" charset="0"/>
              </a:rPr>
              <a:t>、</a:t>
            </a:r>
            <a:r>
              <a:rPr lang="el-GR" altLang="zh-CN" sz="2400" dirty="0" smtClean="0">
                <a:latin typeface="Times New Roman" panose="02020603050405020304" pitchFamily="18" charset="0"/>
                <a:ea typeface="黑体" panose="02010609060101010101" pitchFamily="49" charset="-122"/>
                <a:cs typeface="Times New Roman" panose="02020603050405020304" pitchFamily="18" charset="0"/>
              </a:rPr>
              <a:t>α</a:t>
            </a:r>
            <a:r>
              <a:rPr lang="en-US" altLang="zh-CN" sz="2400" i="1" baseline="-25000" dirty="0">
                <a:latin typeface="Times New Roman" panose="02020603050405020304" pitchFamily="18" charset="0"/>
                <a:ea typeface="黑体" panose="02010609060101010101" pitchFamily="49" charset="-122"/>
                <a:cs typeface="Times New Roman" panose="02020603050405020304" pitchFamily="18" charset="0"/>
              </a:rPr>
              <a:t>l</a:t>
            </a:r>
            <a:r>
              <a:rPr lang="zh-CN" altLang="zh-CN" sz="2400" dirty="0" smtClean="0">
                <a:latin typeface="Times New Roman" panose="02020603050405020304" pitchFamily="18" charset="0"/>
                <a:ea typeface="黑体" panose="02010609060101010101" pitchFamily="49" charset="-122"/>
                <a:cs typeface="Times New Roman" panose="02020603050405020304" pitchFamily="18" charset="0"/>
              </a:rPr>
              <a:t>表示</a:t>
            </a:r>
            <a:r>
              <a:rPr lang="zh-CN" altLang="zh-CN" sz="2400" dirty="0">
                <a:latin typeface="Times New Roman" panose="02020603050405020304" pitchFamily="18" charset="0"/>
                <a:ea typeface="黑体" panose="02010609060101010101" pitchFamily="49" charset="-122"/>
                <a:cs typeface="Times New Roman" panose="02020603050405020304" pitchFamily="18" charset="0"/>
              </a:rPr>
              <a:t>等位基因的平均</a:t>
            </a:r>
            <a:r>
              <a:rPr lang="zh-CN" altLang="zh-CN" sz="2400" dirty="0" smtClean="0">
                <a:latin typeface="Times New Roman" panose="02020603050405020304" pitchFamily="18" charset="0"/>
                <a:ea typeface="黑体" panose="02010609060101010101" pitchFamily="49" charset="-122"/>
                <a:cs typeface="Times New Roman" panose="02020603050405020304" pitchFamily="18" charset="0"/>
              </a:rPr>
              <a:t>效应</a:t>
            </a:r>
            <a:r>
              <a:rPr lang="zh-CN" altLang="en-US" sz="2400" dirty="0" smtClean="0">
                <a:latin typeface="Times New Roman" panose="02020603050405020304" pitchFamily="18" charset="0"/>
                <a:ea typeface="黑体" panose="02010609060101010101" pitchFamily="49" charset="-122"/>
                <a:cs typeface="Times New Roman" panose="02020603050405020304" pitchFamily="18" charset="0"/>
              </a:rPr>
              <a:t>；</a:t>
            </a:r>
            <a:r>
              <a:rPr lang="en-US" altLang="zh-CN" sz="2400" dirty="0" smtClean="0">
                <a:latin typeface="Times New Roman" panose="02020603050405020304" pitchFamily="18" charset="0"/>
                <a:ea typeface="黑体" panose="02010609060101010101" pitchFamily="49" charset="-122"/>
                <a:cs typeface="Times New Roman" panose="02020603050405020304" pitchFamily="18" charset="0"/>
              </a:rPr>
              <a:t> </a:t>
            </a:r>
            <a:r>
              <a:rPr lang="el-GR" altLang="zh-CN" sz="2400" dirty="0" smtClean="0">
                <a:latin typeface="Times New Roman" panose="02020603050405020304" pitchFamily="18" charset="0"/>
                <a:ea typeface="黑体" panose="02010609060101010101" pitchFamily="49" charset="-122"/>
                <a:cs typeface="Times New Roman" panose="02020603050405020304" pitchFamily="18" charset="0"/>
              </a:rPr>
              <a:t>δ</a:t>
            </a:r>
            <a:r>
              <a:rPr lang="en-US" altLang="zh-CN" sz="2400" i="1" baseline="-25000" dirty="0" err="1" smtClean="0">
                <a:latin typeface="Times New Roman" panose="02020603050405020304" pitchFamily="18" charset="0"/>
                <a:ea typeface="黑体" panose="02010609060101010101" pitchFamily="49" charset="-122"/>
                <a:cs typeface="Times New Roman" panose="02020603050405020304" pitchFamily="18" charset="0"/>
              </a:rPr>
              <a:t>ij</a:t>
            </a:r>
            <a:r>
              <a:rPr lang="zh-CN" altLang="zh-CN" sz="2400" dirty="0" smtClean="0">
                <a:latin typeface="Times New Roman" panose="02020603050405020304" pitchFamily="18" charset="0"/>
                <a:ea typeface="黑体" panose="02010609060101010101" pitchFamily="49" charset="-122"/>
                <a:cs typeface="Times New Roman" panose="02020603050405020304" pitchFamily="18" charset="0"/>
              </a:rPr>
              <a:t>表示</a:t>
            </a:r>
            <a:r>
              <a:rPr lang="zh-CN" altLang="zh-CN" sz="2400" dirty="0">
                <a:latin typeface="Times New Roman" panose="02020603050405020304" pitchFamily="18" charset="0"/>
                <a:ea typeface="黑体" panose="02010609060101010101" pitchFamily="49" charset="-122"/>
                <a:cs typeface="Times New Roman" panose="02020603050405020304" pitchFamily="18" charset="0"/>
              </a:rPr>
              <a:t>座位</a:t>
            </a:r>
            <a:r>
              <a:rPr lang="en-US" altLang="zh-CN" sz="2400" dirty="0">
                <a:latin typeface="Times New Roman" panose="02020603050405020304" pitchFamily="18" charset="0"/>
                <a:ea typeface="黑体" panose="02010609060101010101" pitchFamily="49" charset="-122"/>
                <a:cs typeface="Times New Roman" panose="02020603050405020304" pitchFamily="18" charset="0"/>
              </a:rPr>
              <a:t>A</a:t>
            </a:r>
            <a:r>
              <a:rPr lang="zh-CN" altLang="zh-CN" sz="2400" dirty="0">
                <a:latin typeface="Times New Roman" panose="02020603050405020304" pitchFamily="18" charset="0"/>
                <a:ea typeface="黑体" panose="02010609060101010101" pitchFamily="49" charset="-122"/>
                <a:cs typeface="Times New Roman" panose="02020603050405020304" pitchFamily="18" charset="0"/>
              </a:rPr>
              <a:t>上的显性离差</a:t>
            </a:r>
            <a:r>
              <a:rPr lang="zh-CN" altLang="zh-CN" sz="2400" dirty="0" smtClean="0">
                <a:latin typeface="Times New Roman" panose="02020603050405020304" pitchFamily="18" charset="0"/>
                <a:ea typeface="黑体" panose="02010609060101010101" pitchFamily="49" charset="-122"/>
                <a:cs typeface="Times New Roman" panose="02020603050405020304" pitchFamily="18" charset="0"/>
              </a:rPr>
              <a:t>，</a:t>
            </a:r>
            <a:r>
              <a:rPr lang="el-GR" altLang="zh-CN" sz="2400" dirty="0">
                <a:latin typeface="Times New Roman" panose="02020603050405020304" pitchFamily="18" charset="0"/>
                <a:ea typeface="黑体" panose="02010609060101010101" pitchFamily="49" charset="-122"/>
                <a:cs typeface="Times New Roman" panose="02020603050405020304" pitchFamily="18" charset="0"/>
              </a:rPr>
              <a:t> </a:t>
            </a:r>
            <a:r>
              <a:rPr lang="el-GR" altLang="zh-CN" sz="2400" dirty="0" smtClean="0">
                <a:latin typeface="Times New Roman" panose="02020603050405020304" pitchFamily="18" charset="0"/>
                <a:ea typeface="黑体" panose="02010609060101010101" pitchFamily="49" charset="-122"/>
                <a:cs typeface="Times New Roman" panose="02020603050405020304" pitchFamily="18" charset="0"/>
              </a:rPr>
              <a:t>δ</a:t>
            </a:r>
            <a:r>
              <a:rPr lang="en-US" altLang="zh-CN" sz="2400" i="1" baseline="-25000" dirty="0">
                <a:latin typeface="Times New Roman" panose="02020603050405020304" pitchFamily="18" charset="0"/>
                <a:ea typeface="黑体" panose="02010609060101010101" pitchFamily="49" charset="-122"/>
                <a:cs typeface="Times New Roman" panose="02020603050405020304" pitchFamily="18" charset="0"/>
              </a:rPr>
              <a:t>kl</a:t>
            </a:r>
            <a:r>
              <a:rPr lang="zh-CN" altLang="zh-CN" sz="2400" dirty="0" smtClean="0">
                <a:latin typeface="Times New Roman" panose="02020603050405020304" pitchFamily="18" charset="0"/>
                <a:ea typeface="黑体" panose="02010609060101010101" pitchFamily="49" charset="-122"/>
                <a:cs typeface="Times New Roman" panose="02020603050405020304" pitchFamily="18" charset="0"/>
              </a:rPr>
              <a:t>表示</a:t>
            </a:r>
            <a:r>
              <a:rPr lang="zh-CN" altLang="zh-CN" sz="2400" dirty="0">
                <a:latin typeface="Times New Roman" panose="02020603050405020304" pitchFamily="18" charset="0"/>
                <a:ea typeface="黑体" panose="02010609060101010101" pitchFamily="49" charset="-122"/>
                <a:cs typeface="Times New Roman" panose="02020603050405020304" pitchFamily="18" charset="0"/>
              </a:rPr>
              <a:t>座位</a:t>
            </a:r>
            <a:r>
              <a:rPr lang="en-US" altLang="zh-CN" sz="2400" dirty="0">
                <a:latin typeface="Times New Roman" panose="02020603050405020304" pitchFamily="18" charset="0"/>
                <a:ea typeface="黑体" panose="02010609060101010101" pitchFamily="49" charset="-122"/>
                <a:cs typeface="Times New Roman" panose="02020603050405020304" pitchFamily="18" charset="0"/>
              </a:rPr>
              <a:t>B</a:t>
            </a:r>
            <a:r>
              <a:rPr lang="zh-CN" altLang="zh-CN" sz="2400" dirty="0">
                <a:latin typeface="Times New Roman" panose="02020603050405020304" pitchFamily="18" charset="0"/>
                <a:ea typeface="黑体" panose="02010609060101010101" pitchFamily="49" charset="-122"/>
                <a:cs typeface="Times New Roman" panose="02020603050405020304" pitchFamily="18" charset="0"/>
              </a:rPr>
              <a:t>上的显性</a:t>
            </a:r>
            <a:r>
              <a:rPr lang="zh-CN" altLang="zh-CN" sz="2400" dirty="0" smtClean="0">
                <a:latin typeface="Times New Roman" panose="02020603050405020304" pitchFamily="18" charset="0"/>
                <a:ea typeface="黑体" panose="02010609060101010101" pitchFamily="49" charset="-122"/>
                <a:cs typeface="Times New Roman" panose="02020603050405020304" pitchFamily="18" charset="0"/>
              </a:rPr>
              <a:t>离差</a:t>
            </a:r>
            <a:r>
              <a:rPr lang="zh-CN" altLang="en-US" sz="2400" dirty="0" smtClean="0">
                <a:latin typeface="Times New Roman" panose="02020603050405020304" pitchFamily="18" charset="0"/>
                <a:ea typeface="黑体" panose="02010609060101010101" pitchFamily="49" charset="-122"/>
                <a:cs typeface="Times New Roman" panose="02020603050405020304" pitchFamily="18" charset="0"/>
              </a:rPr>
              <a:t>；</a:t>
            </a:r>
            <a:r>
              <a:rPr lang="en-US" altLang="zh-CN" sz="2400" dirty="0" smtClean="0">
                <a:latin typeface="Times New Roman" panose="02020603050405020304" pitchFamily="18" charset="0"/>
                <a:ea typeface="黑体" panose="02010609060101010101" pitchFamily="49" charset="-122"/>
                <a:cs typeface="Times New Roman" panose="02020603050405020304" pitchFamily="18" charset="0"/>
              </a:rPr>
              <a:t> </a:t>
            </a:r>
            <a:r>
              <a:rPr lang="en-US" altLang="zh-CN" sz="2400" i="1" dirty="0" err="1" smtClean="0">
                <a:latin typeface="Times New Roman" panose="02020603050405020304" pitchFamily="18" charset="0"/>
                <a:ea typeface="黑体" panose="02010609060101010101" pitchFamily="49" charset="-122"/>
                <a:cs typeface="Times New Roman" panose="02020603050405020304" pitchFamily="18" charset="0"/>
              </a:rPr>
              <a:t>I</a:t>
            </a:r>
            <a:r>
              <a:rPr lang="en-US" altLang="zh-CN" sz="2400" i="1" baseline="-25000" dirty="0" err="1" smtClean="0">
                <a:latin typeface="Times New Roman" panose="02020603050405020304" pitchFamily="18" charset="0"/>
                <a:ea typeface="黑体" panose="02010609060101010101" pitchFamily="49" charset="-122"/>
                <a:cs typeface="Times New Roman" panose="02020603050405020304" pitchFamily="18" charset="0"/>
              </a:rPr>
              <a:t>ijkl</a:t>
            </a:r>
            <a:r>
              <a:rPr lang="zh-CN" altLang="zh-CN" sz="2400" dirty="0" smtClean="0">
                <a:latin typeface="Times New Roman" panose="02020603050405020304" pitchFamily="18" charset="0"/>
                <a:ea typeface="黑体" panose="02010609060101010101" pitchFamily="49" charset="-122"/>
                <a:cs typeface="Times New Roman" panose="02020603050405020304" pitchFamily="18" charset="0"/>
              </a:rPr>
              <a:t>表示</a:t>
            </a:r>
            <a:r>
              <a:rPr lang="zh-CN" altLang="zh-CN" sz="2400" dirty="0">
                <a:latin typeface="Times New Roman" panose="02020603050405020304" pitchFamily="18" charset="0"/>
                <a:ea typeface="黑体" panose="02010609060101010101" pitchFamily="49" charset="-122"/>
                <a:cs typeface="Times New Roman" panose="02020603050405020304" pitchFamily="18" charset="0"/>
              </a:rPr>
              <a:t>两个座位之间的上位性离差或上位性</a:t>
            </a:r>
            <a:r>
              <a:rPr lang="zh-CN" altLang="zh-CN" sz="2400" dirty="0" smtClean="0">
                <a:latin typeface="Times New Roman" panose="02020603050405020304" pitchFamily="18" charset="0"/>
                <a:ea typeface="黑体" panose="02010609060101010101" pitchFamily="49" charset="-122"/>
                <a:cs typeface="Times New Roman" panose="02020603050405020304" pitchFamily="18" charset="0"/>
              </a:rPr>
              <a:t>效应</a:t>
            </a:r>
            <a:r>
              <a:rPr lang="zh-CN" altLang="en-US" sz="2400" dirty="0" smtClean="0">
                <a:latin typeface="Times New Roman" panose="02020603050405020304" pitchFamily="18" charset="0"/>
                <a:ea typeface="黑体" panose="02010609060101010101" pitchFamily="49" charset="-122"/>
                <a:cs typeface="Times New Roman" panose="02020603050405020304" pitchFamily="18" charset="0"/>
              </a:rPr>
              <a:t>，计算公式是：</a:t>
            </a:r>
            <a:endParaRPr lang="zh-CN" altLang="zh-CN" sz="2400" dirty="0">
              <a:latin typeface="Times New Roman" panose="02020603050405020304" pitchFamily="18" charset="0"/>
              <a:ea typeface="黑体" panose="02010609060101010101" pitchFamily="49" charset="-122"/>
              <a:cs typeface="Times New Roman" panose="02020603050405020304" pitchFamily="18" charset="0"/>
            </a:endParaRPr>
          </a:p>
        </p:txBody>
      </p:sp>
      <p:graphicFrame>
        <p:nvGraphicFramePr>
          <p:cNvPr id="5" name="对象 4"/>
          <p:cNvGraphicFramePr>
            <a:graphicFrameLocks noChangeAspect="1"/>
          </p:cNvGraphicFramePr>
          <p:nvPr>
            <p:extLst>
              <p:ext uri="{D42A27DB-BD31-4B8C-83A1-F6EECF244321}">
                <p14:modId xmlns:p14="http://schemas.microsoft.com/office/powerpoint/2010/main" val="614424151"/>
              </p:ext>
            </p:extLst>
          </p:nvPr>
        </p:nvGraphicFramePr>
        <p:xfrm>
          <a:off x="962854" y="2448272"/>
          <a:ext cx="6345450" cy="548680"/>
        </p:xfrm>
        <a:graphic>
          <a:graphicData uri="http://schemas.openxmlformats.org/presentationml/2006/ole">
            <mc:AlternateContent xmlns:mc="http://schemas.openxmlformats.org/markup-compatibility/2006">
              <mc:Choice xmlns:v="urn:schemas-microsoft-com:vml" Requires="v">
                <p:oleObj spid="_x0000_s112677" name="公式" r:id="rId3" imgW="2832100" imgH="241300" progId="Equation.3">
                  <p:embed/>
                </p:oleObj>
              </mc:Choice>
              <mc:Fallback>
                <p:oleObj name="公式" r:id="rId3" imgW="2832100" imgH="241300" progId="Equation.3">
                  <p:embed/>
                  <p:pic>
                    <p:nvPicPr>
                      <p:cNvPr id="0" name="Object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62854" y="2448272"/>
                        <a:ext cx="6345450" cy="548680"/>
                      </a:xfrm>
                      <a:prstGeom prst="rect">
                        <a:avLst/>
                      </a:prstGeom>
                      <a:noFill/>
                    </p:spPr>
                  </p:pic>
                </p:oleObj>
              </mc:Fallback>
            </mc:AlternateContent>
          </a:graphicData>
        </a:graphic>
      </p:graphicFrame>
      <p:graphicFrame>
        <p:nvGraphicFramePr>
          <p:cNvPr id="7" name="对象 6"/>
          <p:cNvGraphicFramePr>
            <a:graphicFrameLocks noChangeAspect="1"/>
          </p:cNvGraphicFramePr>
          <p:nvPr>
            <p:extLst>
              <p:ext uri="{D42A27DB-BD31-4B8C-83A1-F6EECF244321}">
                <p14:modId xmlns:p14="http://schemas.microsoft.com/office/powerpoint/2010/main" val="3541343829"/>
              </p:ext>
            </p:extLst>
          </p:nvPr>
        </p:nvGraphicFramePr>
        <p:xfrm>
          <a:off x="1547664" y="2996952"/>
          <a:ext cx="2520280" cy="528778"/>
        </p:xfrm>
        <a:graphic>
          <a:graphicData uri="http://schemas.openxmlformats.org/presentationml/2006/ole">
            <mc:AlternateContent xmlns:mc="http://schemas.openxmlformats.org/markup-compatibility/2006">
              <mc:Choice xmlns:v="urn:schemas-microsoft-com:vml" Requires="v">
                <p:oleObj spid="_x0000_s112678" name="公式" r:id="rId5" imgW="1168400" imgH="241300" progId="Equation.3">
                  <p:embed/>
                </p:oleObj>
              </mc:Choice>
              <mc:Fallback>
                <p:oleObj name="公式" r:id="rId5" imgW="1168400" imgH="241300" progId="Equation.3">
                  <p:embed/>
                  <p:pic>
                    <p:nvPicPr>
                      <p:cNvPr id="0" name="Object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547664" y="2996952"/>
                        <a:ext cx="2520280" cy="528778"/>
                      </a:xfrm>
                      <a:prstGeom prst="rect">
                        <a:avLst/>
                      </a:prstGeom>
                      <a:noFill/>
                    </p:spPr>
                  </p:pic>
                </p:oleObj>
              </mc:Fallback>
            </mc:AlternateContent>
          </a:graphicData>
        </a:graphic>
      </p:graphicFrame>
      <p:graphicFrame>
        <p:nvGraphicFramePr>
          <p:cNvPr id="9" name="对象 8"/>
          <p:cNvGraphicFramePr>
            <a:graphicFrameLocks noChangeAspect="1"/>
          </p:cNvGraphicFramePr>
          <p:nvPr>
            <p:extLst>
              <p:ext uri="{D42A27DB-BD31-4B8C-83A1-F6EECF244321}">
                <p14:modId xmlns:p14="http://schemas.microsoft.com/office/powerpoint/2010/main" val="2510550983"/>
              </p:ext>
            </p:extLst>
          </p:nvPr>
        </p:nvGraphicFramePr>
        <p:xfrm>
          <a:off x="936999" y="5877272"/>
          <a:ext cx="6875361" cy="576064"/>
        </p:xfrm>
        <a:graphic>
          <a:graphicData uri="http://schemas.openxmlformats.org/presentationml/2006/ole">
            <mc:AlternateContent xmlns:mc="http://schemas.openxmlformats.org/markup-compatibility/2006">
              <mc:Choice xmlns:v="urn:schemas-microsoft-com:vml" Requires="v">
                <p:oleObj spid="_x0000_s112679" name="公式" r:id="rId7" imgW="2921000" imgH="241300" progId="Equation.3">
                  <p:embed/>
                </p:oleObj>
              </mc:Choice>
              <mc:Fallback>
                <p:oleObj name="公式" r:id="rId7" imgW="2921000" imgH="241300" progId="Equation.3">
                  <p:embed/>
                  <p:pic>
                    <p:nvPicPr>
                      <p:cNvPr id="0" name="Object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936999" y="5877272"/>
                        <a:ext cx="6875361" cy="576064"/>
                      </a:xfrm>
                      <a:prstGeom prst="rect">
                        <a:avLst/>
                      </a:prstGeom>
                      <a:noFill/>
                    </p:spPr>
                  </p:pic>
                </p:oleObj>
              </mc:Fallback>
            </mc:AlternateContent>
          </a:graphicData>
        </a:graphic>
      </p:graphicFrame>
    </p:spTree>
    <p:extLst>
      <p:ext uri="{BB962C8B-B14F-4D97-AF65-F5344CB8AC3E}">
        <p14:creationId xmlns:p14="http://schemas.microsoft.com/office/powerpoint/2010/main" val="411088849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188640"/>
            <a:ext cx="8229600" cy="648072"/>
          </a:xfrm>
        </p:spPr>
        <p:txBody>
          <a:bodyPr>
            <a:normAutofit fontScale="90000"/>
          </a:bodyPr>
          <a:lstStyle/>
          <a:p>
            <a:r>
              <a:rPr lang="zh-CN" altLang="zh-CN" b="1" dirty="0">
                <a:latin typeface="Times New Roman" panose="02020603050405020304" pitchFamily="18" charset="0"/>
                <a:ea typeface="黑体" panose="02010609060101010101" pitchFamily="49" charset="-122"/>
                <a:cs typeface="Times New Roman" panose="02020603050405020304" pitchFamily="18" charset="0"/>
              </a:rPr>
              <a:t>单基因座位加显性效应</a:t>
            </a:r>
            <a:r>
              <a:rPr lang="zh-CN" altLang="zh-CN" b="1" dirty="0" smtClean="0">
                <a:latin typeface="Times New Roman" panose="02020603050405020304" pitchFamily="18" charset="0"/>
                <a:ea typeface="黑体" panose="02010609060101010101" pitchFamily="49" charset="-122"/>
                <a:cs typeface="Times New Roman" panose="02020603050405020304" pitchFamily="18" charset="0"/>
              </a:rPr>
              <a:t>模型</a:t>
            </a:r>
            <a:endParaRPr lang="en-US" altLang="zh-CN" b="1"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18" name="内容占位符 17"/>
          <p:cNvSpPr>
            <a:spLocks noGrp="1"/>
          </p:cNvSpPr>
          <p:nvPr>
            <p:ph idx="1"/>
          </p:nvPr>
        </p:nvSpPr>
        <p:spPr>
          <a:xfrm>
            <a:off x="313184" y="4365104"/>
            <a:ext cx="8579296" cy="2160240"/>
          </a:xfrm>
        </p:spPr>
        <p:txBody>
          <a:bodyPr>
            <a:noAutofit/>
          </a:bodyPr>
          <a:lstStyle/>
          <a:p>
            <a:r>
              <a:rPr lang="zh-CN" altLang="zh-CN" sz="2400" dirty="0">
                <a:latin typeface="Times New Roman" panose="02020603050405020304" pitchFamily="18" charset="0"/>
                <a:ea typeface="黑体" panose="02010609060101010101" pitchFamily="49" charset="-122"/>
                <a:cs typeface="Times New Roman" panose="02020603050405020304" pitchFamily="18" charset="0"/>
              </a:rPr>
              <a:t>如果把</a:t>
            </a:r>
            <a:r>
              <a:rPr lang="en-US" altLang="zh-CN" sz="2400" i="1" dirty="0">
                <a:latin typeface="Times New Roman" panose="02020603050405020304" pitchFamily="18" charset="0"/>
                <a:ea typeface="黑体" panose="02010609060101010101" pitchFamily="49" charset="-122"/>
                <a:cs typeface="Times New Roman" panose="02020603050405020304" pitchFamily="18" charset="0"/>
              </a:rPr>
              <a:t>m</a:t>
            </a:r>
            <a:r>
              <a:rPr lang="zh-CN" altLang="zh-CN" sz="2400" dirty="0">
                <a:latin typeface="Times New Roman" panose="02020603050405020304" pitchFamily="18" charset="0"/>
                <a:ea typeface="黑体" panose="02010609060101010101" pitchFamily="49" charset="-122"/>
                <a:cs typeface="Times New Roman" panose="02020603050405020304" pitchFamily="18" charset="0"/>
              </a:rPr>
              <a:t>所在位置看作是坐标</a:t>
            </a:r>
            <a:r>
              <a:rPr lang="zh-CN" altLang="zh-CN" sz="2400" dirty="0" smtClean="0">
                <a:latin typeface="Times New Roman" panose="02020603050405020304" pitchFamily="18" charset="0"/>
                <a:ea typeface="黑体" panose="02010609060101010101" pitchFamily="49" charset="-122"/>
                <a:cs typeface="Times New Roman" panose="02020603050405020304" pitchFamily="18" charset="0"/>
              </a:rPr>
              <a:t>原点，</a:t>
            </a:r>
            <a:r>
              <a:rPr lang="en-US" altLang="zh-CN" sz="2400" i="1" dirty="0">
                <a:latin typeface="Times New Roman" panose="02020603050405020304" pitchFamily="18" charset="0"/>
                <a:ea typeface="黑体" panose="02010609060101010101" pitchFamily="49" charset="-122"/>
                <a:cs typeface="Times New Roman" panose="02020603050405020304" pitchFamily="18" charset="0"/>
              </a:rPr>
              <a:t>A</a:t>
            </a:r>
            <a:r>
              <a:rPr lang="en-US" altLang="zh-CN" sz="2400" baseline="-25000" dirty="0">
                <a:latin typeface="Times New Roman" panose="02020603050405020304" pitchFamily="18" charset="0"/>
                <a:ea typeface="黑体" panose="02010609060101010101" pitchFamily="49" charset="-122"/>
                <a:cs typeface="Times New Roman" panose="02020603050405020304" pitchFamily="18" charset="0"/>
              </a:rPr>
              <a:t>2</a:t>
            </a:r>
            <a:r>
              <a:rPr lang="en-US" altLang="zh-CN" sz="2400" i="1" dirty="0">
                <a:latin typeface="Times New Roman" panose="02020603050405020304" pitchFamily="18" charset="0"/>
                <a:ea typeface="黑体" panose="02010609060101010101" pitchFamily="49" charset="-122"/>
                <a:cs typeface="Times New Roman" panose="02020603050405020304" pitchFamily="18" charset="0"/>
              </a:rPr>
              <a:t>A</a:t>
            </a:r>
            <a:r>
              <a:rPr lang="en-US" altLang="zh-CN" sz="2400" baseline="-25000" dirty="0">
                <a:latin typeface="Times New Roman" panose="02020603050405020304" pitchFamily="18" charset="0"/>
                <a:ea typeface="黑体" panose="02010609060101010101" pitchFamily="49" charset="-122"/>
                <a:cs typeface="Times New Roman" panose="02020603050405020304" pitchFamily="18" charset="0"/>
              </a:rPr>
              <a:t>2</a:t>
            </a:r>
            <a:r>
              <a:rPr lang="zh-CN" altLang="zh-CN" sz="2400" dirty="0">
                <a:latin typeface="Times New Roman" panose="02020603050405020304" pitchFamily="18" charset="0"/>
                <a:ea typeface="黑体" panose="02010609060101010101" pitchFamily="49" charset="-122"/>
                <a:cs typeface="Times New Roman" panose="02020603050405020304" pitchFamily="18" charset="0"/>
              </a:rPr>
              <a:t>的基因型值相当于在原点基础上减去加性效应</a:t>
            </a:r>
            <a:r>
              <a:rPr lang="en-US" altLang="zh-CN" sz="2400" i="1" dirty="0">
                <a:latin typeface="Times New Roman" panose="02020603050405020304" pitchFamily="18" charset="0"/>
                <a:ea typeface="黑体" panose="02010609060101010101" pitchFamily="49" charset="-122"/>
                <a:cs typeface="Times New Roman" panose="02020603050405020304" pitchFamily="18" charset="0"/>
              </a:rPr>
              <a:t>a</a:t>
            </a:r>
            <a:r>
              <a:rPr lang="zh-CN" altLang="zh-CN" sz="2400"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sz="2400" i="1" dirty="0">
                <a:latin typeface="Times New Roman" panose="02020603050405020304" pitchFamily="18" charset="0"/>
                <a:ea typeface="黑体" panose="02010609060101010101" pitchFamily="49" charset="-122"/>
                <a:cs typeface="Times New Roman" panose="02020603050405020304" pitchFamily="18" charset="0"/>
              </a:rPr>
              <a:t>A</a:t>
            </a:r>
            <a:r>
              <a:rPr lang="en-US" altLang="zh-CN" sz="2400" baseline="-25000" dirty="0">
                <a:latin typeface="Times New Roman" panose="02020603050405020304" pitchFamily="18" charset="0"/>
                <a:ea typeface="黑体" panose="02010609060101010101" pitchFamily="49" charset="-122"/>
                <a:cs typeface="Times New Roman" panose="02020603050405020304" pitchFamily="18" charset="0"/>
              </a:rPr>
              <a:t>1</a:t>
            </a:r>
            <a:r>
              <a:rPr lang="en-US" altLang="zh-CN" sz="2400" i="1" dirty="0">
                <a:latin typeface="Times New Roman" panose="02020603050405020304" pitchFamily="18" charset="0"/>
                <a:ea typeface="黑体" panose="02010609060101010101" pitchFamily="49" charset="-122"/>
                <a:cs typeface="Times New Roman" panose="02020603050405020304" pitchFamily="18" charset="0"/>
              </a:rPr>
              <a:t>A</a:t>
            </a:r>
            <a:r>
              <a:rPr lang="en-US" altLang="zh-CN" sz="2400" baseline="-25000" dirty="0">
                <a:latin typeface="Times New Roman" panose="02020603050405020304" pitchFamily="18" charset="0"/>
                <a:ea typeface="黑体" panose="02010609060101010101" pitchFamily="49" charset="-122"/>
                <a:cs typeface="Times New Roman" panose="02020603050405020304" pitchFamily="18" charset="0"/>
              </a:rPr>
              <a:t>2</a:t>
            </a:r>
            <a:r>
              <a:rPr lang="zh-CN" altLang="zh-CN" sz="2400" dirty="0">
                <a:latin typeface="Times New Roman" panose="02020603050405020304" pitchFamily="18" charset="0"/>
                <a:ea typeface="黑体" panose="02010609060101010101" pitchFamily="49" charset="-122"/>
                <a:cs typeface="Times New Roman" panose="02020603050405020304" pitchFamily="18" charset="0"/>
              </a:rPr>
              <a:t>的基因型值相当于在原点基础上加上显性效应</a:t>
            </a:r>
            <a:r>
              <a:rPr lang="en-US" altLang="zh-CN" sz="2400" i="1" dirty="0">
                <a:latin typeface="Times New Roman" panose="02020603050405020304" pitchFamily="18" charset="0"/>
                <a:ea typeface="黑体" panose="02010609060101010101" pitchFamily="49" charset="-122"/>
                <a:cs typeface="Times New Roman" panose="02020603050405020304" pitchFamily="18" charset="0"/>
              </a:rPr>
              <a:t>d</a:t>
            </a:r>
            <a:r>
              <a:rPr lang="zh-CN" altLang="zh-CN" sz="2400"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sz="2400" i="1" dirty="0">
                <a:latin typeface="Times New Roman" panose="02020603050405020304" pitchFamily="18" charset="0"/>
                <a:ea typeface="黑体" panose="02010609060101010101" pitchFamily="49" charset="-122"/>
                <a:cs typeface="Times New Roman" panose="02020603050405020304" pitchFamily="18" charset="0"/>
              </a:rPr>
              <a:t>A</a:t>
            </a:r>
            <a:r>
              <a:rPr lang="en-US" altLang="zh-CN" sz="2400" baseline="-25000" dirty="0">
                <a:latin typeface="Times New Roman" panose="02020603050405020304" pitchFamily="18" charset="0"/>
                <a:ea typeface="黑体" panose="02010609060101010101" pitchFamily="49" charset="-122"/>
                <a:cs typeface="Times New Roman" panose="02020603050405020304" pitchFamily="18" charset="0"/>
              </a:rPr>
              <a:t>1</a:t>
            </a:r>
            <a:r>
              <a:rPr lang="en-US" altLang="zh-CN" sz="2400" i="1" dirty="0">
                <a:latin typeface="Times New Roman" panose="02020603050405020304" pitchFamily="18" charset="0"/>
                <a:ea typeface="黑体" panose="02010609060101010101" pitchFamily="49" charset="-122"/>
                <a:cs typeface="Times New Roman" panose="02020603050405020304" pitchFamily="18" charset="0"/>
              </a:rPr>
              <a:t>A</a:t>
            </a:r>
            <a:r>
              <a:rPr lang="en-US" altLang="zh-CN" sz="2400" baseline="-25000" dirty="0">
                <a:latin typeface="Times New Roman" panose="02020603050405020304" pitchFamily="18" charset="0"/>
                <a:ea typeface="黑体" panose="02010609060101010101" pitchFamily="49" charset="-122"/>
                <a:cs typeface="Times New Roman" panose="02020603050405020304" pitchFamily="18" charset="0"/>
              </a:rPr>
              <a:t>1</a:t>
            </a:r>
            <a:r>
              <a:rPr lang="zh-CN" altLang="zh-CN" sz="2400" dirty="0">
                <a:latin typeface="Times New Roman" panose="02020603050405020304" pitchFamily="18" charset="0"/>
                <a:ea typeface="黑体" panose="02010609060101010101" pitchFamily="49" charset="-122"/>
                <a:cs typeface="Times New Roman" panose="02020603050405020304" pitchFamily="18" charset="0"/>
              </a:rPr>
              <a:t>的基因型值相当于在原点基础上加上加性效应</a:t>
            </a:r>
            <a:r>
              <a:rPr lang="en-US" altLang="zh-CN" sz="2400" i="1" dirty="0">
                <a:latin typeface="Times New Roman" panose="02020603050405020304" pitchFamily="18" charset="0"/>
                <a:ea typeface="黑体" panose="02010609060101010101" pitchFamily="49" charset="-122"/>
                <a:cs typeface="Times New Roman" panose="02020603050405020304" pitchFamily="18" charset="0"/>
              </a:rPr>
              <a:t>a</a:t>
            </a:r>
            <a:r>
              <a:rPr lang="zh-CN" altLang="zh-CN" sz="2400" dirty="0" smtClean="0">
                <a:latin typeface="Times New Roman" panose="02020603050405020304" pitchFamily="18" charset="0"/>
                <a:ea typeface="黑体" panose="02010609060101010101" pitchFamily="49" charset="-122"/>
                <a:cs typeface="Times New Roman" panose="02020603050405020304" pitchFamily="18" charset="0"/>
              </a:rPr>
              <a:t>。与</a:t>
            </a:r>
            <a:r>
              <a:rPr lang="zh-CN" altLang="zh-CN" sz="2400" dirty="0">
                <a:latin typeface="Times New Roman" panose="02020603050405020304" pitchFamily="18" charset="0"/>
                <a:ea typeface="黑体" panose="02010609060101010101" pitchFamily="49" charset="-122"/>
                <a:cs typeface="Times New Roman" panose="02020603050405020304" pitchFamily="18" charset="0"/>
              </a:rPr>
              <a:t>双亲群体的加显性模型一样，图</a:t>
            </a:r>
            <a:r>
              <a:rPr lang="en-US" altLang="zh-CN" sz="2400" dirty="0">
                <a:latin typeface="Times New Roman" panose="02020603050405020304" pitchFamily="18" charset="0"/>
                <a:ea typeface="黑体" panose="02010609060101010101" pitchFamily="49" charset="-122"/>
                <a:cs typeface="Times New Roman" panose="02020603050405020304" pitchFamily="18" charset="0"/>
              </a:rPr>
              <a:t>8.1</a:t>
            </a:r>
            <a:r>
              <a:rPr lang="zh-CN" altLang="zh-CN" sz="2400" dirty="0">
                <a:latin typeface="Times New Roman" panose="02020603050405020304" pitchFamily="18" charset="0"/>
                <a:ea typeface="黑体" panose="02010609060101010101" pitchFamily="49" charset="-122"/>
                <a:cs typeface="Times New Roman" panose="02020603050405020304" pitchFamily="18" charset="0"/>
              </a:rPr>
              <a:t>中的加显性效应可正、可负，显性度</a:t>
            </a:r>
            <a:r>
              <a:rPr lang="en-US" altLang="zh-CN" sz="2400" i="1" dirty="0">
                <a:latin typeface="Times New Roman" panose="02020603050405020304" pitchFamily="18" charset="0"/>
                <a:ea typeface="黑体" panose="02010609060101010101" pitchFamily="49" charset="-122"/>
                <a:cs typeface="Times New Roman" panose="02020603050405020304" pitchFamily="18" charset="0"/>
              </a:rPr>
              <a:t>d</a:t>
            </a:r>
            <a:r>
              <a:rPr lang="en-US" altLang="zh-CN" sz="2400"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sz="2400" i="1" dirty="0">
                <a:latin typeface="Times New Roman" panose="02020603050405020304" pitchFamily="18" charset="0"/>
                <a:ea typeface="黑体" panose="02010609060101010101" pitchFamily="49" charset="-122"/>
                <a:cs typeface="Times New Roman" panose="02020603050405020304" pitchFamily="18" charset="0"/>
              </a:rPr>
              <a:t>a</a:t>
            </a:r>
            <a:r>
              <a:rPr lang="zh-CN" altLang="zh-CN" sz="2400" dirty="0">
                <a:latin typeface="Times New Roman" panose="02020603050405020304" pitchFamily="18" charset="0"/>
                <a:ea typeface="黑体" panose="02010609060101010101" pitchFamily="49" charset="-122"/>
                <a:cs typeface="Times New Roman" panose="02020603050405020304" pitchFamily="18" charset="0"/>
              </a:rPr>
              <a:t>可以有各种可能的取值。</a:t>
            </a:r>
            <a:endParaRPr lang="zh-CN" altLang="en-US" sz="2400" dirty="0">
              <a:latin typeface="Times New Roman" panose="02020603050405020304" pitchFamily="18" charset="0"/>
              <a:ea typeface="黑体" panose="02010609060101010101" pitchFamily="49" charset="-122"/>
              <a:cs typeface="Times New Roman" panose="02020603050405020304" pitchFamily="18" charset="0"/>
            </a:endParaRPr>
          </a:p>
        </p:txBody>
      </p:sp>
      <p:pic>
        <p:nvPicPr>
          <p:cNvPr id="4" name="图片 3"/>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98034" y="980728"/>
            <a:ext cx="7690390" cy="1728192"/>
          </a:xfrm>
          <a:prstGeom prst="rect">
            <a:avLst/>
          </a:prstGeom>
          <a:noFill/>
          <a:ln>
            <a:noFill/>
          </a:ln>
        </p:spPr>
      </p:pic>
      <p:graphicFrame>
        <p:nvGraphicFramePr>
          <p:cNvPr id="7" name="对象 6"/>
          <p:cNvGraphicFramePr>
            <a:graphicFrameLocks noChangeAspect="1"/>
          </p:cNvGraphicFramePr>
          <p:nvPr>
            <p:extLst>
              <p:ext uri="{D42A27DB-BD31-4B8C-83A1-F6EECF244321}">
                <p14:modId xmlns:p14="http://schemas.microsoft.com/office/powerpoint/2010/main" val="4240911966"/>
              </p:ext>
            </p:extLst>
          </p:nvPr>
        </p:nvGraphicFramePr>
        <p:xfrm>
          <a:off x="774586" y="2780928"/>
          <a:ext cx="2357254" cy="864096"/>
        </p:xfrm>
        <a:graphic>
          <a:graphicData uri="http://schemas.openxmlformats.org/presentationml/2006/ole">
            <mc:AlternateContent xmlns:mc="http://schemas.openxmlformats.org/markup-compatibility/2006">
              <mc:Choice xmlns:v="urn:schemas-microsoft-com:vml" Requires="v">
                <p:oleObj spid="_x0000_s77005" name="公式" r:id="rId4" imgW="1079032" imgH="393529" progId="Equation.3">
                  <p:embed/>
                </p:oleObj>
              </mc:Choice>
              <mc:Fallback>
                <p:oleObj name="公式" r:id="rId4" imgW="1079032" imgH="393529" progId="Equation.3">
                  <p:embed/>
                  <p:pic>
                    <p:nvPicPr>
                      <p:cNvPr id="0" name="Object 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74586" y="2780928"/>
                        <a:ext cx="2357254" cy="864096"/>
                      </a:xfrm>
                      <a:prstGeom prst="rect">
                        <a:avLst/>
                      </a:prstGeom>
                      <a:noFill/>
                    </p:spPr>
                  </p:pic>
                </p:oleObj>
              </mc:Fallback>
            </mc:AlternateContent>
          </a:graphicData>
        </a:graphic>
      </p:graphicFrame>
      <p:graphicFrame>
        <p:nvGraphicFramePr>
          <p:cNvPr id="9" name="对象 8"/>
          <p:cNvGraphicFramePr>
            <a:graphicFrameLocks noChangeAspect="1"/>
          </p:cNvGraphicFramePr>
          <p:nvPr>
            <p:extLst>
              <p:ext uri="{D42A27DB-BD31-4B8C-83A1-F6EECF244321}">
                <p14:modId xmlns:p14="http://schemas.microsoft.com/office/powerpoint/2010/main" val="553896711"/>
              </p:ext>
            </p:extLst>
          </p:nvPr>
        </p:nvGraphicFramePr>
        <p:xfrm>
          <a:off x="3457820" y="2780927"/>
          <a:ext cx="2410323" cy="910243"/>
        </p:xfrm>
        <a:graphic>
          <a:graphicData uri="http://schemas.openxmlformats.org/presentationml/2006/ole">
            <mc:AlternateContent xmlns:mc="http://schemas.openxmlformats.org/markup-compatibility/2006">
              <mc:Choice xmlns:v="urn:schemas-microsoft-com:vml" Requires="v">
                <p:oleObj spid="_x0000_s77006" name="公式" r:id="rId6" imgW="1054100" imgH="393700" progId="Equation.3">
                  <p:embed/>
                </p:oleObj>
              </mc:Choice>
              <mc:Fallback>
                <p:oleObj name="公式" r:id="rId6" imgW="1054100" imgH="393700" progId="Equation.3">
                  <p:embed/>
                  <p:pic>
                    <p:nvPicPr>
                      <p:cNvPr id="0" name="Object 3"/>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457820" y="2780927"/>
                        <a:ext cx="2410323" cy="910243"/>
                      </a:xfrm>
                      <a:prstGeom prst="rect">
                        <a:avLst/>
                      </a:prstGeom>
                      <a:noFill/>
                    </p:spPr>
                  </p:pic>
                </p:oleObj>
              </mc:Fallback>
            </mc:AlternateContent>
          </a:graphicData>
        </a:graphic>
      </p:graphicFrame>
      <p:graphicFrame>
        <p:nvGraphicFramePr>
          <p:cNvPr id="11" name="对象 10"/>
          <p:cNvGraphicFramePr>
            <a:graphicFrameLocks noChangeAspect="1"/>
          </p:cNvGraphicFramePr>
          <p:nvPr>
            <p:extLst>
              <p:ext uri="{D42A27DB-BD31-4B8C-83A1-F6EECF244321}">
                <p14:modId xmlns:p14="http://schemas.microsoft.com/office/powerpoint/2010/main" val="3377196432"/>
              </p:ext>
            </p:extLst>
          </p:nvPr>
        </p:nvGraphicFramePr>
        <p:xfrm>
          <a:off x="6228185" y="2924944"/>
          <a:ext cx="1800200" cy="517655"/>
        </p:xfrm>
        <a:graphic>
          <a:graphicData uri="http://schemas.openxmlformats.org/presentationml/2006/ole">
            <mc:AlternateContent xmlns:mc="http://schemas.openxmlformats.org/markup-compatibility/2006">
              <mc:Choice xmlns:v="urn:schemas-microsoft-com:vml" Requires="v">
                <p:oleObj spid="_x0000_s77007" name="公式" r:id="rId8" imgW="736280" imgH="215806" progId="Equation.3">
                  <p:embed/>
                </p:oleObj>
              </mc:Choice>
              <mc:Fallback>
                <p:oleObj name="公式" r:id="rId8" imgW="736280" imgH="215806" progId="Equation.3">
                  <p:embed/>
                  <p:pic>
                    <p:nvPicPr>
                      <p:cNvPr id="0" name="Object 5"/>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6228185" y="2924944"/>
                        <a:ext cx="1800200" cy="517655"/>
                      </a:xfrm>
                      <a:prstGeom prst="rect">
                        <a:avLst/>
                      </a:prstGeom>
                      <a:noFill/>
                    </p:spPr>
                  </p:pic>
                </p:oleObj>
              </mc:Fallback>
            </mc:AlternateContent>
          </a:graphicData>
        </a:graphic>
      </p:graphicFrame>
      <p:graphicFrame>
        <p:nvGraphicFramePr>
          <p:cNvPr id="13" name="对象 12"/>
          <p:cNvGraphicFramePr>
            <a:graphicFrameLocks noChangeAspect="1"/>
          </p:cNvGraphicFramePr>
          <p:nvPr>
            <p:extLst>
              <p:ext uri="{D42A27DB-BD31-4B8C-83A1-F6EECF244321}">
                <p14:modId xmlns:p14="http://schemas.microsoft.com/office/powerpoint/2010/main" val="1545049160"/>
              </p:ext>
            </p:extLst>
          </p:nvPr>
        </p:nvGraphicFramePr>
        <p:xfrm>
          <a:off x="827584" y="3717032"/>
          <a:ext cx="1800200" cy="529006"/>
        </p:xfrm>
        <a:graphic>
          <a:graphicData uri="http://schemas.openxmlformats.org/presentationml/2006/ole">
            <mc:AlternateContent xmlns:mc="http://schemas.openxmlformats.org/markup-compatibility/2006">
              <mc:Choice xmlns:v="urn:schemas-microsoft-com:vml" Requires="v">
                <p:oleObj spid="_x0000_s77008" name="公式" r:id="rId10" imgW="723586" imgH="215806" progId="Equation.3">
                  <p:embed/>
                </p:oleObj>
              </mc:Choice>
              <mc:Fallback>
                <p:oleObj name="公式" r:id="rId10" imgW="723586" imgH="215806" progId="Equation.3">
                  <p:embed/>
                  <p:pic>
                    <p:nvPicPr>
                      <p:cNvPr id="0" name="Object 7"/>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827584" y="3717032"/>
                        <a:ext cx="1800200" cy="529006"/>
                      </a:xfrm>
                      <a:prstGeom prst="rect">
                        <a:avLst/>
                      </a:prstGeom>
                      <a:noFill/>
                    </p:spPr>
                  </p:pic>
                </p:oleObj>
              </mc:Fallback>
            </mc:AlternateContent>
          </a:graphicData>
        </a:graphic>
      </p:graphicFrame>
      <p:graphicFrame>
        <p:nvGraphicFramePr>
          <p:cNvPr id="15" name="对象 14"/>
          <p:cNvGraphicFramePr>
            <a:graphicFrameLocks noChangeAspect="1"/>
          </p:cNvGraphicFramePr>
          <p:nvPr>
            <p:extLst>
              <p:ext uri="{D42A27DB-BD31-4B8C-83A1-F6EECF244321}">
                <p14:modId xmlns:p14="http://schemas.microsoft.com/office/powerpoint/2010/main" val="800276527"/>
              </p:ext>
            </p:extLst>
          </p:nvPr>
        </p:nvGraphicFramePr>
        <p:xfrm>
          <a:off x="3707904" y="3717032"/>
          <a:ext cx="1872208" cy="533778"/>
        </p:xfrm>
        <a:graphic>
          <a:graphicData uri="http://schemas.openxmlformats.org/presentationml/2006/ole">
            <mc:AlternateContent xmlns:mc="http://schemas.openxmlformats.org/markup-compatibility/2006">
              <mc:Choice xmlns:v="urn:schemas-microsoft-com:vml" Requires="v">
                <p:oleObj spid="_x0000_s77009" name="公式" r:id="rId12" imgW="748975" imgH="215806" progId="Equation.3">
                  <p:embed/>
                </p:oleObj>
              </mc:Choice>
              <mc:Fallback>
                <p:oleObj name="公式" r:id="rId12" imgW="748975" imgH="215806" progId="Equation.3">
                  <p:embed/>
                  <p:pic>
                    <p:nvPicPr>
                      <p:cNvPr id="0" name="Object 9"/>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3707904" y="3717032"/>
                        <a:ext cx="1872208" cy="533778"/>
                      </a:xfrm>
                      <a:prstGeom prst="rect">
                        <a:avLst/>
                      </a:prstGeom>
                      <a:noFill/>
                    </p:spPr>
                  </p:pic>
                </p:oleObj>
              </mc:Fallback>
            </mc:AlternateContent>
          </a:graphicData>
        </a:graphic>
      </p:graphicFrame>
      <p:graphicFrame>
        <p:nvGraphicFramePr>
          <p:cNvPr id="17" name="对象 16"/>
          <p:cNvGraphicFramePr>
            <a:graphicFrameLocks noChangeAspect="1"/>
          </p:cNvGraphicFramePr>
          <p:nvPr>
            <p:extLst>
              <p:ext uri="{D42A27DB-BD31-4B8C-83A1-F6EECF244321}">
                <p14:modId xmlns:p14="http://schemas.microsoft.com/office/powerpoint/2010/main" val="3414717154"/>
              </p:ext>
            </p:extLst>
          </p:nvPr>
        </p:nvGraphicFramePr>
        <p:xfrm>
          <a:off x="6241081" y="3686436"/>
          <a:ext cx="1859311" cy="534652"/>
        </p:xfrm>
        <a:graphic>
          <a:graphicData uri="http://schemas.openxmlformats.org/presentationml/2006/ole">
            <mc:AlternateContent xmlns:mc="http://schemas.openxmlformats.org/markup-compatibility/2006">
              <mc:Choice xmlns:v="urn:schemas-microsoft-com:vml" Requires="v">
                <p:oleObj spid="_x0000_s77010" name="公式" r:id="rId14" imgW="736280" imgH="215806" progId="Equation.3">
                  <p:embed/>
                </p:oleObj>
              </mc:Choice>
              <mc:Fallback>
                <p:oleObj name="公式" r:id="rId14" imgW="736280" imgH="215806" progId="Equation.3">
                  <p:embed/>
                  <p:pic>
                    <p:nvPicPr>
                      <p:cNvPr id="0" name="Object 11"/>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6241081" y="3686436"/>
                        <a:ext cx="1859311" cy="534652"/>
                      </a:xfrm>
                      <a:prstGeom prst="rect">
                        <a:avLst/>
                      </a:prstGeom>
                      <a:noFill/>
                    </p:spPr>
                  </p:pic>
                </p:oleObj>
              </mc:Fallback>
            </mc:AlternateContent>
          </a:graphicData>
        </a:graphic>
      </p:graphicFrame>
    </p:spTree>
    <p:extLst>
      <p:ext uri="{BB962C8B-B14F-4D97-AF65-F5344CB8AC3E}">
        <p14:creationId xmlns:p14="http://schemas.microsoft.com/office/powerpoint/2010/main" val="164986977"/>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611560" y="188640"/>
            <a:ext cx="7992888" cy="1008112"/>
          </a:xfrm>
        </p:spPr>
        <p:txBody>
          <a:bodyPr>
            <a:noAutofit/>
          </a:bodyPr>
          <a:lstStyle/>
          <a:p>
            <a:r>
              <a:rPr lang="zh-CN" altLang="zh-CN" sz="3600" b="1" dirty="0">
                <a:latin typeface="Times New Roman" panose="02020603050405020304" pitchFamily="18" charset="0"/>
                <a:ea typeface="黑体" panose="02010609060101010101" pitchFamily="49" charset="-122"/>
                <a:cs typeface="Times New Roman" panose="02020603050405020304" pitchFamily="18" charset="0"/>
              </a:rPr>
              <a:t>重叠显性上位作用下的上位性</a:t>
            </a:r>
            <a:r>
              <a:rPr lang="zh-CN" altLang="zh-CN" sz="3600" b="1" dirty="0" smtClean="0">
                <a:latin typeface="Times New Roman" panose="02020603050405020304" pitchFamily="18" charset="0"/>
                <a:ea typeface="黑体" panose="02010609060101010101" pitchFamily="49" charset="-122"/>
                <a:cs typeface="Times New Roman" panose="02020603050405020304" pitchFamily="18" charset="0"/>
              </a:rPr>
              <a:t>效应</a:t>
            </a:r>
            <a:r>
              <a:rPr lang="en-US" altLang="zh-CN" sz="3600" dirty="0" smtClean="0">
                <a:latin typeface="Times New Roman" panose="02020603050405020304" pitchFamily="18" charset="0"/>
                <a:ea typeface="黑体" panose="02010609060101010101" pitchFamily="49" charset="-122"/>
                <a:cs typeface="Times New Roman" panose="02020603050405020304" pitchFamily="18" charset="0"/>
              </a:rPr>
              <a:t/>
            </a:r>
            <a:br>
              <a:rPr lang="en-US" altLang="zh-CN" sz="3600" dirty="0" smtClean="0">
                <a:latin typeface="Times New Roman" panose="02020603050405020304" pitchFamily="18" charset="0"/>
                <a:ea typeface="黑体" panose="02010609060101010101" pitchFamily="49" charset="-122"/>
                <a:cs typeface="Times New Roman" panose="02020603050405020304" pitchFamily="18" charset="0"/>
              </a:rPr>
            </a:br>
            <a:r>
              <a:rPr lang="zh-CN" altLang="zh-CN" sz="2400" dirty="0" smtClean="0">
                <a:latin typeface="Times New Roman" panose="02020603050405020304" pitchFamily="18" charset="0"/>
                <a:ea typeface="黑体" panose="02010609060101010101" pitchFamily="49" charset="-122"/>
                <a:cs typeface="Times New Roman" panose="02020603050405020304" pitchFamily="18" charset="0"/>
              </a:rPr>
              <a:t>等位基因</a:t>
            </a:r>
            <a:r>
              <a:rPr lang="zh-CN" altLang="zh-CN" sz="2400" dirty="0">
                <a:latin typeface="Times New Roman" panose="02020603050405020304" pitchFamily="18" charset="0"/>
                <a:ea typeface="黑体" panose="02010609060101010101" pitchFamily="49" charset="-122"/>
                <a:cs typeface="Times New Roman" panose="02020603050405020304" pitchFamily="18" charset="0"/>
              </a:rPr>
              <a:t>的频率均为</a:t>
            </a:r>
            <a:r>
              <a:rPr lang="en-US" altLang="zh-CN" sz="2400" dirty="0">
                <a:latin typeface="Times New Roman" panose="02020603050405020304" pitchFamily="18" charset="0"/>
                <a:ea typeface="黑体" panose="02010609060101010101" pitchFamily="49" charset="-122"/>
                <a:cs typeface="Times New Roman" panose="02020603050405020304" pitchFamily="18" charset="0"/>
              </a:rPr>
              <a:t>0.5</a:t>
            </a:r>
            <a:r>
              <a:rPr lang="zh-CN" altLang="zh-CN" sz="2400" dirty="0">
                <a:latin typeface="Times New Roman" panose="02020603050405020304" pitchFamily="18" charset="0"/>
                <a:ea typeface="黑体" panose="02010609060101010101" pitchFamily="49" charset="-122"/>
                <a:cs typeface="Times New Roman" panose="02020603050405020304" pitchFamily="18" charset="0"/>
              </a:rPr>
              <a:t>，两个座位间的连锁不平衡度为</a:t>
            </a:r>
            <a:r>
              <a:rPr lang="en-US" altLang="zh-CN" sz="2400" dirty="0">
                <a:latin typeface="Times New Roman" panose="02020603050405020304" pitchFamily="18" charset="0"/>
                <a:ea typeface="黑体" panose="02010609060101010101" pitchFamily="49" charset="-122"/>
                <a:cs typeface="Times New Roman" panose="02020603050405020304" pitchFamily="18" charset="0"/>
              </a:rPr>
              <a:t>0</a:t>
            </a:r>
            <a:endParaRPr lang="en-US" altLang="zh-CN" sz="2400" b="1" dirty="0">
              <a:latin typeface="Times New Roman" panose="02020603050405020304" pitchFamily="18" charset="0"/>
              <a:ea typeface="黑体" panose="02010609060101010101" pitchFamily="49" charset="-122"/>
              <a:cs typeface="Times New Roman" panose="02020603050405020304" pitchFamily="18" charset="0"/>
            </a:endParaRPr>
          </a:p>
        </p:txBody>
      </p:sp>
      <p:grpSp>
        <p:nvGrpSpPr>
          <p:cNvPr id="12" name="组合 11"/>
          <p:cNvGrpSpPr/>
          <p:nvPr/>
        </p:nvGrpSpPr>
        <p:grpSpPr>
          <a:xfrm>
            <a:off x="611560" y="1268760"/>
            <a:ext cx="7920880" cy="5420979"/>
            <a:chOff x="611560" y="1340768"/>
            <a:chExt cx="7920880" cy="5420979"/>
          </a:xfrm>
        </p:grpSpPr>
        <p:pic>
          <p:nvPicPr>
            <p:cNvPr id="113669" name="Picture 5"/>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b="4244"/>
            <a:stretch/>
          </p:blipFill>
          <p:spPr bwMode="auto">
            <a:xfrm>
              <a:off x="611560" y="1340768"/>
              <a:ext cx="7920880" cy="542097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cxnSp>
          <p:nvCxnSpPr>
            <p:cNvPr id="8" name="直接连接符 7"/>
            <p:cNvCxnSpPr/>
            <p:nvPr/>
          </p:nvCxnSpPr>
          <p:spPr>
            <a:xfrm>
              <a:off x="2411760" y="1700808"/>
              <a:ext cx="4104456"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 name="直接连接符 10"/>
            <p:cNvCxnSpPr/>
            <p:nvPr/>
          </p:nvCxnSpPr>
          <p:spPr>
            <a:xfrm>
              <a:off x="611560" y="2276872"/>
              <a:ext cx="792088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4026830899"/>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778098"/>
          </a:xfrm>
        </p:spPr>
        <p:txBody>
          <a:bodyPr>
            <a:noAutofit/>
          </a:bodyPr>
          <a:lstStyle/>
          <a:p>
            <a:r>
              <a:rPr lang="zh-CN" altLang="en-US" sz="4000" b="1" dirty="0" smtClean="0">
                <a:latin typeface="Times New Roman" panose="02020603050405020304" pitchFamily="18" charset="0"/>
                <a:ea typeface="黑体" panose="02010609060101010101" pitchFamily="49" charset="-122"/>
                <a:cs typeface="Times New Roman" panose="02020603050405020304" pitchFamily="18" charset="0"/>
              </a:rPr>
              <a:t>计算</a:t>
            </a:r>
            <a:r>
              <a:rPr lang="zh-CN" altLang="zh-CN" sz="4000" b="1" dirty="0" smtClean="0">
                <a:latin typeface="Times New Roman" panose="02020603050405020304" pitchFamily="18" charset="0"/>
                <a:ea typeface="黑体" panose="02010609060101010101" pitchFamily="49" charset="-122"/>
                <a:cs typeface="Times New Roman" panose="02020603050405020304" pitchFamily="18" charset="0"/>
              </a:rPr>
              <a:t>上位性效应</a:t>
            </a:r>
            <a:r>
              <a:rPr lang="zh-CN" altLang="en-US" sz="4000" b="1" dirty="0" smtClean="0">
                <a:latin typeface="Times New Roman" panose="02020603050405020304" pitchFamily="18" charset="0"/>
                <a:ea typeface="黑体" panose="02010609060101010101" pitchFamily="49" charset="-122"/>
                <a:cs typeface="Times New Roman" panose="02020603050405020304" pitchFamily="18" charset="0"/>
              </a:rPr>
              <a:t>的一般方法</a:t>
            </a:r>
            <a:endParaRPr lang="en-US" altLang="zh-CN" sz="4000" b="1"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3" name="内容占位符 2"/>
          <p:cNvSpPr>
            <a:spLocks noGrp="1"/>
          </p:cNvSpPr>
          <p:nvPr>
            <p:ph idx="1"/>
          </p:nvPr>
        </p:nvSpPr>
        <p:spPr>
          <a:xfrm>
            <a:off x="611560" y="1196752"/>
            <a:ext cx="7992888" cy="3888432"/>
          </a:xfrm>
        </p:spPr>
        <p:txBody>
          <a:bodyPr>
            <a:noAutofit/>
          </a:bodyPr>
          <a:lstStyle/>
          <a:p>
            <a:pPr>
              <a:lnSpc>
                <a:spcPct val="120000"/>
              </a:lnSpc>
            </a:pPr>
            <a:r>
              <a:rPr lang="zh-CN" altLang="en-US" sz="2800" dirty="0">
                <a:latin typeface="Times New Roman" panose="02020603050405020304" pitchFamily="18" charset="0"/>
                <a:ea typeface="黑体" panose="02010609060101010101" pitchFamily="49" charset="-122"/>
                <a:cs typeface="Times New Roman" panose="02020603050405020304" pitchFamily="18" charset="0"/>
              </a:rPr>
              <a:t>前面</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计算</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互作效应的方法具有普遍性。对于任意基因频率的随机交配群体，只要两个座位之间的连锁不平衡度为</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0</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，都可以使用</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endParaRPr>
          </a:p>
          <a:p>
            <a:pPr>
              <a:lnSpc>
                <a:spcPct val="120000"/>
              </a:lnSpc>
            </a:pP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例如</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，等位基因</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A</a:t>
            </a:r>
            <a:r>
              <a:rPr lang="en-US" altLang="zh-CN" sz="2800" baseline="-25000" dirty="0">
                <a:latin typeface="Times New Roman" panose="02020603050405020304" pitchFamily="18" charset="0"/>
                <a:ea typeface="黑体" panose="02010609060101010101" pitchFamily="49" charset="-122"/>
                <a:cs typeface="Times New Roman" panose="02020603050405020304" pitchFamily="18" charset="0"/>
              </a:rPr>
              <a:t>1</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和</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A</a:t>
            </a:r>
            <a:r>
              <a:rPr lang="en-US" altLang="zh-CN" sz="2800" baseline="-25000" dirty="0">
                <a:latin typeface="Times New Roman" panose="02020603050405020304" pitchFamily="18" charset="0"/>
                <a:ea typeface="黑体" panose="02010609060101010101" pitchFamily="49" charset="-122"/>
                <a:cs typeface="Times New Roman" panose="02020603050405020304" pitchFamily="18" charset="0"/>
              </a:rPr>
              <a:t>2</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的频率分别为</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p</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和</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q</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，等位基因</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B</a:t>
            </a:r>
            <a:r>
              <a:rPr lang="en-US" altLang="zh-CN" sz="2800" baseline="-25000" dirty="0">
                <a:latin typeface="Times New Roman" panose="02020603050405020304" pitchFamily="18" charset="0"/>
                <a:ea typeface="黑体" panose="02010609060101010101" pitchFamily="49" charset="-122"/>
                <a:cs typeface="Times New Roman" panose="02020603050405020304" pitchFamily="18" charset="0"/>
              </a:rPr>
              <a:t>1</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和</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B</a:t>
            </a:r>
            <a:r>
              <a:rPr lang="en-US" altLang="zh-CN" sz="2800" baseline="-25000" dirty="0">
                <a:latin typeface="Times New Roman" panose="02020603050405020304" pitchFamily="18" charset="0"/>
                <a:ea typeface="黑体" panose="02010609060101010101" pitchFamily="49" charset="-122"/>
                <a:cs typeface="Times New Roman" panose="02020603050405020304" pitchFamily="18" charset="0"/>
              </a:rPr>
              <a:t>2</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的频率分别为</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u</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和</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v</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，只需要把表中座位</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A</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的三种基因型频率用</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p</a:t>
            </a:r>
            <a:r>
              <a:rPr lang="en-US" altLang="zh-CN" sz="2800" baseline="30000" dirty="0">
                <a:latin typeface="Times New Roman" panose="02020603050405020304" pitchFamily="18" charset="0"/>
                <a:ea typeface="黑体" panose="02010609060101010101" pitchFamily="49" charset="-122"/>
                <a:cs typeface="Times New Roman" panose="02020603050405020304" pitchFamily="18" charset="0"/>
              </a:rPr>
              <a:t>2</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2</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pq</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q</a:t>
            </a:r>
            <a:r>
              <a:rPr lang="en-US" altLang="zh-CN" sz="2800" baseline="30000" dirty="0">
                <a:latin typeface="Times New Roman" panose="02020603050405020304" pitchFamily="18" charset="0"/>
                <a:ea typeface="黑体" panose="02010609060101010101" pitchFamily="49" charset="-122"/>
                <a:cs typeface="Times New Roman" panose="02020603050405020304" pitchFamily="18" charset="0"/>
              </a:rPr>
              <a:t>2</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代替，座位</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B</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的三种基因型频率用</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u</a:t>
            </a:r>
            <a:r>
              <a:rPr lang="en-US" altLang="zh-CN" sz="2800" baseline="30000" dirty="0">
                <a:latin typeface="Times New Roman" panose="02020603050405020304" pitchFamily="18" charset="0"/>
                <a:ea typeface="黑体" panose="02010609060101010101" pitchFamily="49" charset="-122"/>
                <a:cs typeface="Times New Roman" panose="02020603050405020304" pitchFamily="18" charset="0"/>
              </a:rPr>
              <a:t>2</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2</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uv</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v</a:t>
            </a:r>
            <a:r>
              <a:rPr lang="en-US" altLang="zh-CN" sz="2800" baseline="30000" dirty="0">
                <a:latin typeface="Times New Roman" panose="02020603050405020304" pitchFamily="18" charset="0"/>
                <a:ea typeface="黑体" panose="02010609060101010101" pitchFamily="49" charset="-122"/>
                <a:cs typeface="Times New Roman" panose="02020603050405020304" pitchFamily="18" charset="0"/>
              </a:rPr>
              <a:t>2</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代替即可</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endParaRPr>
          </a:p>
        </p:txBody>
      </p:sp>
    </p:spTree>
    <p:extLst>
      <p:ext uri="{BB962C8B-B14F-4D97-AF65-F5344CB8AC3E}">
        <p14:creationId xmlns:p14="http://schemas.microsoft.com/office/powerpoint/2010/main" val="2998616853"/>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778098"/>
          </a:xfrm>
        </p:spPr>
        <p:txBody>
          <a:bodyPr>
            <a:noAutofit/>
          </a:bodyPr>
          <a:lstStyle/>
          <a:p>
            <a:r>
              <a:rPr lang="zh-CN" altLang="en-US" sz="4000" b="1" dirty="0" smtClean="0">
                <a:latin typeface="Times New Roman" panose="02020603050405020304" pitchFamily="18" charset="0"/>
                <a:ea typeface="黑体" panose="02010609060101010101" pitchFamily="49" charset="-122"/>
                <a:cs typeface="Times New Roman" panose="02020603050405020304" pitchFamily="18" charset="0"/>
              </a:rPr>
              <a:t>加性、显性和</a:t>
            </a:r>
            <a:r>
              <a:rPr lang="zh-CN" altLang="zh-CN" sz="4000" b="1" dirty="0" smtClean="0">
                <a:latin typeface="Times New Roman" panose="02020603050405020304" pitchFamily="18" charset="0"/>
                <a:ea typeface="黑体" panose="02010609060101010101" pitchFamily="49" charset="-122"/>
                <a:cs typeface="Times New Roman" panose="02020603050405020304" pitchFamily="18" charset="0"/>
              </a:rPr>
              <a:t>上位性</a:t>
            </a:r>
            <a:r>
              <a:rPr lang="zh-CN" altLang="en-US" sz="4000" b="1" dirty="0" smtClean="0">
                <a:latin typeface="Times New Roman" panose="02020603050405020304" pitchFamily="18" charset="0"/>
                <a:ea typeface="黑体" panose="02010609060101010101" pitchFamily="49" charset="-122"/>
                <a:cs typeface="Times New Roman" panose="02020603050405020304" pitchFamily="18" charset="0"/>
              </a:rPr>
              <a:t>方差</a:t>
            </a:r>
            <a:endParaRPr lang="en-US" altLang="zh-CN" sz="4000" b="1"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3" name="内容占位符 2"/>
          <p:cNvSpPr>
            <a:spLocks noGrp="1"/>
          </p:cNvSpPr>
          <p:nvPr>
            <p:ph idx="1"/>
          </p:nvPr>
        </p:nvSpPr>
        <p:spPr>
          <a:xfrm>
            <a:off x="611560" y="1124744"/>
            <a:ext cx="7848872" cy="5328592"/>
          </a:xfrm>
        </p:spPr>
        <p:txBody>
          <a:bodyPr>
            <a:noAutofit/>
          </a:bodyPr>
          <a:lstStyle/>
          <a:p>
            <a:pPr>
              <a:lnSpc>
                <a:spcPct val="120000"/>
              </a:lnSpc>
            </a:pP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在</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两个座位之间无连锁不平衡的假定下，</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9</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种基因型的联合频率等于边缘频率的乘积。这样，行平均数之间的方差就是座位</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A</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的遗传方差、列平均数之间的方差就是座位</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B</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的遗传方差、互作效应之间的方差就是上位性方差</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endParaRPr>
          </a:p>
          <a:p>
            <a:pPr>
              <a:lnSpc>
                <a:spcPct val="120000"/>
              </a:lnSpc>
            </a:pP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这样</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的分解也满足正交性</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。同时</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，利用座位</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A</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的三种边缘平均数，就可以如单基因座位进行加显性方差的分解，从而计算座位</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A</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的加显性方差；同时，利用座位</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B</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的三种边缘平均数，计算座位</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B</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的加显性方差。</a:t>
            </a:r>
            <a:endParaRPr lang="zh-CN" altLang="en-US" sz="2800" dirty="0">
              <a:latin typeface="Times New Roman" panose="02020603050405020304" pitchFamily="18" charset="0"/>
              <a:ea typeface="黑体" panose="02010609060101010101" pitchFamily="49" charset="-122"/>
              <a:cs typeface="Times New Roman" panose="02020603050405020304" pitchFamily="18" charset="0"/>
            </a:endParaRPr>
          </a:p>
        </p:txBody>
      </p:sp>
    </p:spTree>
    <p:extLst>
      <p:ext uri="{BB962C8B-B14F-4D97-AF65-F5344CB8AC3E}">
        <p14:creationId xmlns:p14="http://schemas.microsoft.com/office/powerpoint/2010/main" val="2254271043"/>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67544" y="260648"/>
            <a:ext cx="8229600" cy="648072"/>
          </a:xfrm>
        </p:spPr>
        <p:txBody>
          <a:bodyPr>
            <a:noAutofit/>
          </a:bodyPr>
          <a:lstStyle/>
          <a:p>
            <a:r>
              <a:rPr lang="zh-CN" altLang="zh-CN" sz="3600" b="1" dirty="0" smtClean="0">
                <a:latin typeface="Times New Roman" panose="02020603050405020304" pitchFamily="18" charset="0"/>
                <a:ea typeface="黑体" panose="02010609060101010101" pitchFamily="49" charset="-122"/>
                <a:cs typeface="Times New Roman" panose="02020603050405020304" pitchFamily="18" charset="0"/>
              </a:rPr>
              <a:t>上位性</a:t>
            </a:r>
            <a:r>
              <a:rPr lang="zh-CN" altLang="en-US" sz="3600" b="1" dirty="0" smtClean="0">
                <a:latin typeface="Times New Roman" panose="02020603050405020304" pitchFamily="18" charset="0"/>
                <a:ea typeface="黑体" panose="02010609060101010101" pitchFamily="49" charset="-122"/>
                <a:cs typeface="Times New Roman" panose="02020603050405020304" pitchFamily="18" charset="0"/>
              </a:rPr>
              <a:t>模型的遗传效应和遗传方差分解</a:t>
            </a:r>
            <a:endParaRPr lang="en-US" altLang="zh-CN" sz="3600" b="1"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3" name="内容占位符 2"/>
          <p:cNvSpPr>
            <a:spLocks noGrp="1"/>
          </p:cNvSpPr>
          <p:nvPr>
            <p:ph idx="1"/>
          </p:nvPr>
        </p:nvSpPr>
        <p:spPr>
          <a:xfrm>
            <a:off x="539552" y="980728"/>
            <a:ext cx="8136904" cy="4608512"/>
          </a:xfrm>
        </p:spPr>
        <p:txBody>
          <a:bodyPr>
            <a:noAutofit/>
          </a:bodyPr>
          <a:lstStyle/>
          <a:p>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考虑所有控制数量性状基因的效应</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r>
              <a:rPr lang="zh-CN" altLang="en-US" sz="2800" dirty="0" smtClean="0">
                <a:latin typeface="Times New Roman" panose="02020603050405020304" pitchFamily="18" charset="0"/>
                <a:ea typeface="黑体" panose="02010609060101010101" pitchFamily="49" charset="-122"/>
                <a:cs typeface="Times New Roman" panose="02020603050405020304" pitchFamily="18" charset="0"/>
              </a:rPr>
              <a:t>下面的</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公式给</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出遗传效应的一般分解模型，其中</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A</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表示来自所有座位育种值的总和，</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D</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表示显性离差的总和，</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I</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表示上位性离差（</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epistatic deviation</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）或互作离差（</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interaction deviation</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）的总和</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endParaRPr>
          </a:p>
          <a:p>
            <a:endPar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endParaRPr>
          </a:p>
          <a:p>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随机交配</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群体中，育种值、显性离差和上位性离差的加权均值都是</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0</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，且三者之间无相关。因此，总的遗传方差等于加性方差、显性方差和上位性方差三部分之</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和。</a:t>
            </a:r>
            <a:endParaRPr lang="zh-CN" altLang="zh-CN" sz="2800" dirty="0">
              <a:latin typeface="Times New Roman" panose="02020603050405020304" pitchFamily="18" charset="0"/>
              <a:ea typeface="黑体" panose="02010609060101010101" pitchFamily="49" charset="-122"/>
              <a:cs typeface="Times New Roman" panose="02020603050405020304" pitchFamily="18" charset="0"/>
            </a:endParaRPr>
          </a:p>
        </p:txBody>
      </p:sp>
      <p:graphicFrame>
        <p:nvGraphicFramePr>
          <p:cNvPr id="5" name="对象 4"/>
          <p:cNvGraphicFramePr>
            <a:graphicFrameLocks noChangeAspect="1"/>
          </p:cNvGraphicFramePr>
          <p:nvPr>
            <p:extLst>
              <p:ext uri="{D42A27DB-BD31-4B8C-83A1-F6EECF244321}">
                <p14:modId xmlns:p14="http://schemas.microsoft.com/office/powerpoint/2010/main" val="1414172112"/>
              </p:ext>
            </p:extLst>
          </p:nvPr>
        </p:nvGraphicFramePr>
        <p:xfrm>
          <a:off x="899592" y="3240360"/>
          <a:ext cx="2413695" cy="476672"/>
        </p:xfrm>
        <a:graphic>
          <a:graphicData uri="http://schemas.openxmlformats.org/presentationml/2006/ole">
            <mc:AlternateContent xmlns:mc="http://schemas.openxmlformats.org/markup-compatibility/2006">
              <mc:Choice xmlns:v="urn:schemas-microsoft-com:vml" Requires="v">
                <p:oleObj spid="_x0000_s114709" name="公式" r:id="rId3" imgW="875920" imgH="177723" progId="Equation.3">
                  <p:embed/>
                </p:oleObj>
              </mc:Choice>
              <mc:Fallback>
                <p:oleObj name="公式" r:id="rId3" imgW="875920" imgH="177723" progId="Equation.3">
                  <p:embed/>
                  <p:pic>
                    <p:nvPicPr>
                      <p:cNvPr id="0" name="Object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99592" y="3240360"/>
                        <a:ext cx="2413695" cy="476672"/>
                      </a:xfrm>
                      <a:prstGeom prst="rect">
                        <a:avLst/>
                      </a:prstGeom>
                      <a:noFill/>
                    </p:spPr>
                  </p:pic>
                </p:oleObj>
              </mc:Fallback>
            </mc:AlternateContent>
          </a:graphicData>
        </a:graphic>
      </p:graphicFrame>
      <p:graphicFrame>
        <p:nvGraphicFramePr>
          <p:cNvPr id="7" name="对象 6"/>
          <p:cNvGraphicFramePr>
            <a:graphicFrameLocks noChangeAspect="1"/>
          </p:cNvGraphicFramePr>
          <p:nvPr>
            <p:extLst>
              <p:ext uri="{D42A27DB-BD31-4B8C-83A1-F6EECF244321}">
                <p14:modId xmlns:p14="http://schemas.microsoft.com/office/powerpoint/2010/main" val="3668935167"/>
              </p:ext>
            </p:extLst>
          </p:nvPr>
        </p:nvGraphicFramePr>
        <p:xfrm>
          <a:off x="899592" y="5616624"/>
          <a:ext cx="3299927" cy="692696"/>
        </p:xfrm>
        <a:graphic>
          <a:graphicData uri="http://schemas.openxmlformats.org/presentationml/2006/ole">
            <mc:AlternateContent xmlns:mc="http://schemas.openxmlformats.org/markup-compatibility/2006">
              <mc:Choice xmlns:v="urn:schemas-microsoft-com:vml" Requires="v">
                <p:oleObj spid="_x0000_s114710" name="公式" r:id="rId5" imgW="1079500" imgH="228600" progId="Equation.3">
                  <p:embed/>
                </p:oleObj>
              </mc:Choice>
              <mc:Fallback>
                <p:oleObj name="公式" r:id="rId5" imgW="1079500" imgH="228600" progId="Equation.3">
                  <p:embed/>
                  <p:pic>
                    <p:nvPicPr>
                      <p:cNvPr id="0" name="Object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899592" y="5616624"/>
                        <a:ext cx="3299927" cy="692696"/>
                      </a:xfrm>
                      <a:prstGeom prst="rect">
                        <a:avLst/>
                      </a:prstGeom>
                      <a:noFill/>
                    </p:spPr>
                  </p:pic>
                </p:oleObj>
              </mc:Fallback>
            </mc:AlternateContent>
          </a:graphicData>
        </a:graphic>
      </p:graphicFrame>
    </p:spTree>
    <p:extLst>
      <p:ext uri="{BB962C8B-B14F-4D97-AF65-F5344CB8AC3E}">
        <p14:creationId xmlns:p14="http://schemas.microsoft.com/office/powerpoint/2010/main" val="2197762234"/>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611560" y="404664"/>
            <a:ext cx="7920880" cy="1440160"/>
          </a:xfrm>
        </p:spPr>
        <p:txBody>
          <a:bodyPr>
            <a:noAutofit/>
          </a:bodyPr>
          <a:lstStyle/>
          <a:p>
            <a:r>
              <a:rPr lang="en-US" altLang="zh-CN" sz="4000" b="1" dirty="0">
                <a:latin typeface="Times New Roman" panose="02020603050405020304" pitchFamily="18" charset="0"/>
                <a:ea typeface="黑体" panose="02010609060101010101" pitchFamily="49" charset="-122"/>
                <a:cs typeface="Times New Roman" panose="02020603050405020304" pitchFamily="18" charset="0"/>
              </a:rPr>
              <a:t>F</a:t>
            </a:r>
            <a:r>
              <a:rPr lang="en-US" altLang="zh-CN" sz="4000" b="1" baseline="-25000" dirty="0">
                <a:latin typeface="Times New Roman" panose="02020603050405020304" pitchFamily="18" charset="0"/>
                <a:ea typeface="黑体" panose="02010609060101010101" pitchFamily="49" charset="-122"/>
                <a:cs typeface="Times New Roman" panose="02020603050405020304" pitchFamily="18" charset="0"/>
              </a:rPr>
              <a:t>2</a:t>
            </a:r>
            <a:r>
              <a:rPr lang="zh-CN" altLang="zh-CN" sz="4000" b="1" dirty="0">
                <a:latin typeface="Times New Roman" panose="02020603050405020304" pitchFamily="18" charset="0"/>
                <a:ea typeface="黑体" panose="02010609060101010101" pitchFamily="49" charset="-122"/>
                <a:cs typeface="Times New Roman" panose="02020603050405020304" pitchFamily="18" charset="0"/>
              </a:rPr>
              <a:t>群体常见上位互作类型中，不同方差成分占遗传方差的</a:t>
            </a:r>
            <a:r>
              <a:rPr lang="zh-CN" altLang="zh-CN" sz="4000" b="1" dirty="0" smtClean="0">
                <a:latin typeface="Times New Roman" panose="02020603050405020304" pitchFamily="18" charset="0"/>
                <a:ea typeface="黑体" panose="02010609060101010101" pitchFamily="49" charset="-122"/>
                <a:cs typeface="Times New Roman" panose="02020603050405020304" pitchFamily="18" charset="0"/>
              </a:rPr>
              <a:t>比例</a:t>
            </a:r>
            <a:endParaRPr lang="en-US" altLang="zh-CN" sz="4000" b="1" dirty="0">
              <a:latin typeface="Times New Roman" panose="02020603050405020304" pitchFamily="18" charset="0"/>
              <a:ea typeface="黑体" panose="02010609060101010101" pitchFamily="49" charset="-122"/>
              <a:cs typeface="Times New Roman" panose="02020603050405020304" pitchFamily="18" charset="0"/>
            </a:endParaRPr>
          </a:p>
        </p:txBody>
      </p:sp>
      <p:graphicFrame>
        <p:nvGraphicFramePr>
          <p:cNvPr id="6" name="表格 5"/>
          <p:cNvGraphicFramePr>
            <a:graphicFrameLocks noGrp="1"/>
          </p:cNvGraphicFramePr>
          <p:nvPr>
            <p:extLst>
              <p:ext uri="{D42A27DB-BD31-4B8C-83A1-F6EECF244321}">
                <p14:modId xmlns:p14="http://schemas.microsoft.com/office/powerpoint/2010/main" val="3807068781"/>
              </p:ext>
            </p:extLst>
          </p:nvPr>
        </p:nvGraphicFramePr>
        <p:xfrm>
          <a:off x="166385" y="1998294"/>
          <a:ext cx="8870111" cy="4455042"/>
        </p:xfrm>
        <a:graphic>
          <a:graphicData uri="http://schemas.openxmlformats.org/drawingml/2006/table">
            <a:tbl>
              <a:tblPr firstRow="1" firstCol="1" lastRow="1" lastCol="1" bandRow="1" bandCol="1">
                <a:tableStyleId>{5C22544A-7EE6-4342-B048-85BDC9FD1C3A}</a:tableStyleId>
              </a:tblPr>
              <a:tblGrid>
                <a:gridCol w="1080120"/>
                <a:gridCol w="1008112"/>
                <a:gridCol w="1152128"/>
                <a:gridCol w="1152128"/>
                <a:gridCol w="1224136"/>
                <a:gridCol w="1080516"/>
                <a:gridCol w="1119823"/>
                <a:gridCol w="1053148"/>
              </a:tblGrid>
              <a:tr h="398994">
                <a:tc rowSpan="2">
                  <a:txBody>
                    <a:bodyPr/>
                    <a:lstStyle/>
                    <a:p>
                      <a:pPr algn="l">
                        <a:spcAft>
                          <a:spcPts val="0"/>
                        </a:spcAft>
                      </a:pPr>
                      <a:r>
                        <a:rPr lang="en-US" sz="2400" b="1" kern="100" dirty="0">
                          <a:effectLst/>
                          <a:latin typeface="Times New Roman" panose="02020603050405020304" pitchFamily="18" charset="0"/>
                          <a:ea typeface="黑体" panose="02010609060101010101" pitchFamily="49" charset="-122"/>
                          <a:cs typeface="Times New Roman" panose="02020603050405020304" pitchFamily="18" charset="0"/>
                        </a:rPr>
                        <a:t>F</a:t>
                      </a:r>
                      <a:r>
                        <a:rPr lang="en-US" sz="2400" b="1" kern="100" baseline="-25000" dirty="0">
                          <a:effectLst/>
                          <a:latin typeface="Times New Roman" panose="02020603050405020304" pitchFamily="18" charset="0"/>
                          <a:ea typeface="黑体" panose="02010609060101010101" pitchFamily="49" charset="-122"/>
                          <a:cs typeface="Times New Roman" panose="02020603050405020304" pitchFamily="18" charset="0"/>
                        </a:rPr>
                        <a:t>2</a:t>
                      </a:r>
                      <a:r>
                        <a:rPr lang="zh-CN" sz="2400" b="1" kern="100" dirty="0">
                          <a:effectLst/>
                          <a:latin typeface="Times New Roman" panose="02020603050405020304" pitchFamily="18" charset="0"/>
                          <a:ea typeface="黑体" panose="02010609060101010101" pitchFamily="49" charset="-122"/>
                          <a:cs typeface="Times New Roman" panose="02020603050405020304" pitchFamily="18" charset="0"/>
                        </a:rPr>
                        <a:t>分离比</a:t>
                      </a:r>
                    </a:p>
                  </a:txBody>
                  <a:tcPr marL="68580" marR="68580" marT="0" marB="0"/>
                </a:tc>
                <a:tc gridSpan="4">
                  <a:txBody>
                    <a:bodyPr/>
                    <a:lstStyle/>
                    <a:p>
                      <a:pPr algn="l">
                        <a:spcAft>
                          <a:spcPts val="0"/>
                        </a:spcAft>
                      </a:pPr>
                      <a:r>
                        <a:rPr lang="zh-CN" sz="2400" b="1" kern="100">
                          <a:effectLst/>
                          <a:latin typeface="Times New Roman" panose="02020603050405020304" pitchFamily="18" charset="0"/>
                          <a:ea typeface="黑体" panose="02010609060101010101" pitchFamily="49" charset="-122"/>
                          <a:cs typeface="Times New Roman" panose="02020603050405020304" pitchFamily="18" charset="0"/>
                        </a:rPr>
                        <a:t>表型均值（或基因型值）</a:t>
                      </a:r>
                    </a:p>
                  </a:txBody>
                  <a:tcPr marL="68580" marR="68580" marT="0" marB="0"/>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c rowSpan="2">
                  <a:txBody>
                    <a:bodyPr/>
                    <a:lstStyle/>
                    <a:p>
                      <a:pPr algn="l">
                        <a:spcAft>
                          <a:spcPts val="0"/>
                        </a:spcAft>
                      </a:pPr>
                      <a:r>
                        <a:rPr lang="en-US" altLang="zh-CN" sz="2400" b="1" kern="100" dirty="0" smtClean="0">
                          <a:effectLst/>
                          <a:latin typeface="Times New Roman" panose="02020603050405020304" pitchFamily="18" charset="0"/>
                          <a:ea typeface="黑体" panose="02010609060101010101" pitchFamily="49" charset="-122"/>
                          <a:cs typeface="Times New Roman" panose="02020603050405020304" pitchFamily="18" charset="0"/>
                        </a:rPr>
                        <a:t>V</a:t>
                      </a:r>
                      <a:r>
                        <a:rPr lang="en-US" altLang="zh-CN" sz="2400" b="1" kern="100" baseline="-25000" dirty="0" smtClean="0">
                          <a:effectLst/>
                          <a:latin typeface="Times New Roman" panose="02020603050405020304" pitchFamily="18" charset="0"/>
                          <a:ea typeface="黑体" panose="02010609060101010101" pitchFamily="49" charset="-122"/>
                          <a:cs typeface="Times New Roman" panose="02020603050405020304" pitchFamily="18" charset="0"/>
                        </a:rPr>
                        <a:t>A</a:t>
                      </a:r>
                      <a:r>
                        <a:rPr lang="en-US" altLang="zh-CN" sz="2400" b="1" kern="100" dirty="0" smtClean="0">
                          <a:effectLst/>
                          <a:latin typeface="Times New Roman" panose="02020603050405020304" pitchFamily="18" charset="0"/>
                          <a:ea typeface="黑体" panose="02010609060101010101" pitchFamily="49" charset="-122"/>
                          <a:cs typeface="Times New Roman" panose="02020603050405020304" pitchFamily="18" charset="0"/>
                        </a:rPr>
                        <a:t>/V</a:t>
                      </a:r>
                      <a:r>
                        <a:rPr lang="en-US" altLang="zh-CN" sz="2400" b="1" kern="100" baseline="-25000" dirty="0" smtClean="0">
                          <a:effectLst/>
                          <a:latin typeface="Times New Roman" panose="02020603050405020304" pitchFamily="18" charset="0"/>
                          <a:ea typeface="黑体" panose="02010609060101010101" pitchFamily="49" charset="-122"/>
                          <a:cs typeface="Times New Roman" panose="02020603050405020304" pitchFamily="18" charset="0"/>
                        </a:rPr>
                        <a:t>G</a:t>
                      </a:r>
                      <a:r>
                        <a:rPr lang="en-US" altLang="zh-CN" sz="2400" b="1" kern="100" dirty="0" smtClean="0">
                          <a:effectLst/>
                          <a:latin typeface="Times New Roman" panose="02020603050405020304" pitchFamily="18" charset="0"/>
                          <a:ea typeface="黑体" panose="02010609060101010101" pitchFamily="49" charset="-122"/>
                          <a:cs typeface="Times New Roman" panose="02020603050405020304" pitchFamily="18" charset="0"/>
                        </a:rPr>
                        <a:t> </a:t>
                      </a:r>
                      <a:endParaRPr lang="en-US" sz="2400" b="1" kern="100" dirty="0">
                        <a:effectLst/>
                        <a:latin typeface="Times New Roman" panose="02020603050405020304" pitchFamily="18" charset="0"/>
                        <a:ea typeface="黑体" panose="02010609060101010101" pitchFamily="49" charset="-122"/>
                        <a:cs typeface="Times New Roman" panose="02020603050405020304" pitchFamily="18" charset="0"/>
                      </a:endParaRPr>
                    </a:p>
                  </a:txBody>
                  <a:tcPr marL="68580" marR="68580" marT="0" marB="0"/>
                </a:tc>
                <a:tc rowSpan="2">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altLang="zh-CN" sz="2400" b="1" kern="100" dirty="0" smtClean="0">
                          <a:effectLst/>
                          <a:latin typeface="Times New Roman" panose="02020603050405020304" pitchFamily="18" charset="0"/>
                          <a:ea typeface="黑体" panose="02010609060101010101" pitchFamily="49" charset="-122"/>
                          <a:cs typeface="Times New Roman" panose="02020603050405020304" pitchFamily="18" charset="0"/>
                        </a:rPr>
                        <a:t>V</a:t>
                      </a:r>
                      <a:r>
                        <a:rPr lang="en-US" altLang="zh-CN" sz="2400" b="1" kern="100" baseline="-25000" dirty="0" smtClean="0">
                          <a:effectLst/>
                          <a:latin typeface="Times New Roman" panose="02020603050405020304" pitchFamily="18" charset="0"/>
                          <a:ea typeface="黑体" panose="02010609060101010101" pitchFamily="49" charset="-122"/>
                          <a:cs typeface="Times New Roman" panose="02020603050405020304" pitchFamily="18" charset="0"/>
                        </a:rPr>
                        <a:t>D</a:t>
                      </a:r>
                      <a:r>
                        <a:rPr lang="en-US" altLang="zh-CN" sz="2400" b="1" kern="100" dirty="0" smtClean="0">
                          <a:effectLst/>
                          <a:latin typeface="Times New Roman" panose="02020603050405020304" pitchFamily="18" charset="0"/>
                          <a:ea typeface="黑体" panose="02010609060101010101" pitchFamily="49" charset="-122"/>
                          <a:cs typeface="Times New Roman" panose="02020603050405020304" pitchFamily="18" charset="0"/>
                        </a:rPr>
                        <a:t>/V</a:t>
                      </a:r>
                      <a:r>
                        <a:rPr lang="en-US" altLang="zh-CN" sz="2400" b="1" kern="100" baseline="-25000" dirty="0" smtClean="0">
                          <a:effectLst/>
                          <a:latin typeface="Times New Roman" panose="02020603050405020304" pitchFamily="18" charset="0"/>
                          <a:ea typeface="黑体" panose="02010609060101010101" pitchFamily="49" charset="-122"/>
                          <a:cs typeface="Times New Roman" panose="02020603050405020304" pitchFamily="18" charset="0"/>
                        </a:rPr>
                        <a:t>G</a:t>
                      </a:r>
                      <a:r>
                        <a:rPr lang="en-US" altLang="zh-CN" sz="2400" b="1" kern="100" dirty="0" smtClean="0">
                          <a:effectLst/>
                          <a:latin typeface="Times New Roman" panose="02020603050405020304" pitchFamily="18" charset="0"/>
                          <a:ea typeface="黑体" panose="02010609060101010101" pitchFamily="49" charset="-122"/>
                          <a:cs typeface="Times New Roman" panose="02020603050405020304" pitchFamily="18" charset="0"/>
                        </a:rPr>
                        <a:t> </a:t>
                      </a:r>
                    </a:p>
                  </a:txBody>
                  <a:tcPr marL="68580" marR="68580" marT="0" marB="0"/>
                </a:tc>
                <a:tc rowSpan="2">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altLang="zh-CN" sz="2400" b="1" kern="100" dirty="0" smtClean="0">
                          <a:effectLst/>
                          <a:latin typeface="Times New Roman" panose="02020603050405020304" pitchFamily="18" charset="0"/>
                          <a:ea typeface="黑体" panose="02010609060101010101" pitchFamily="49" charset="-122"/>
                          <a:cs typeface="Times New Roman" panose="02020603050405020304" pitchFamily="18" charset="0"/>
                        </a:rPr>
                        <a:t>V</a:t>
                      </a:r>
                      <a:r>
                        <a:rPr lang="en-US" altLang="zh-CN" sz="2400" b="1" kern="100" baseline="-25000" dirty="0" smtClean="0">
                          <a:effectLst/>
                          <a:latin typeface="Times New Roman" panose="02020603050405020304" pitchFamily="18" charset="0"/>
                          <a:ea typeface="黑体" panose="02010609060101010101" pitchFamily="49" charset="-122"/>
                          <a:cs typeface="Times New Roman" panose="02020603050405020304" pitchFamily="18" charset="0"/>
                        </a:rPr>
                        <a:t>I</a:t>
                      </a:r>
                      <a:r>
                        <a:rPr lang="en-US" altLang="zh-CN" sz="2400" b="1" kern="100" dirty="0" smtClean="0">
                          <a:effectLst/>
                          <a:latin typeface="Times New Roman" panose="02020603050405020304" pitchFamily="18" charset="0"/>
                          <a:ea typeface="黑体" panose="02010609060101010101" pitchFamily="49" charset="-122"/>
                          <a:cs typeface="Times New Roman" panose="02020603050405020304" pitchFamily="18" charset="0"/>
                        </a:rPr>
                        <a:t>/V</a:t>
                      </a:r>
                      <a:r>
                        <a:rPr lang="en-US" altLang="zh-CN" sz="2400" b="1" kern="100" baseline="-25000" dirty="0" smtClean="0">
                          <a:effectLst/>
                          <a:latin typeface="Times New Roman" panose="02020603050405020304" pitchFamily="18" charset="0"/>
                          <a:ea typeface="黑体" panose="02010609060101010101" pitchFamily="49" charset="-122"/>
                          <a:cs typeface="Times New Roman" panose="02020603050405020304" pitchFamily="18" charset="0"/>
                        </a:rPr>
                        <a:t>G</a:t>
                      </a:r>
                      <a:r>
                        <a:rPr lang="en-US" altLang="zh-CN" sz="2400" b="1" kern="100" dirty="0" smtClean="0">
                          <a:effectLst/>
                          <a:latin typeface="Times New Roman" panose="02020603050405020304" pitchFamily="18" charset="0"/>
                          <a:ea typeface="黑体" panose="02010609060101010101" pitchFamily="49" charset="-122"/>
                          <a:cs typeface="Times New Roman" panose="02020603050405020304" pitchFamily="18" charset="0"/>
                        </a:rPr>
                        <a:t> </a:t>
                      </a:r>
                    </a:p>
                  </a:txBody>
                  <a:tcPr marL="68580" marR="68580" marT="0" marB="0"/>
                </a:tc>
              </a:tr>
              <a:tr h="465102">
                <a:tc vMerge="1">
                  <a:txBody>
                    <a:bodyPr/>
                    <a:lstStyle/>
                    <a:p>
                      <a:endParaRPr lang="zh-CN" altLang="en-US"/>
                    </a:p>
                  </a:txBody>
                  <a:tcPr/>
                </a:tc>
                <a:tc>
                  <a:txBody>
                    <a:bodyPr/>
                    <a:lstStyle/>
                    <a:p>
                      <a:pPr algn="l">
                        <a:spcAft>
                          <a:spcPts val="0"/>
                        </a:spcAft>
                      </a:pPr>
                      <a:r>
                        <a:rPr lang="en-US" sz="2000" b="1" kern="100" dirty="0">
                          <a:effectLst/>
                          <a:latin typeface="Times New Roman" panose="02020603050405020304" pitchFamily="18" charset="0"/>
                          <a:ea typeface="黑体" panose="02010609060101010101" pitchFamily="49" charset="-122"/>
                          <a:cs typeface="Times New Roman" panose="02020603050405020304" pitchFamily="18" charset="0"/>
                        </a:rPr>
                        <a:t>A</a:t>
                      </a:r>
                      <a:r>
                        <a:rPr lang="en-US" sz="2000" b="1" kern="100" baseline="-25000" dirty="0">
                          <a:effectLst/>
                          <a:latin typeface="Times New Roman" panose="02020603050405020304" pitchFamily="18" charset="0"/>
                          <a:ea typeface="黑体" panose="02010609060101010101" pitchFamily="49" charset="-122"/>
                          <a:cs typeface="Times New Roman" panose="02020603050405020304" pitchFamily="18" charset="0"/>
                        </a:rPr>
                        <a:t>1</a:t>
                      </a:r>
                      <a:r>
                        <a:rPr lang="en-US" sz="2000" b="1" kern="100" dirty="0">
                          <a:effectLst/>
                          <a:latin typeface="Times New Roman" panose="02020603050405020304" pitchFamily="18" charset="0"/>
                          <a:ea typeface="黑体" panose="02010609060101010101" pitchFamily="49" charset="-122"/>
                          <a:cs typeface="Times New Roman" panose="02020603050405020304" pitchFamily="18" charset="0"/>
                        </a:rPr>
                        <a:t>*B</a:t>
                      </a:r>
                      <a:r>
                        <a:rPr lang="en-US" sz="2000" b="1" kern="100" baseline="-25000" dirty="0">
                          <a:effectLst/>
                          <a:latin typeface="Times New Roman" panose="02020603050405020304" pitchFamily="18" charset="0"/>
                          <a:ea typeface="黑体" panose="02010609060101010101" pitchFamily="49" charset="-122"/>
                          <a:cs typeface="Times New Roman" panose="02020603050405020304" pitchFamily="18" charset="0"/>
                        </a:rPr>
                        <a:t>1</a:t>
                      </a:r>
                      <a:r>
                        <a:rPr lang="en-US" sz="2000" b="1" kern="100" dirty="0">
                          <a:effectLst/>
                          <a:latin typeface="Times New Roman" panose="02020603050405020304" pitchFamily="18" charset="0"/>
                          <a:ea typeface="黑体" panose="02010609060101010101" pitchFamily="49" charset="-122"/>
                          <a:cs typeface="Times New Roman" panose="02020603050405020304" pitchFamily="18" charset="0"/>
                        </a:rPr>
                        <a:t>* </a:t>
                      </a:r>
                      <a:endParaRPr lang="zh-CN" sz="2000" b="1" kern="100" dirty="0">
                        <a:effectLst/>
                        <a:latin typeface="Times New Roman" panose="02020603050405020304" pitchFamily="18" charset="0"/>
                        <a:ea typeface="黑体" panose="02010609060101010101" pitchFamily="49" charset="-122"/>
                        <a:cs typeface="Times New Roman" panose="02020603050405020304" pitchFamily="18" charset="0"/>
                      </a:endParaRPr>
                    </a:p>
                  </a:txBody>
                  <a:tcPr marL="68580" marR="68580" marT="0" marB="0"/>
                </a:tc>
                <a:tc>
                  <a:txBody>
                    <a:bodyPr/>
                    <a:lstStyle/>
                    <a:p>
                      <a:pPr algn="l">
                        <a:spcAft>
                          <a:spcPts val="0"/>
                        </a:spcAft>
                      </a:pPr>
                      <a:r>
                        <a:rPr lang="en-US" sz="2000" b="1" kern="100" dirty="0">
                          <a:effectLst/>
                          <a:latin typeface="Times New Roman" panose="02020603050405020304" pitchFamily="18" charset="0"/>
                          <a:ea typeface="黑体" panose="02010609060101010101" pitchFamily="49" charset="-122"/>
                          <a:cs typeface="Times New Roman" panose="02020603050405020304" pitchFamily="18" charset="0"/>
                        </a:rPr>
                        <a:t>A</a:t>
                      </a:r>
                      <a:r>
                        <a:rPr lang="en-US" sz="2000" b="1" kern="100" baseline="-25000" dirty="0">
                          <a:effectLst/>
                          <a:latin typeface="Times New Roman" panose="02020603050405020304" pitchFamily="18" charset="0"/>
                          <a:ea typeface="黑体" panose="02010609060101010101" pitchFamily="49" charset="-122"/>
                          <a:cs typeface="Times New Roman" panose="02020603050405020304" pitchFamily="18" charset="0"/>
                        </a:rPr>
                        <a:t>1</a:t>
                      </a:r>
                      <a:r>
                        <a:rPr lang="en-US" sz="2000" b="1" kern="100" dirty="0">
                          <a:effectLst/>
                          <a:latin typeface="Times New Roman" panose="02020603050405020304" pitchFamily="18" charset="0"/>
                          <a:ea typeface="黑体" panose="02010609060101010101" pitchFamily="49" charset="-122"/>
                          <a:cs typeface="Times New Roman" panose="02020603050405020304" pitchFamily="18" charset="0"/>
                        </a:rPr>
                        <a:t>*B</a:t>
                      </a:r>
                      <a:r>
                        <a:rPr lang="en-US" sz="2000" b="1" kern="100" baseline="-25000" dirty="0">
                          <a:effectLst/>
                          <a:latin typeface="Times New Roman" panose="02020603050405020304" pitchFamily="18" charset="0"/>
                          <a:ea typeface="黑体" panose="02010609060101010101" pitchFamily="49" charset="-122"/>
                          <a:cs typeface="Times New Roman" panose="02020603050405020304" pitchFamily="18" charset="0"/>
                        </a:rPr>
                        <a:t>2</a:t>
                      </a:r>
                      <a:r>
                        <a:rPr lang="en-US" sz="2000" b="1" kern="100" dirty="0">
                          <a:effectLst/>
                          <a:latin typeface="Times New Roman" panose="02020603050405020304" pitchFamily="18" charset="0"/>
                          <a:ea typeface="黑体" panose="02010609060101010101" pitchFamily="49" charset="-122"/>
                          <a:cs typeface="Times New Roman" panose="02020603050405020304" pitchFamily="18" charset="0"/>
                        </a:rPr>
                        <a:t>B</a:t>
                      </a:r>
                      <a:r>
                        <a:rPr lang="en-US" sz="2000" b="1" kern="100" baseline="-25000" dirty="0">
                          <a:effectLst/>
                          <a:latin typeface="Times New Roman" panose="02020603050405020304" pitchFamily="18" charset="0"/>
                          <a:ea typeface="黑体" panose="02010609060101010101" pitchFamily="49" charset="-122"/>
                          <a:cs typeface="Times New Roman" panose="02020603050405020304" pitchFamily="18" charset="0"/>
                        </a:rPr>
                        <a:t>2</a:t>
                      </a:r>
                      <a:r>
                        <a:rPr lang="en-US" sz="2000" b="1" kern="100" dirty="0">
                          <a:effectLst/>
                          <a:latin typeface="Times New Roman" panose="02020603050405020304" pitchFamily="18" charset="0"/>
                          <a:ea typeface="黑体" panose="02010609060101010101" pitchFamily="49" charset="-122"/>
                          <a:cs typeface="Times New Roman" panose="02020603050405020304" pitchFamily="18" charset="0"/>
                        </a:rPr>
                        <a:t> </a:t>
                      </a:r>
                      <a:endParaRPr lang="zh-CN" sz="2000" b="1" kern="100" dirty="0">
                        <a:effectLst/>
                        <a:latin typeface="Times New Roman" panose="02020603050405020304" pitchFamily="18" charset="0"/>
                        <a:ea typeface="黑体" panose="02010609060101010101" pitchFamily="49" charset="-122"/>
                        <a:cs typeface="Times New Roman" panose="02020603050405020304" pitchFamily="18" charset="0"/>
                      </a:endParaRPr>
                    </a:p>
                  </a:txBody>
                  <a:tcPr marL="68580" marR="68580" marT="0" marB="0"/>
                </a:tc>
                <a:tc>
                  <a:txBody>
                    <a:bodyPr/>
                    <a:lstStyle/>
                    <a:p>
                      <a:pPr algn="l">
                        <a:spcAft>
                          <a:spcPts val="0"/>
                        </a:spcAft>
                      </a:pPr>
                      <a:r>
                        <a:rPr lang="en-US" sz="2000" b="1" kern="100" dirty="0">
                          <a:effectLst/>
                          <a:latin typeface="Times New Roman" panose="02020603050405020304" pitchFamily="18" charset="0"/>
                          <a:ea typeface="黑体" panose="02010609060101010101" pitchFamily="49" charset="-122"/>
                          <a:cs typeface="Times New Roman" panose="02020603050405020304" pitchFamily="18" charset="0"/>
                        </a:rPr>
                        <a:t>A</a:t>
                      </a:r>
                      <a:r>
                        <a:rPr lang="en-US" sz="2000" b="1" kern="100" baseline="-25000" dirty="0">
                          <a:effectLst/>
                          <a:latin typeface="Times New Roman" panose="02020603050405020304" pitchFamily="18" charset="0"/>
                          <a:ea typeface="黑体" panose="02010609060101010101" pitchFamily="49" charset="-122"/>
                          <a:cs typeface="Times New Roman" panose="02020603050405020304" pitchFamily="18" charset="0"/>
                        </a:rPr>
                        <a:t>2</a:t>
                      </a:r>
                      <a:r>
                        <a:rPr lang="en-US" sz="2000" b="1" kern="100" dirty="0">
                          <a:effectLst/>
                          <a:latin typeface="Times New Roman" panose="02020603050405020304" pitchFamily="18" charset="0"/>
                          <a:ea typeface="黑体" panose="02010609060101010101" pitchFamily="49" charset="-122"/>
                          <a:cs typeface="Times New Roman" panose="02020603050405020304" pitchFamily="18" charset="0"/>
                        </a:rPr>
                        <a:t>A</a:t>
                      </a:r>
                      <a:r>
                        <a:rPr lang="en-US" sz="2000" b="1" kern="100" baseline="-25000" dirty="0">
                          <a:effectLst/>
                          <a:latin typeface="Times New Roman" panose="02020603050405020304" pitchFamily="18" charset="0"/>
                          <a:ea typeface="黑体" panose="02010609060101010101" pitchFamily="49" charset="-122"/>
                          <a:cs typeface="Times New Roman" panose="02020603050405020304" pitchFamily="18" charset="0"/>
                        </a:rPr>
                        <a:t>2</a:t>
                      </a:r>
                      <a:r>
                        <a:rPr lang="en-US" sz="2000" b="1" kern="100" dirty="0">
                          <a:effectLst/>
                          <a:latin typeface="Times New Roman" panose="02020603050405020304" pitchFamily="18" charset="0"/>
                          <a:ea typeface="黑体" panose="02010609060101010101" pitchFamily="49" charset="-122"/>
                          <a:cs typeface="Times New Roman" panose="02020603050405020304" pitchFamily="18" charset="0"/>
                        </a:rPr>
                        <a:t>B</a:t>
                      </a:r>
                      <a:r>
                        <a:rPr lang="en-US" sz="2000" b="1" kern="100" baseline="-25000" dirty="0">
                          <a:effectLst/>
                          <a:latin typeface="Times New Roman" panose="02020603050405020304" pitchFamily="18" charset="0"/>
                          <a:ea typeface="黑体" panose="02010609060101010101" pitchFamily="49" charset="-122"/>
                          <a:cs typeface="Times New Roman" panose="02020603050405020304" pitchFamily="18" charset="0"/>
                        </a:rPr>
                        <a:t>1</a:t>
                      </a:r>
                      <a:r>
                        <a:rPr lang="en-US" sz="2000" b="1" kern="100" dirty="0">
                          <a:effectLst/>
                          <a:latin typeface="Times New Roman" panose="02020603050405020304" pitchFamily="18" charset="0"/>
                          <a:ea typeface="黑体" panose="02010609060101010101" pitchFamily="49" charset="-122"/>
                          <a:cs typeface="Times New Roman" panose="02020603050405020304" pitchFamily="18" charset="0"/>
                        </a:rPr>
                        <a:t>* </a:t>
                      </a:r>
                      <a:endParaRPr lang="zh-CN" sz="2000" b="1" kern="100" dirty="0">
                        <a:effectLst/>
                        <a:latin typeface="Times New Roman" panose="02020603050405020304" pitchFamily="18" charset="0"/>
                        <a:ea typeface="黑体" panose="02010609060101010101" pitchFamily="49" charset="-122"/>
                        <a:cs typeface="Times New Roman" panose="02020603050405020304" pitchFamily="18" charset="0"/>
                      </a:endParaRPr>
                    </a:p>
                  </a:txBody>
                  <a:tcPr marL="68580" marR="68580" marT="0" marB="0"/>
                </a:tc>
                <a:tc>
                  <a:txBody>
                    <a:bodyPr/>
                    <a:lstStyle/>
                    <a:p>
                      <a:pPr algn="l">
                        <a:spcAft>
                          <a:spcPts val="0"/>
                        </a:spcAft>
                      </a:pPr>
                      <a:r>
                        <a:rPr lang="en-US" sz="2000" b="1" kern="100" dirty="0">
                          <a:effectLst/>
                          <a:latin typeface="Times New Roman" panose="02020603050405020304" pitchFamily="18" charset="0"/>
                          <a:ea typeface="黑体" panose="02010609060101010101" pitchFamily="49" charset="-122"/>
                          <a:cs typeface="Times New Roman" panose="02020603050405020304" pitchFamily="18" charset="0"/>
                        </a:rPr>
                        <a:t>A</a:t>
                      </a:r>
                      <a:r>
                        <a:rPr lang="en-US" sz="2000" b="1" kern="100" baseline="-25000" dirty="0">
                          <a:effectLst/>
                          <a:latin typeface="Times New Roman" panose="02020603050405020304" pitchFamily="18" charset="0"/>
                          <a:ea typeface="黑体" panose="02010609060101010101" pitchFamily="49" charset="-122"/>
                          <a:cs typeface="Times New Roman" panose="02020603050405020304" pitchFamily="18" charset="0"/>
                        </a:rPr>
                        <a:t>2</a:t>
                      </a:r>
                      <a:r>
                        <a:rPr lang="en-US" sz="2000" b="1" kern="100" dirty="0">
                          <a:effectLst/>
                          <a:latin typeface="Times New Roman" panose="02020603050405020304" pitchFamily="18" charset="0"/>
                          <a:ea typeface="黑体" panose="02010609060101010101" pitchFamily="49" charset="-122"/>
                          <a:cs typeface="Times New Roman" panose="02020603050405020304" pitchFamily="18" charset="0"/>
                        </a:rPr>
                        <a:t>A</a:t>
                      </a:r>
                      <a:r>
                        <a:rPr lang="en-US" sz="2000" b="1" kern="100" baseline="-25000" dirty="0">
                          <a:effectLst/>
                          <a:latin typeface="Times New Roman" panose="02020603050405020304" pitchFamily="18" charset="0"/>
                          <a:ea typeface="黑体" panose="02010609060101010101" pitchFamily="49" charset="-122"/>
                          <a:cs typeface="Times New Roman" panose="02020603050405020304" pitchFamily="18" charset="0"/>
                        </a:rPr>
                        <a:t>2</a:t>
                      </a:r>
                      <a:r>
                        <a:rPr lang="en-US" sz="2000" b="1" kern="100" dirty="0">
                          <a:effectLst/>
                          <a:latin typeface="Times New Roman" panose="02020603050405020304" pitchFamily="18" charset="0"/>
                          <a:ea typeface="黑体" panose="02010609060101010101" pitchFamily="49" charset="-122"/>
                          <a:cs typeface="Times New Roman" panose="02020603050405020304" pitchFamily="18" charset="0"/>
                        </a:rPr>
                        <a:t>B</a:t>
                      </a:r>
                      <a:r>
                        <a:rPr lang="en-US" sz="2000" b="1" kern="100" baseline="-25000" dirty="0">
                          <a:effectLst/>
                          <a:latin typeface="Times New Roman" panose="02020603050405020304" pitchFamily="18" charset="0"/>
                          <a:ea typeface="黑体" panose="02010609060101010101" pitchFamily="49" charset="-122"/>
                          <a:cs typeface="Times New Roman" panose="02020603050405020304" pitchFamily="18" charset="0"/>
                        </a:rPr>
                        <a:t>2</a:t>
                      </a:r>
                      <a:r>
                        <a:rPr lang="en-US" sz="2000" b="1" kern="100" dirty="0">
                          <a:effectLst/>
                          <a:latin typeface="Times New Roman" panose="02020603050405020304" pitchFamily="18" charset="0"/>
                          <a:ea typeface="黑体" panose="02010609060101010101" pitchFamily="49" charset="-122"/>
                          <a:cs typeface="Times New Roman" panose="02020603050405020304" pitchFamily="18" charset="0"/>
                        </a:rPr>
                        <a:t>B</a:t>
                      </a:r>
                      <a:r>
                        <a:rPr lang="en-US" sz="2000" b="1" kern="100" baseline="-25000" dirty="0">
                          <a:effectLst/>
                          <a:latin typeface="Times New Roman" panose="02020603050405020304" pitchFamily="18" charset="0"/>
                          <a:ea typeface="黑体" panose="02010609060101010101" pitchFamily="49" charset="-122"/>
                          <a:cs typeface="Times New Roman" panose="02020603050405020304" pitchFamily="18" charset="0"/>
                        </a:rPr>
                        <a:t>2</a:t>
                      </a:r>
                      <a:r>
                        <a:rPr lang="en-US" sz="2000" b="1" kern="100" dirty="0">
                          <a:effectLst/>
                          <a:latin typeface="Times New Roman" panose="02020603050405020304" pitchFamily="18" charset="0"/>
                          <a:ea typeface="黑体" panose="02010609060101010101" pitchFamily="49" charset="-122"/>
                          <a:cs typeface="Times New Roman" panose="02020603050405020304" pitchFamily="18" charset="0"/>
                        </a:rPr>
                        <a:t> </a:t>
                      </a:r>
                      <a:endParaRPr lang="zh-CN" sz="2000" b="1" kern="100" dirty="0">
                        <a:effectLst/>
                        <a:latin typeface="Times New Roman" panose="02020603050405020304" pitchFamily="18" charset="0"/>
                        <a:ea typeface="黑体" panose="02010609060101010101" pitchFamily="49" charset="-122"/>
                        <a:cs typeface="Times New Roman" panose="02020603050405020304" pitchFamily="18" charset="0"/>
                      </a:endParaRPr>
                    </a:p>
                  </a:txBody>
                  <a:tcPr marL="68580" marR="68580" marT="0" marB="0"/>
                </a:tc>
                <a:tc vMerge="1">
                  <a:txBody>
                    <a:bodyPr/>
                    <a:lstStyle/>
                    <a:p>
                      <a:endParaRPr lang="zh-CN" altLang="en-US"/>
                    </a:p>
                  </a:txBody>
                  <a:tcPr/>
                </a:tc>
                <a:tc vMerge="1">
                  <a:txBody>
                    <a:bodyPr/>
                    <a:lstStyle/>
                    <a:p>
                      <a:endParaRPr lang="zh-CN" altLang="en-US"/>
                    </a:p>
                  </a:txBody>
                  <a:tcPr/>
                </a:tc>
                <a:tc vMerge="1">
                  <a:txBody>
                    <a:bodyPr/>
                    <a:lstStyle/>
                    <a:p>
                      <a:endParaRPr lang="zh-CN" altLang="en-US"/>
                    </a:p>
                  </a:txBody>
                  <a:tcPr/>
                </a:tc>
              </a:tr>
              <a:tr h="398994">
                <a:tc>
                  <a:txBody>
                    <a:bodyPr/>
                    <a:lstStyle/>
                    <a:p>
                      <a:pPr algn="l">
                        <a:spcAft>
                          <a:spcPts val="0"/>
                        </a:spcAft>
                      </a:pPr>
                      <a:r>
                        <a:rPr lang="en-US" sz="2400" b="1" kern="100">
                          <a:effectLst/>
                          <a:latin typeface="Times New Roman" panose="02020603050405020304" pitchFamily="18" charset="0"/>
                          <a:ea typeface="黑体" panose="02010609060101010101" pitchFamily="49" charset="-122"/>
                          <a:cs typeface="Times New Roman" panose="02020603050405020304" pitchFamily="18" charset="0"/>
                        </a:rPr>
                        <a:t>9:3:3:1 </a:t>
                      </a:r>
                      <a:endParaRPr lang="zh-CN" sz="2400" b="1" kern="100">
                        <a:effectLst/>
                        <a:latin typeface="Times New Roman" panose="02020603050405020304" pitchFamily="18" charset="0"/>
                        <a:ea typeface="黑体" panose="02010609060101010101" pitchFamily="49" charset="-122"/>
                        <a:cs typeface="Times New Roman" panose="02020603050405020304" pitchFamily="18" charset="0"/>
                      </a:endParaRPr>
                    </a:p>
                  </a:txBody>
                  <a:tcPr marL="68580" marR="68580" marT="0" marB="0"/>
                </a:tc>
                <a:tc>
                  <a:txBody>
                    <a:bodyPr/>
                    <a:lstStyle/>
                    <a:p>
                      <a:pPr algn="l">
                        <a:spcAft>
                          <a:spcPts val="0"/>
                        </a:spcAft>
                      </a:pPr>
                      <a:r>
                        <a:rPr lang="en-US" sz="2400" b="1" kern="100" dirty="0">
                          <a:solidFill>
                            <a:srgbClr val="002060"/>
                          </a:solidFill>
                          <a:effectLst/>
                          <a:latin typeface="Times New Roman" panose="02020603050405020304" pitchFamily="18" charset="0"/>
                          <a:ea typeface="黑体" panose="02010609060101010101" pitchFamily="49" charset="-122"/>
                          <a:cs typeface="Times New Roman" panose="02020603050405020304" pitchFamily="18" charset="0"/>
                        </a:rPr>
                        <a:t>3</a:t>
                      </a:r>
                      <a:endParaRPr lang="zh-CN" sz="2400" b="1" kern="100" dirty="0">
                        <a:solidFill>
                          <a:srgbClr val="002060"/>
                        </a:solidFill>
                        <a:effectLst/>
                        <a:latin typeface="Times New Roman" panose="02020603050405020304" pitchFamily="18" charset="0"/>
                        <a:ea typeface="黑体" panose="02010609060101010101" pitchFamily="49" charset="-122"/>
                        <a:cs typeface="Times New Roman" panose="02020603050405020304" pitchFamily="18" charset="0"/>
                      </a:endParaRPr>
                    </a:p>
                  </a:txBody>
                  <a:tcPr marL="68580" marR="68580" marT="0" marB="0">
                    <a:solidFill>
                      <a:schemeClr val="accent6">
                        <a:lumMod val="20000"/>
                        <a:lumOff val="80000"/>
                      </a:schemeClr>
                    </a:solidFill>
                  </a:tcPr>
                </a:tc>
                <a:tc>
                  <a:txBody>
                    <a:bodyPr/>
                    <a:lstStyle/>
                    <a:p>
                      <a:pPr algn="l">
                        <a:spcAft>
                          <a:spcPts val="0"/>
                        </a:spcAft>
                      </a:pPr>
                      <a:r>
                        <a:rPr lang="en-US" sz="2400" b="1" kern="100" dirty="0">
                          <a:solidFill>
                            <a:srgbClr val="002060"/>
                          </a:solidFill>
                          <a:effectLst/>
                          <a:latin typeface="Times New Roman" panose="02020603050405020304" pitchFamily="18" charset="0"/>
                          <a:ea typeface="黑体" panose="02010609060101010101" pitchFamily="49" charset="-122"/>
                          <a:cs typeface="Times New Roman" panose="02020603050405020304" pitchFamily="18" charset="0"/>
                        </a:rPr>
                        <a:t>2</a:t>
                      </a:r>
                      <a:endParaRPr lang="zh-CN" sz="2400" b="1" kern="100" dirty="0">
                        <a:solidFill>
                          <a:srgbClr val="002060"/>
                        </a:solidFill>
                        <a:effectLst/>
                        <a:latin typeface="Times New Roman" panose="02020603050405020304" pitchFamily="18" charset="0"/>
                        <a:ea typeface="黑体" panose="02010609060101010101" pitchFamily="49" charset="-122"/>
                        <a:cs typeface="Times New Roman" panose="02020603050405020304" pitchFamily="18" charset="0"/>
                      </a:endParaRPr>
                    </a:p>
                  </a:txBody>
                  <a:tcPr marL="68580" marR="68580" marT="0" marB="0">
                    <a:solidFill>
                      <a:schemeClr val="accent6">
                        <a:lumMod val="20000"/>
                        <a:lumOff val="80000"/>
                      </a:schemeClr>
                    </a:solidFill>
                  </a:tcPr>
                </a:tc>
                <a:tc>
                  <a:txBody>
                    <a:bodyPr/>
                    <a:lstStyle/>
                    <a:p>
                      <a:pPr algn="l">
                        <a:spcAft>
                          <a:spcPts val="0"/>
                        </a:spcAft>
                      </a:pPr>
                      <a:r>
                        <a:rPr lang="en-US" sz="2400" b="1" kern="100">
                          <a:solidFill>
                            <a:srgbClr val="002060"/>
                          </a:solidFill>
                          <a:effectLst/>
                          <a:latin typeface="Times New Roman" panose="02020603050405020304" pitchFamily="18" charset="0"/>
                          <a:ea typeface="黑体" panose="02010609060101010101" pitchFamily="49" charset="-122"/>
                          <a:cs typeface="Times New Roman" panose="02020603050405020304" pitchFamily="18" charset="0"/>
                        </a:rPr>
                        <a:t>1</a:t>
                      </a:r>
                      <a:endParaRPr lang="zh-CN" sz="2400" b="1" kern="100">
                        <a:solidFill>
                          <a:srgbClr val="002060"/>
                        </a:solidFill>
                        <a:effectLst/>
                        <a:latin typeface="Times New Roman" panose="02020603050405020304" pitchFamily="18" charset="0"/>
                        <a:ea typeface="黑体" panose="02010609060101010101" pitchFamily="49" charset="-122"/>
                        <a:cs typeface="Times New Roman" panose="02020603050405020304" pitchFamily="18" charset="0"/>
                      </a:endParaRPr>
                    </a:p>
                  </a:txBody>
                  <a:tcPr marL="68580" marR="68580" marT="0" marB="0">
                    <a:solidFill>
                      <a:schemeClr val="accent6">
                        <a:lumMod val="20000"/>
                        <a:lumOff val="80000"/>
                      </a:schemeClr>
                    </a:solidFill>
                  </a:tcPr>
                </a:tc>
                <a:tc>
                  <a:txBody>
                    <a:bodyPr/>
                    <a:lstStyle/>
                    <a:p>
                      <a:pPr algn="l">
                        <a:spcAft>
                          <a:spcPts val="0"/>
                        </a:spcAft>
                      </a:pPr>
                      <a:r>
                        <a:rPr lang="en-US" sz="2400" b="1" kern="100">
                          <a:solidFill>
                            <a:srgbClr val="002060"/>
                          </a:solidFill>
                          <a:effectLst/>
                          <a:latin typeface="Times New Roman" panose="02020603050405020304" pitchFamily="18" charset="0"/>
                          <a:ea typeface="黑体" panose="02010609060101010101" pitchFamily="49" charset="-122"/>
                          <a:cs typeface="Times New Roman" panose="02020603050405020304" pitchFamily="18" charset="0"/>
                        </a:rPr>
                        <a:t>0</a:t>
                      </a:r>
                      <a:endParaRPr lang="zh-CN" sz="2400" b="1" kern="100">
                        <a:solidFill>
                          <a:srgbClr val="002060"/>
                        </a:solidFill>
                        <a:effectLst/>
                        <a:latin typeface="Times New Roman" panose="02020603050405020304" pitchFamily="18" charset="0"/>
                        <a:ea typeface="黑体" panose="02010609060101010101" pitchFamily="49" charset="-122"/>
                        <a:cs typeface="Times New Roman" panose="02020603050405020304" pitchFamily="18" charset="0"/>
                      </a:endParaRPr>
                    </a:p>
                  </a:txBody>
                  <a:tcPr marL="68580" marR="68580" marT="0" marB="0">
                    <a:solidFill>
                      <a:schemeClr val="accent6">
                        <a:lumMod val="20000"/>
                        <a:lumOff val="80000"/>
                      </a:schemeClr>
                    </a:solidFill>
                  </a:tcPr>
                </a:tc>
                <a:tc>
                  <a:txBody>
                    <a:bodyPr/>
                    <a:lstStyle/>
                    <a:p>
                      <a:pPr algn="l">
                        <a:spcAft>
                          <a:spcPts val="0"/>
                        </a:spcAft>
                      </a:pPr>
                      <a:r>
                        <a:rPr lang="en-US" sz="2400" b="1" kern="100">
                          <a:solidFill>
                            <a:srgbClr val="002060"/>
                          </a:solidFill>
                          <a:effectLst/>
                          <a:latin typeface="Times New Roman" panose="02020603050405020304" pitchFamily="18" charset="0"/>
                          <a:ea typeface="黑体" panose="02010609060101010101" pitchFamily="49" charset="-122"/>
                          <a:cs typeface="Times New Roman" panose="02020603050405020304" pitchFamily="18" charset="0"/>
                        </a:rPr>
                        <a:t>0.6667</a:t>
                      </a:r>
                      <a:endParaRPr lang="zh-CN" sz="2400" b="1" kern="100">
                        <a:solidFill>
                          <a:srgbClr val="002060"/>
                        </a:solidFill>
                        <a:effectLst/>
                        <a:latin typeface="Times New Roman" panose="02020603050405020304" pitchFamily="18" charset="0"/>
                        <a:ea typeface="黑体" panose="02010609060101010101" pitchFamily="49" charset="-122"/>
                        <a:cs typeface="Times New Roman" panose="02020603050405020304" pitchFamily="18" charset="0"/>
                      </a:endParaRPr>
                    </a:p>
                  </a:txBody>
                  <a:tcPr marL="68580" marR="68580" marT="0" marB="0">
                    <a:solidFill>
                      <a:schemeClr val="accent6">
                        <a:lumMod val="20000"/>
                        <a:lumOff val="80000"/>
                      </a:schemeClr>
                    </a:solidFill>
                  </a:tcPr>
                </a:tc>
                <a:tc>
                  <a:txBody>
                    <a:bodyPr/>
                    <a:lstStyle/>
                    <a:p>
                      <a:pPr algn="l">
                        <a:spcAft>
                          <a:spcPts val="0"/>
                        </a:spcAft>
                      </a:pPr>
                      <a:r>
                        <a:rPr lang="en-US" sz="2400" b="1" kern="100" dirty="0">
                          <a:solidFill>
                            <a:srgbClr val="002060"/>
                          </a:solidFill>
                          <a:effectLst/>
                          <a:latin typeface="Times New Roman" panose="02020603050405020304" pitchFamily="18" charset="0"/>
                          <a:ea typeface="黑体" panose="02010609060101010101" pitchFamily="49" charset="-122"/>
                          <a:cs typeface="Times New Roman" panose="02020603050405020304" pitchFamily="18" charset="0"/>
                        </a:rPr>
                        <a:t>0.3333</a:t>
                      </a:r>
                      <a:endParaRPr lang="zh-CN" sz="2400" b="1" kern="100" dirty="0">
                        <a:solidFill>
                          <a:srgbClr val="002060"/>
                        </a:solidFill>
                        <a:effectLst/>
                        <a:latin typeface="Times New Roman" panose="02020603050405020304" pitchFamily="18" charset="0"/>
                        <a:ea typeface="黑体" panose="02010609060101010101" pitchFamily="49" charset="-122"/>
                        <a:cs typeface="Times New Roman" panose="02020603050405020304" pitchFamily="18" charset="0"/>
                      </a:endParaRPr>
                    </a:p>
                  </a:txBody>
                  <a:tcPr marL="68580" marR="68580" marT="0" marB="0">
                    <a:solidFill>
                      <a:schemeClr val="accent6">
                        <a:lumMod val="20000"/>
                        <a:lumOff val="80000"/>
                      </a:schemeClr>
                    </a:solidFill>
                  </a:tcPr>
                </a:tc>
                <a:tc>
                  <a:txBody>
                    <a:bodyPr/>
                    <a:lstStyle/>
                    <a:p>
                      <a:pPr algn="l">
                        <a:spcAft>
                          <a:spcPts val="0"/>
                        </a:spcAft>
                      </a:pPr>
                      <a:r>
                        <a:rPr lang="en-US" sz="2400" b="1" kern="100">
                          <a:solidFill>
                            <a:srgbClr val="002060"/>
                          </a:solidFill>
                          <a:effectLst/>
                          <a:latin typeface="Times New Roman" panose="02020603050405020304" pitchFamily="18" charset="0"/>
                          <a:ea typeface="黑体" panose="02010609060101010101" pitchFamily="49" charset="-122"/>
                          <a:cs typeface="Times New Roman" panose="02020603050405020304" pitchFamily="18" charset="0"/>
                        </a:rPr>
                        <a:t>0 </a:t>
                      </a:r>
                      <a:endParaRPr lang="zh-CN" sz="2400" b="1" kern="100">
                        <a:solidFill>
                          <a:srgbClr val="002060"/>
                        </a:solidFill>
                        <a:effectLst/>
                        <a:latin typeface="Times New Roman" panose="02020603050405020304" pitchFamily="18" charset="0"/>
                        <a:ea typeface="黑体" panose="02010609060101010101" pitchFamily="49" charset="-122"/>
                        <a:cs typeface="Times New Roman" panose="02020603050405020304" pitchFamily="18" charset="0"/>
                      </a:endParaRPr>
                    </a:p>
                  </a:txBody>
                  <a:tcPr marL="68580" marR="68580" marT="0" marB="0">
                    <a:solidFill>
                      <a:schemeClr val="accent6">
                        <a:lumMod val="20000"/>
                        <a:lumOff val="80000"/>
                      </a:schemeClr>
                    </a:solidFill>
                  </a:tcPr>
                </a:tc>
              </a:tr>
              <a:tr h="398994">
                <a:tc>
                  <a:txBody>
                    <a:bodyPr/>
                    <a:lstStyle/>
                    <a:p>
                      <a:pPr algn="l">
                        <a:spcAft>
                          <a:spcPts val="0"/>
                        </a:spcAft>
                      </a:pPr>
                      <a:r>
                        <a:rPr lang="en-US" sz="2400" b="1" kern="100">
                          <a:effectLst/>
                          <a:latin typeface="Times New Roman" panose="02020603050405020304" pitchFamily="18" charset="0"/>
                          <a:ea typeface="黑体" panose="02010609060101010101" pitchFamily="49" charset="-122"/>
                          <a:cs typeface="Times New Roman" panose="02020603050405020304" pitchFamily="18" charset="0"/>
                        </a:rPr>
                        <a:t>12:3:1 </a:t>
                      </a:r>
                      <a:endParaRPr lang="zh-CN" sz="2400" b="1" kern="100">
                        <a:effectLst/>
                        <a:latin typeface="Times New Roman" panose="02020603050405020304" pitchFamily="18" charset="0"/>
                        <a:ea typeface="黑体" panose="02010609060101010101" pitchFamily="49" charset="-122"/>
                        <a:cs typeface="Times New Roman" panose="02020603050405020304" pitchFamily="18" charset="0"/>
                      </a:endParaRPr>
                    </a:p>
                  </a:txBody>
                  <a:tcPr marL="68580" marR="68580" marT="0" marB="0"/>
                </a:tc>
                <a:tc>
                  <a:txBody>
                    <a:bodyPr/>
                    <a:lstStyle/>
                    <a:p>
                      <a:pPr algn="l">
                        <a:spcAft>
                          <a:spcPts val="0"/>
                        </a:spcAft>
                      </a:pPr>
                      <a:r>
                        <a:rPr lang="en-US" sz="2400" b="1" kern="100" dirty="0">
                          <a:solidFill>
                            <a:srgbClr val="002060"/>
                          </a:solidFill>
                          <a:effectLst/>
                          <a:latin typeface="Times New Roman" panose="02020603050405020304" pitchFamily="18" charset="0"/>
                          <a:ea typeface="黑体" panose="02010609060101010101" pitchFamily="49" charset="-122"/>
                          <a:cs typeface="Times New Roman" panose="02020603050405020304" pitchFamily="18" charset="0"/>
                        </a:rPr>
                        <a:t>3</a:t>
                      </a:r>
                      <a:endParaRPr lang="zh-CN" sz="2400" b="1" kern="100" dirty="0">
                        <a:solidFill>
                          <a:srgbClr val="002060"/>
                        </a:solidFill>
                        <a:effectLst/>
                        <a:latin typeface="Times New Roman" panose="02020603050405020304" pitchFamily="18" charset="0"/>
                        <a:ea typeface="黑体" panose="02010609060101010101" pitchFamily="49" charset="-122"/>
                        <a:cs typeface="Times New Roman" panose="02020603050405020304" pitchFamily="18" charset="0"/>
                      </a:endParaRPr>
                    </a:p>
                  </a:txBody>
                  <a:tcPr marL="68580" marR="68580" marT="0" marB="0">
                    <a:solidFill>
                      <a:schemeClr val="accent6">
                        <a:lumMod val="20000"/>
                        <a:lumOff val="80000"/>
                      </a:schemeClr>
                    </a:solidFill>
                  </a:tcPr>
                </a:tc>
                <a:tc>
                  <a:txBody>
                    <a:bodyPr/>
                    <a:lstStyle/>
                    <a:p>
                      <a:pPr algn="l">
                        <a:spcAft>
                          <a:spcPts val="0"/>
                        </a:spcAft>
                      </a:pPr>
                      <a:r>
                        <a:rPr lang="en-US" sz="2400" b="1" kern="100" dirty="0">
                          <a:solidFill>
                            <a:srgbClr val="002060"/>
                          </a:solidFill>
                          <a:effectLst/>
                          <a:latin typeface="Times New Roman" panose="02020603050405020304" pitchFamily="18" charset="0"/>
                          <a:ea typeface="黑体" panose="02010609060101010101" pitchFamily="49" charset="-122"/>
                          <a:cs typeface="Times New Roman" panose="02020603050405020304" pitchFamily="18" charset="0"/>
                        </a:rPr>
                        <a:t>3</a:t>
                      </a:r>
                      <a:endParaRPr lang="zh-CN" sz="2400" b="1" kern="100" dirty="0">
                        <a:solidFill>
                          <a:srgbClr val="002060"/>
                        </a:solidFill>
                        <a:effectLst/>
                        <a:latin typeface="Times New Roman" panose="02020603050405020304" pitchFamily="18" charset="0"/>
                        <a:ea typeface="黑体" panose="02010609060101010101" pitchFamily="49" charset="-122"/>
                        <a:cs typeface="Times New Roman" panose="02020603050405020304" pitchFamily="18" charset="0"/>
                      </a:endParaRPr>
                    </a:p>
                  </a:txBody>
                  <a:tcPr marL="68580" marR="68580" marT="0" marB="0">
                    <a:solidFill>
                      <a:schemeClr val="accent6">
                        <a:lumMod val="20000"/>
                        <a:lumOff val="80000"/>
                      </a:schemeClr>
                    </a:solidFill>
                  </a:tcPr>
                </a:tc>
                <a:tc>
                  <a:txBody>
                    <a:bodyPr/>
                    <a:lstStyle/>
                    <a:p>
                      <a:pPr algn="l">
                        <a:spcAft>
                          <a:spcPts val="0"/>
                        </a:spcAft>
                      </a:pPr>
                      <a:r>
                        <a:rPr lang="en-US" sz="2400" b="1" kern="100" dirty="0">
                          <a:solidFill>
                            <a:srgbClr val="002060"/>
                          </a:solidFill>
                          <a:effectLst/>
                          <a:latin typeface="Times New Roman" panose="02020603050405020304" pitchFamily="18" charset="0"/>
                          <a:ea typeface="黑体" panose="02010609060101010101" pitchFamily="49" charset="-122"/>
                          <a:cs typeface="Times New Roman" panose="02020603050405020304" pitchFamily="18" charset="0"/>
                        </a:rPr>
                        <a:t>1</a:t>
                      </a:r>
                      <a:endParaRPr lang="zh-CN" sz="2400" b="1" kern="100" dirty="0">
                        <a:solidFill>
                          <a:srgbClr val="002060"/>
                        </a:solidFill>
                        <a:effectLst/>
                        <a:latin typeface="Times New Roman" panose="02020603050405020304" pitchFamily="18" charset="0"/>
                        <a:ea typeface="黑体" panose="02010609060101010101" pitchFamily="49" charset="-122"/>
                        <a:cs typeface="Times New Roman" panose="02020603050405020304" pitchFamily="18" charset="0"/>
                      </a:endParaRPr>
                    </a:p>
                  </a:txBody>
                  <a:tcPr marL="68580" marR="68580" marT="0" marB="0">
                    <a:solidFill>
                      <a:schemeClr val="accent6">
                        <a:lumMod val="20000"/>
                        <a:lumOff val="80000"/>
                      </a:schemeClr>
                    </a:solidFill>
                  </a:tcPr>
                </a:tc>
                <a:tc>
                  <a:txBody>
                    <a:bodyPr/>
                    <a:lstStyle/>
                    <a:p>
                      <a:pPr algn="l">
                        <a:spcAft>
                          <a:spcPts val="0"/>
                        </a:spcAft>
                      </a:pPr>
                      <a:r>
                        <a:rPr lang="en-US" sz="2400" b="1" kern="100" dirty="0">
                          <a:solidFill>
                            <a:srgbClr val="002060"/>
                          </a:solidFill>
                          <a:effectLst/>
                          <a:latin typeface="Times New Roman" panose="02020603050405020304" pitchFamily="18" charset="0"/>
                          <a:ea typeface="黑体" panose="02010609060101010101" pitchFamily="49" charset="-122"/>
                          <a:cs typeface="Times New Roman" panose="02020603050405020304" pitchFamily="18" charset="0"/>
                        </a:rPr>
                        <a:t>0</a:t>
                      </a:r>
                      <a:endParaRPr lang="zh-CN" sz="2400" b="1" kern="100" dirty="0">
                        <a:solidFill>
                          <a:srgbClr val="002060"/>
                        </a:solidFill>
                        <a:effectLst/>
                        <a:latin typeface="Times New Roman" panose="02020603050405020304" pitchFamily="18" charset="0"/>
                        <a:ea typeface="黑体" panose="02010609060101010101" pitchFamily="49" charset="-122"/>
                        <a:cs typeface="Times New Roman" panose="02020603050405020304" pitchFamily="18" charset="0"/>
                      </a:endParaRPr>
                    </a:p>
                  </a:txBody>
                  <a:tcPr marL="68580" marR="68580" marT="0" marB="0">
                    <a:solidFill>
                      <a:schemeClr val="accent6">
                        <a:lumMod val="20000"/>
                        <a:lumOff val="80000"/>
                      </a:schemeClr>
                    </a:solidFill>
                  </a:tcPr>
                </a:tc>
                <a:tc>
                  <a:txBody>
                    <a:bodyPr/>
                    <a:lstStyle/>
                    <a:p>
                      <a:pPr algn="l">
                        <a:spcAft>
                          <a:spcPts val="0"/>
                        </a:spcAft>
                      </a:pPr>
                      <a:r>
                        <a:rPr lang="en-US" sz="2400" b="1" kern="100">
                          <a:solidFill>
                            <a:srgbClr val="002060"/>
                          </a:solidFill>
                          <a:effectLst/>
                          <a:latin typeface="Times New Roman" panose="02020603050405020304" pitchFamily="18" charset="0"/>
                          <a:ea typeface="黑体" panose="02010609060101010101" pitchFamily="49" charset="-122"/>
                          <a:cs typeface="Times New Roman" panose="02020603050405020304" pitchFamily="18" charset="0"/>
                        </a:rPr>
                        <a:t>0.6431</a:t>
                      </a:r>
                      <a:endParaRPr lang="zh-CN" sz="2400" b="1" kern="100">
                        <a:solidFill>
                          <a:srgbClr val="002060"/>
                        </a:solidFill>
                        <a:effectLst/>
                        <a:latin typeface="Times New Roman" panose="02020603050405020304" pitchFamily="18" charset="0"/>
                        <a:ea typeface="黑体" panose="02010609060101010101" pitchFamily="49" charset="-122"/>
                        <a:cs typeface="Times New Roman" panose="02020603050405020304" pitchFamily="18" charset="0"/>
                      </a:endParaRPr>
                    </a:p>
                  </a:txBody>
                  <a:tcPr marL="68580" marR="68580" marT="0" marB="0">
                    <a:solidFill>
                      <a:schemeClr val="accent6">
                        <a:lumMod val="20000"/>
                        <a:lumOff val="80000"/>
                      </a:schemeClr>
                    </a:solidFill>
                  </a:tcPr>
                </a:tc>
                <a:tc>
                  <a:txBody>
                    <a:bodyPr/>
                    <a:lstStyle/>
                    <a:p>
                      <a:pPr algn="l">
                        <a:spcAft>
                          <a:spcPts val="0"/>
                        </a:spcAft>
                      </a:pPr>
                      <a:r>
                        <a:rPr lang="en-US" sz="2400" b="1" kern="100">
                          <a:solidFill>
                            <a:srgbClr val="002060"/>
                          </a:solidFill>
                          <a:effectLst/>
                          <a:latin typeface="Times New Roman" panose="02020603050405020304" pitchFamily="18" charset="0"/>
                          <a:ea typeface="黑体" panose="02010609060101010101" pitchFamily="49" charset="-122"/>
                          <a:cs typeface="Times New Roman" panose="02020603050405020304" pitchFamily="18" charset="0"/>
                        </a:rPr>
                        <a:t>0.3216</a:t>
                      </a:r>
                      <a:endParaRPr lang="zh-CN" sz="2400" b="1" kern="100">
                        <a:solidFill>
                          <a:srgbClr val="002060"/>
                        </a:solidFill>
                        <a:effectLst/>
                        <a:latin typeface="Times New Roman" panose="02020603050405020304" pitchFamily="18" charset="0"/>
                        <a:ea typeface="黑体" panose="02010609060101010101" pitchFamily="49" charset="-122"/>
                        <a:cs typeface="Times New Roman" panose="02020603050405020304" pitchFamily="18" charset="0"/>
                      </a:endParaRPr>
                    </a:p>
                  </a:txBody>
                  <a:tcPr marL="68580" marR="68580" marT="0" marB="0">
                    <a:solidFill>
                      <a:schemeClr val="accent6">
                        <a:lumMod val="20000"/>
                        <a:lumOff val="80000"/>
                      </a:schemeClr>
                    </a:solidFill>
                  </a:tcPr>
                </a:tc>
                <a:tc>
                  <a:txBody>
                    <a:bodyPr/>
                    <a:lstStyle/>
                    <a:p>
                      <a:pPr algn="l">
                        <a:spcAft>
                          <a:spcPts val="0"/>
                        </a:spcAft>
                      </a:pPr>
                      <a:r>
                        <a:rPr lang="en-US" sz="2400" b="1" kern="100">
                          <a:solidFill>
                            <a:srgbClr val="002060"/>
                          </a:solidFill>
                          <a:effectLst/>
                          <a:latin typeface="Times New Roman" panose="02020603050405020304" pitchFamily="18" charset="0"/>
                          <a:ea typeface="黑体" panose="02010609060101010101" pitchFamily="49" charset="-122"/>
                          <a:cs typeface="Times New Roman" panose="02020603050405020304" pitchFamily="18" charset="0"/>
                        </a:rPr>
                        <a:t>0.0353</a:t>
                      </a:r>
                      <a:endParaRPr lang="zh-CN" sz="2400" b="1" kern="100">
                        <a:solidFill>
                          <a:srgbClr val="002060"/>
                        </a:solidFill>
                        <a:effectLst/>
                        <a:latin typeface="Times New Roman" panose="02020603050405020304" pitchFamily="18" charset="0"/>
                        <a:ea typeface="黑体" panose="02010609060101010101" pitchFamily="49" charset="-122"/>
                        <a:cs typeface="Times New Roman" panose="02020603050405020304" pitchFamily="18" charset="0"/>
                      </a:endParaRPr>
                    </a:p>
                  </a:txBody>
                  <a:tcPr marL="68580" marR="68580" marT="0" marB="0">
                    <a:solidFill>
                      <a:schemeClr val="accent6">
                        <a:lumMod val="20000"/>
                        <a:lumOff val="80000"/>
                      </a:schemeClr>
                    </a:solidFill>
                  </a:tcPr>
                </a:tc>
              </a:tr>
              <a:tr h="398994">
                <a:tc>
                  <a:txBody>
                    <a:bodyPr/>
                    <a:lstStyle/>
                    <a:p>
                      <a:pPr algn="l">
                        <a:spcAft>
                          <a:spcPts val="0"/>
                        </a:spcAft>
                      </a:pPr>
                      <a:r>
                        <a:rPr lang="en-US" sz="2400" b="1" kern="100">
                          <a:effectLst/>
                          <a:latin typeface="Times New Roman" panose="02020603050405020304" pitchFamily="18" charset="0"/>
                          <a:ea typeface="黑体" panose="02010609060101010101" pitchFamily="49" charset="-122"/>
                          <a:cs typeface="Times New Roman" panose="02020603050405020304" pitchFamily="18" charset="0"/>
                        </a:rPr>
                        <a:t>10:3:3 </a:t>
                      </a:r>
                      <a:endParaRPr lang="zh-CN" sz="2400" b="1" kern="100">
                        <a:effectLst/>
                        <a:latin typeface="Times New Roman" panose="02020603050405020304" pitchFamily="18" charset="0"/>
                        <a:ea typeface="黑体" panose="02010609060101010101" pitchFamily="49" charset="-122"/>
                        <a:cs typeface="Times New Roman" panose="02020603050405020304" pitchFamily="18" charset="0"/>
                      </a:endParaRPr>
                    </a:p>
                  </a:txBody>
                  <a:tcPr marL="68580" marR="68580" marT="0" marB="0"/>
                </a:tc>
                <a:tc>
                  <a:txBody>
                    <a:bodyPr/>
                    <a:lstStyle/>
                    <a:p>
                      <a:pPr algn="l">
                        <a:spcAft>
                          <a:spcPts val="0"/>
                        </a:spcAft>
                      </a:pPr>
                      <a:r>
                        <a:rPr lang="en-US" sz="2400" b="1" kern="100" dirty="0">
                          <a:solidFill>
                            <a:srgbClr val="002060"/>
                          </a:solidFill>
                          <a:effectLst/>
                          <a:latin typeface="Times New Roman" panose="02020603050405020304" pitchFamily="18" charset="0"/>
                          <a:ea typeface="黑体" panose="02010609060101010101" pitchFamily="49" charset="-122"/>
                          <a:cs typeface="Times New Roman" panose="02020603050405020304" pitchFamily="18" charset="0"/>
                        </a:rPr>
                        <a:t>3</a:t>
                      </a:r>
                      <a:endParaRPr lang="zh-CN" sz="2400" b="1" kern="100" dirty="0">
                        <a:solidFill>
                          <a:srgbClr val="002060"/>
                        </a:solidFill>
                        <a:effectLst/>
                        <a:latin typeface="Times New Roman" panose="02020603050405020304" pitchFamily="18" charset="0"/>
                        <a:ea typeface="黑体" panose="02010609060101010101" pitchFamily="49" charset="-122"/>
                        <a:cs typeface="Times New Roman" panose="02020603050405020304" pitchFamily="18" charset="0"/>
                      </a:endParaRPr>
                    </a:p>
                  </a:txBody>
                  <a:tcPr marL="68580" marR="68580" marT="0" marB="0">
                    <a:solidFill>
                      <a:schemeClr val="accent6">
                        <a:lumMod val="20000"/>
                        <a:lumOff val="80000"/>
                      </a:schemeClr>
                    </a:solidFill>
                  </a:tcPr>
                </a:tc>
                <a:tc>
                  <a:txBody>
                    <a:bodyPr/>
                    <a:lstStyle/>
                    <a:p>
                      <a:pPr algn="l">
                        <a:spcAft>
                          <a:spcPts val="0"/>
                        </a:spcAft>
                      </a:pPr>
                      <a:r>
                        <a:rPr lang="en-US" sz="2400" b="1" kern="100" dirty="0">
                          <a:solidFill>
                            <a:srgbClr val="002060"/>
                          </a:solidFill>
                          <a:effectLst/>
                          <a:latin typeface="Times New Roman" panose="02020603050405020304" pitchFamily="18" charset="0"/>
                          <a:ea typeface="黑体" panose="02010609060101010101" pitchFamily="49" charset="-122"/>
                          <a:cs typeface="Times New Roman" panose="02020603050405020304" pitchFamily="18" charset="0"/>
                        </a:rPr>
                        <a:t>2</a:t>
                      </a:r>
                      <a:endParaRPr lang="zh-CN" sz="2400" b="1" kern="100" dirty="0">
                        <a:solidFill>
                          <a:srgbClr val="002060"/>
                        </a:solidFill>
                        <a:effectLst/>
                        <a:latin typeface="Times New Roman" panose="02020603050405020304" pitchFamily="18" charset="0"/>
                        <a:ea typeface="黑体" panose="02010609060101010101" pitchFamily="49" charset="-122"/>
                        <a:cs typeface="Times New Roman" panose="02020603050405020304" pitchFamily="18" charset="0"/>
                      </a:endParaRPr>
                    </a:p>
                  </a:txBody>
                  <a:tcPr marL="68580" marR="68580" marT="0" marB="0">
                    <a:solidFill>
                      <a:schemeClr val="accent6">
                        <a:lumMod val="20000"/>
                        <a:lumOff val="80000"/>
                      </a:schemeClr>
                    </a:solidFill>
                  </a:tcPr>
                </a:tc>
                <a:tc>
                  <a:txBody>
                    <a:bodyPr/>
                    <a:lstStyle/>
                    <a:p>
                      <a:pPr algn="l">
                        <a:spcAft>
                          <a:spcPts val="0"/>
                        </a:spcAft>
                      </a:pPr>
                      <a:r>
                        <a:rPr lang="en-US" sz="2400" b="1" kern="100" dirty="0">
                          <a:solidFill>
                            <a:srgbClr val="002060"/>
                          </a:solidFill>
                          <a:effectLst/>
                          <a:latin typeface="Times New Roman" panose="02020603050405020304" pitchFamily="18" charset="0"/>
                          <a:ea typeface="黑体" panose="02010609060101010101" pitchFamily="49" charset="-122"/>
                          <a:cs typeface="Times New Roman" panose="02020603050405020304" pitchFamily="18" charset="0"/>
                        </a:rPr>
                        <a:t>1</a:t>
                      </a:r>
                      <a:endParaRPr lang="zh-CN" sz="2400" b="1" kern="100" dirty="0">
                        <a:solidFill>
                          <a:srgbClr val="002060"/>
                        </a:solidFill>
                        <a:effectLst/>
                        <a:latin typeface="Times New Roman" panose="02020603050405020304" pitchFamily="18" charset="0"/>
                        <a:ea typeface="黑体" panose="02010609060101010101" pitchFamily="49" charset="-122"/>
                        <a:cs typeface="Times New Roman" panose="02020603050405020304" pitchFamily="18" charset="0"/>
                      </a:endParaRPr>
                    </a:p>
                  </a:txBody>
                  <a:tcPr marL="68580" marR="68580" marT="0" marB="0">
                    <a:solidFill>
                      <a:schemeClr val="accent6">
                        <a:lumMod val="20000"/>
                        <a:lumOff val="80000"/>
                      </a:schemeClr>
                    </a:solidFill>
                  </a:tcPr>
                </a:tc>
                <a:tc>
                  <a:txBody>
                    <a:bodyPr/>
                    <a:lstStyle/>
                    <a:p>
                      <a:pPr algn="l">
                        <a:spcAft>
                          <a:spcPts val="0"/>
                        </a:spcAft>
                      </a:pPr>
                      <a:r>
                        <a:rPr lang="en-US" sz="2400" b="1" kern="100" dirty="0">
                          <a:solidFill>
                            <a:srgbClr val="002060"/>
                          </a:solidFill>
                          <a:effectLst/>
                          <a:latin typeface="Times New Roman" panose="02020603050405020304" pitchFamily="18" charset="0"/>
                          <a:ea typeface="黑体" panose="02010609060101010101" pitchFamily="49" charset="-122"/>
                          <a:cs typeface="Times New Roman" panose="02020603050405020304" pitchFamily="18" charset="0"/>
                        </a:rPr>
                        <a:t>3</a:t>
                      </a:r>
                      <a:endParaRPr lang="zh-CN" sz="2400" b="1" kern="100" dirty="0">
                        <a:solidFill>
                          <a:srgbClr val="002060"/>
                        </a:solidFill>
                        <a:effectLst/>
                        <a:latin typeface="Times New Roman" panose="02020603050405020304" pitchFamily="18" charset="0"/>
                        <a:ea typeface="黑体" panose="02010609060101010101" pitchFamily="49" charset="-122"/>
                        <a:cs typeface="Times New Roman" panose="02020603050405020304" pitchFamily="18" charset="0"/>
                      </a:endParaRPr>
                    </a:p>
                  </a:txBody>
                  <a:tcPr marL="68580" marR="68580" marT="0" marB="0">
                    <a:solidFill>
                      <a:schemeClr val="accent6">
                        <a:lumMod val="20000"/>
                        <a:lumOff val="80000"/>
                      </a:schemeClr>
                    </a:solidFill>
                  </a:tcPr>
                </a:tc>
                <a:tc>
                  <a:txBody>
                    <a:bodyPr/>
                    <a:lstStyle/>
                    <a:p>
                      <a:pPr algn="l">
                        <a:spcAft>
                          <a:spcPts val="0"/>
                        </a:spcAft>
                      </a:pPr>
                      <a:r>
                        <a:rPr lang="en-US" sz="2400" b="1" kern="100" dirty="0">
                          <a:solidFill>
                            <a:srgbClr val="002060"/>
                          </a:solidFill>
                          <a:effectLst/>
                          <a:latin typeface="Times New Roman" panose="02020603050405020304" pitchFamily="18" charset="0"/>
                          <a:ea typeface="黑体" panose="02010609060101010101" pitchFamily="49" charset="-122"/>
                          <a:cs typeface="Times New Roman" panose="02020603050405020304" pitchFamily="18" charset="0"/>
                        </a:rPr>
                        <a:t>0.3270</a:t>
                      </a:r>
                      <a:endParaRPr lang="zh-CN" sz="2400" b="1" kern="100" dirty="0">
                        <a:solidFill>
                          <a:srgbClr val="002060"/>
                        </a:solidFill>
                        <a:effectLst/>
                        <a:latin typeface="Times New Roman" panose="02020603050405020304" pitchFamily="18" charset="0"/>
                        <a:ea typeface="黑体" panose="02010609060101010101" pitchFamily="49" charset="-122"/>
                        <a:cs typeface="Times New Roman" panose="02020603050405020304" pitchFamily="18" charset="0"/>
                      </a:endParaRPr>
                    </a:p>
                  </a:txBody>
                  <a:tcPr marL="68580" marR="68580" marT="0" marB="0">
                    <a:solidFill>
                      <a:schemeClr val="accent6">
                        <a:lumMod val="20000"/>
                        <a:lumOff val="80000"/>
                      </a:schemeClr>
                    </a:solidFill>
                  </a:tcPr>
                </a:tc>
                <a:tc>
                  <a:txBody>
                    <a:bodyPr/>
                    <a:lstStyle/>
                    <a:p>
                      <a:pPr algn="l">
                        <a:spcAft>
                          <a:spcPts val="0"/>
                        </a:spcAft>
                      </a:pPr>
                      <a:r>
                        <a:rPr lang="en-US" sz="2400" b="1" kern="100">
                          <a:solidFill>
                            <a:srgbClr val="002060"/>
                          </a:solidFill>
                          <a:effectLst/>
                          <a:latin typeface="Times New Roman" panose="02020603050405020304" pitchFamily="18" charset="0"/>
                          <a:ea typeface="黑体" panose="02010609060101010101" pitchFamily="49" charset="-122"/>
                          <a:cs typeface="Times New Roman" panose="02020603050405020304" pitchFamily="18" charset="0"/>
                        </a:rPr>
                        <a:t>0.1635</a:t>
                      </a:r>
                      <a:endParaRPr lang="zh-CN" sz="2400" b="1" kern="100">
                        <a:solidFill>
                          <a:srgbClr val="002060"/>
                        </a:solidFill>
                        <a:effectLst/>
                        <a:latin typeface="Times New Roman" panose="02020603050405020304" pitchFamily="18" charset="0"/>
                        <a:ea typeface="黑体" panose="02010609060101010101" pitchFamily="49" charset="-122"/>
                        <a:cs typeface="Times New Roman" panose="02020603050405020304" pitchFamily="18" charset="0"/>
                      </a:endParaRPr>
                    </a:p>
                  </a:txBody>
                  <a:tcPr marL="68580" marR="68580" marT="0" marB="0">
                    <a:solidFill>
                      <a:schemeClr val="accent6">
                        <a:lumMod val="20000"/>
                        <a:lumOff val="80000"/>
                      </a:schemeClr>
                    </a:solidFill>
                  </a:tcPr>
                </a:tc>
                <a:tc>
                  <a:txBody>
                    <a:bodyPr/>
                    <a:lstStyle/>
                    <a:p>
                      <a:pPr algn="l">
                        <a:spcAft>
                          <a:spcPts val="0"/>
                        </a:spcAft>
                      </a:pPr>
                      <a:r>
                        <a:rPr lang="en-US" sz="2400" b="1" kern="100">
                          <a:solidFill>
                            <a:srgbClr val="002060"/>
                          </a:solidFill>
                          <a:effectLst/>
                          <a:latin typeface="Times New Roman" panose="02020603050405020304" pitchFamily="18" charset="0"/>
                          <a:ea typeface="黑体" panose="02010609060101010101" pitchFamily="49" charset="-122"/>
                          <a:cs typeface="Times New Roman" panose="02020603050405020304" pitchFamily="18" charset="0"/>
                        </a:rPr>
                        <a:t>0.5094</a:t>
                      </a:r>
                      <a:endParaRPr lang="zh-CN" sz="2400" b="1" kern="100">
                        <a:solidFill>
                          <a:srgbClr val="002060"/>
                        </a:solidFill>
                        <a:effectLst/>
                        <a:latin typeface="Times New Roman" panose="02020603050405020304" pitchFamily="18" charset="0"/>
                        <a:ea typeface="黑体" panose="02010609060101010101" pitchFamily="49" charset="-122"/>
                        <a:cs typeface="Times New Roman" panose="02020603050405020304" pitchFamily="18" charset="0"/>
                      </a:endParaRPr>
                    </a:p>
                  </a:txBody>
                  <a:tcPr marL="68580" marR="68580" marT="0" marB="0">
                    <a:solidFill>
                      <a:schemeClr val="accent6">
                        <a:lumMod val="20000"/>
                        <a:lumOff val="80000"/>
                      </a:schemeClr>
                    </a:solidFill>
                  </a:tcPr>
                </a:tc>
              </a:tr>
              <a:tr h="398994">
                <a:tc>
                  <a:txBody>
                    <a:bodyPr/>
                    <a:lstStyle/>
                    <a:p>
                      <a:pPr algn="l">
                        <a:spcAft>
                          <a:spcPts val="0"/>
                        </a:spcAft>
                      </a:pPr>
                      <a:r>
                        <a:rPr lang="en-US" sz="2400" b="1" kern="100">
                          <a:effectLst/>
                          <a:latin typeface="Times New Roman" panose="02020603050405020304" pitchFamily="18" charset="0"/>
                          <a:ea typeface="黑体" panose="02010609060101010101" pitchFamily="49" charset="-122"/>
                          <a:cs typeface="Times New Roman" panose="02020603050405020304" pitchFamily="18" charset="0"/>
                        </a:rPr>
                        <a:t>9:6:1 </a:t>
                      </a:r>
                      <a:endParaRPr lang="zh-CN" sz="2400" b="1" kern="100">
                        <a:effectLst/>
                        <a:latin typeface="Times New Roman" panose="02020603050405020304" pitchFamily="18" charset="0"/>
                        <a:ea typeface="黑体" panose="02010609060101010101" pitchFamily="49" charset="-122"/>
                        <a:cs typeface="Times New Roman" panose="02020603050405020304" pitchFamily="18" charset="0"/>
                      </a:endParaRPr>
                    </a:p>
                  </a:txBody>
                  <a:tcPr marL="68580" marR="68580" marT="0" marB="0"/>
                </a:tc>
                <a:tc>
                  <a:txBody>
                    <a:bodyPr/>
                    <a:lstStyle/>
                    <a:p>
                      <a:pPr algn="l">
                        <a:spcAft>
                          <a:spcPts val="0"/>
                        </a:spcAft>
                      </a:pPr>
                      <a:r>
                        <a:rPr lang="en-US" sz="2400" b="1" kern="100">
                          <a:solidFill>
                            <a:srgbClr val="002060"/>
                          </a:solidFill>
                          <a:effectLst/>
                          <a:latin typeface="Times New Roman" panose="02020603050405020304" pitchFamily="18" charset="0"/>
                          <a:ea typeface="黑体" panose="02010609060101010101" pitchFamily="49" charset="-122"/>
                          <a:cs typeface="Times New Roman" panose="02020603050405020304" pitchFamily="18" charset="0"/>
                        </a:rPr>
                        <a:t>3</a:t>
                      </a:r>
                      <a:endParaRPr lang="zh-CN" sz="2400" b="1" kern="100">
                        <a:solidFill>
                          <a:srgbClr val="002060"/>
                        </a:solidFill>
                        <a:effectLst/>
                        <a:latin typeface="Times New Roman" panose="02020603050405020304" pitchFamily="18" charset="0"/>
                        <a:ea typeface="黑体" panose="02010609060101010101" pitchFamily="49" charset="-122"/>
                        <a:cs typeface="Times New Roman" panose="02020603050405020304" pitchFamily="18" charset="0"/>
                      </a:endParaRPr>
                    </a:p>
                  </a:txBody>
                  <a:tcPr marL="68580" marR="68580" marT="0" marB="0">
                    <a:solidFill>
                      <a:schemeClr val="accent6">
                        <a:lumMod val="20000"/>
                        <a:lumOff val="80000"/>
                      </a:schemeClr>
                    </a:solidFill>
                  </a:tcPr>
                </a:tc>
                <a:tc>
                  <a:txBody>
                    <a:bodyPr/>
                    <a:lstStyle/>
                    <a:p>
                      <a:pPr algn="l">
                        <a:spcAft>
                          <a:spcPts val="0"/>
                        </a:spcAft>
                      </a:pPr>
                      <a:r>
                        <a:rPr lang="en-US" sz="2400" b="1" kern="100">
                          <a:solidFill>
                            <a:srgbClr val="002060"/>
                          </a:solidFill>
                          <a:effectLst/>
                          <a:latin typeface="Times New Roman" panose="02020603050405020304" pitchFamily="18" charset="0"/>
                          <a:ea typeface="黑体" panose="02010609060101010101" pitchFamily="49" charset="-122"/>
                          <a:cs typeface="Times New Roman" panose="02020603050405020304" pitchFamily="18" charset="0"/>
                        </a:rPr>
                        <a:t>2</a:t>
                      </a:r>
                      <a:endParaRPr lang="zh-CN" sz="2400" b="1" kern="100">
                        <a:solidFill>
                          <a:srgbClr val="002060"/>
                        </a:solidFill>
                        <a:effectLst/>
                        <a:latin typeface="Times New Roman" panose="02020603050405020304" pitchFamily="18" charset="0"/>
                        <a:ea typeface="黑体" panose="02010609060101010101" pitchFamily="49" charset="-122"/>
                        <a:cs typeface="Times New Roman" panose="02020603050405020304" pitchFamily="18" charset="0"/>
                      </a:endParaRPr>
                    </a:p>
                  </a:txBody>
                  <a:tcPr marL="68580" marR="68580" marT="0" marB="0">
                    <a:solidFill>
                      <a:schemeClr val="accent6">
                        <a:lumMod val="20000"/>
                        <a:lumOff val="80000"/>
                      </a:schemeClr>
                    </a:solidFill>
                  </a:tcPr>
                </a:tc>
                <a:tc>
                  <a:txBody>
                    <a:bodyPr/>
                    <a:lstStyle/>
                    <a:p>
                      <a:pPr algn="l">
                        <a:spcAft>
                          <a:spcPts val="0"/>
                        </a:spcAft>
                      </a:pPr>
                      <a:r>
                        <a:rPr lang="en-US" sz="2400" b="1" kern="100" dirty="0">
                          <a:solidFill>
                            <a:srgbClr val="002060"/>
                          </a:solidFill>
                          <a:effectLst/>
                          <a:latin typeface="Times New Roman" panose="02020603050405020304" pitchFamily="18" charset="0"/>
                          <a:ea typeface="黑体" panose="02010609060101010101" pitchFamily="49" charset="-122"/>
                          <a:cs typeface="Times New Roman" panose="02020603050405020304" pitchFamily="18" charset="0"/>
                        </a:rPr>
                        <a:t>2</a:t>
                      </a:r>
                      <a:endParaRPr lang="zh-CN" sz="2400" b="1" kern="100" dirty="0">
                        <a:solidFill>
                          <a:srgbClr val="002060"/>
                        </a:solidFill>
                        <a:effectLst/>
                        <a:latin typeface="Times New Roman" panose="02020603050405020304" pitchFamily="18" charset="0"/>
                        <a:ea typeface="黑体" panose="02010609060101010101" pitchFamily="49" charset="-122"/>
                        <a:cs typeface="Times New Roman" panose="02020603050405020304" pitchFamily="18" charset="0"/>
                      </a:endParaRPr>
                    </a:p>
                  </a:txBody>
                  <a:tcPr marL="68580" marR="68580" marT="0" marB="0">
                    <a:solidFill>
                      <a:schemeClr val="accent6">
                        <a:lumMod val="20000"/>
                        <a:lumOff val="80000"/>
                      </a:schemeClr>
                    </a:solidFill>
                  </a:tcPr>
                </a:tc>
                <a:tc>
                  <a:txBody>
                    <a:bodyPr/>
                    <a:lstStyle/>
                    <a:p>
                      <a:pPr algn="l">
                        <a:spcAft>
                          <a:spcPts val="0"/>
                        </a:spcAft>
                      </a:pPr>
                      <a:r>
                        <a:rPr lang="en-US" sz="2400" b="1" kern="100" dirty="0">
                          <a:solidFill>
                            <a:srgbClr val="002060"/>
                          </a:solidFill>
                          <a:effectLst/>
                          <a:latin typeface="Times New Roman" panose="02020603050405020304" pitchFamily="18" charset="0"/>
                          <a:ea typeface="黑体" panose="02010609060101010101" pitchFamily="49" charset="-122"/>
                          <a:cs typeface="Times New Roman" panose="02020603050405020304" pitchFamily="18" charset="0"/>
                        </a:rPr>
                        <a:t>0</a:t>
                      </a:r>
                      <a:endParaRPr lang="zh-CN" sz="2400" b="1" kern="100" dirty="0">
                        <a:solidFill>
                          <a:srgbClr val="002060"/>
                        </a:solidFill>
                        <a:effectLst/>
                        <a:latin typeface="Times New Roman" panose="02020603050405020304" pitchFamily="18" charset="0"/>
                        <a:ea typeface="黑体" panose="02010609060101010101" pitchFamily="49" charset="-122"/>
                        <a:cs typeface="Times New Roman" panose="02020603050405020304" pitchFamily="18" charset="0"/>
                      </a:endParaRPr>
                    </a:p>
                  </a:txBody>
                  <a:tcPr marL="68580" marR="68580" marT="0" marB="0">
                    <a:solidFill>
                      <a:schemeClr val="accent6">
                        <a:lumMod val="20000"/>
                        <a:lumOff val="80000"/>
                      </a:schemeClr>
                    </a:solidFill>
                  </a:tcPr>
                </a:tc>
                <a:tc>
                  <a:txBody>
                    <a:bodyPr/>
                    <a:lstStyle/>
                    <a:p>
                      <a:pPr algn="l">
                        <a:spcAft>
                          <a:spcPts val="0"/>
                        </a:spcAft>
                      </a:pPr>
                      <a:r>
                        <a:rPr lang="en-US" sz="2400" b="1" kern="100" dirty="0">
                          <a:solidFill>
                            <a:srgbClr val="002060"/>
                          </a:solidFill>
                          <a:effectLst/>
                          <a:latin typeface="Times New Roman" panose="02020603050405020304" pitchFamily="18" charset="0"/>
                          <a:ea typeface="黑体" panose="02010609060101010101" pitchFamily="49" charset="-122"/>
                          <a:cs typeface="Times New Roman" panose="02020603050405020304" pitchFamily="18" charset="0"/>
                        </a:rPr>
                        <a:t>0.6289</a:t>
                      </a:r>
                      <a:endParaRPr lang="zh-CN" sz="2400" b="1" kern="100" dirty="0">
                        <a:solidFill>
                          <a:srgbClr val="002060"/>
                        </a:solidFill>
                        <a:effectLst/>
                        <a:latin typeface="Times New Roman" panose="02020603050405020304" pitchFamily="18" charset="0"/>
                        <a:ea typeface="黑体" panose="02010609060101010101" pitchFamily="49" charset="-122"/>
                        <a:cs typeface="Times New Roman" panose="02020603050405020304" pitchFamily="18" charset="0"/>
                      </a:endParaRPr>
                    </a:p>
                  </a:txBody>
                  <a:tcPr marL="68580" marR="68580" marT="0" marB="0">
                    <a:solidFill>
                      <a:schemeClr val="accent6">
                        <a:lumMod val="20000"/>
                        <a:lumOff val="80000"/>
                      </a:schemeClr>
                    </a:solidFill>
                  </a:tcPr>
                </a:tc>
                <a:tc>
                  <a:txBody>
                    <a:bodyPr/>
                    <a:lstStyle/>
                    <a:p>
                      <a:pPr algn="l">
                        <a:spcAft>
                          <a:spcPts val="0"/>
                        </a:spcAft>
                      </a:pPr>
                      <a:r>
                        <a:rPr lang="en-US" sz="2400" b="1" kern="100">
                          <a:solidFill>
                            <a:srgbClr val="002060"/>
                          </a:solidFill>
                          <a:effectLst/>
                          <a:latin typeface="Times New Roman" panose="02020603050405020304" pitchFamily="18" charset="0"/>
                          <a:ea typeface="黑体" panose="02010609060101010101" pitchFamily="49" charset="-122"/>
                          <a:cs typeface="Times New Roman" panose="02020603050405020304" pitchFamily="18" charset="0"/>
                        </a:rPr>
                        <a:t>0.3145</a:t>
                      </a:r>
                      <a:endParaRPr lang="zh-CN" sz="2400" b="1" kern="100">
                        <a:solidFill>
                          <a:srgbClr val="002060"/>
                        </a:solidFill>
                        <a:effectLst/>
                        <a:latin typeface="Times New Roman" panose="02020603050405020304" pitchFamily="18" charset="0"/>
                        <a:ea typeface="黑体" panose="02010609060101010101" pitchFamily="49" charset="-122"/>
                        <a:cs typeface="Times New Roman" panose="02020603050405020304" pitchFamily="18" charset="0"/>
                      </a:endParaRPr>
                    </a:p>
                  </a:txBody>
                  <a:tcPr marL="68580" marR="68580" marT="0" marB="0">
                    <a:solidFill>
                      <a:schemeClr val="accent6">
                        <a:lumMod val="20000"/>
                        <a:lumOff val="80000"/>
                      </a:schemeClr>
                    </a:solidFill>
                  </a:tcPr>
                </a:tc>
                <a:tc>
                  <a:txBody>
                    <a:bodyPr/>
                    <a:lstStyle/>
                    <a:p>
                      <a:pPr algn="l">
                        <a:spcAft>
                          <a:spcPts val="0"/>
                        </a:spcAft>
                      </a:pPr>
                      <a:r>
                        <a:rPr lang="en-US" sz="2400" b="1" kern="100">
                          <a:solidFill>
                            <a:srgbClr val="002060"/>
                          </a:solidFill>
                          <a:effectLst/>
                          <a:latin typeface="Times New Roman" panose="02020603050405020304" pitchFamily="18" charset="0"/>
                          <a:ea typeface="黑体" panose="02010609060101010101" pitchFamily="49" charset="-122"/>
                          <a:cs typeface="Times New Roman" panose="02020603050405020304" pitchFamily="18" charset="0"/>
                        </a:rPr>
                        <a:t>0.0566</a:t>
                      </a:r>
                      <a:endParaRPr lang="zh-CN" sz="2400" b="1" kern="100">
                        <a:solidFill>
                          <a:srgbClr val="002060"/>
                        </a:solidFill>
                        <a:effectLst/>
                        <a:latin typeface="Times New Roman" panose="02020603050405020304" pitchFamily="18" charset="0"/>
                        <a:ea typeface="黑体" panose="02010609060101010101" pitchFamily="49" charset="-122"/>
                        <a:cs typeface="Times New Roman" panose="02020603050405020304" pitchFamily="18" charset="0"/>
                      </a:endParaRPr>
                    </a:p>
                  </a:txBody>
                  <a:tcPr marL="68580" marR="68580" marT="0" marB="0">
                    <a:solidFill>
                      <a:schemeClr val="accent6">
                        <a:lumMod val="20000"/>
                        <a:lumOff val="80000"/>
                      </a:schemeClr>
                    </a:solidFill>
                  </a:tcPr>
                </a:tc>
              </a:tr>
              <a:tr h="398994">
                <a:tc>
                  <a:txBody>
                    <a:bodyPr/>
                    <a:lstStyle/>
                    <a:p>
                      <a:pPr algn="l">
                        <a:spcAft>
                          <a:spcPts val="0"/>
                        </a:spcAft>
                      </a:pPr>
                      <a:r>
                        <a:rPr lang="en-US" sz="2400" b="1" kern="100">
                          <a:effectLst/>
                          <a:latin typeface="Times New Roman" panose="02020603050405020304" pitchFamily="18" charset="0"/>
                          <a:ea typeface="黑体" panose="02010609060101010101" pitchFamily="49" charset="-122"/>
                          <a:cs typeface="Times New Roman" panose="02020603050405020304" pitchFamily="18" charset="0"/>
                        </a:rPr>
                        <a:t>9:4:3 </a:t>
                      </a:r>
                      <a:endParaRPr lang="zh-CN" sz="2400" b="1" kern="100">
                        <a:effectLst/>
                        <a:latin typeface="Times New Roman" panose="02020603050405020304" pitchFamily="18" charset="0"/>
                        <a:ea typeface="黑体" panose="02010609060101010101" pitchFamily="49" charset="-122"/>
                        <a:cs typeface="Times New Roman" panose="02020603050405020304" pitchFamily="18" charset="0"/>
                      </a:endParaRPr>
                    </a:p>
                  </a:txBody>
                  <a:tcPr marL="68580" marR="68580" marT="0" marB="0"/>
                </a:tc>
                <a:tc>
                  <a:txBody>
                    <a:bodyPr/>
                    <a:lstStyle/>
                    <a:p>
                      <a:pPr algn="l">
                        <a:spcAft>
                          <a:spcPts val="0"/>
                        </a:spcAft>
                      </a:pPr>
                      <a:r>
                        <a:rPr lang="en-US" sz="2400" b="1" kern="100">
                          <a:solidFill>
                            <a:srgbClr val="002060"/>
                          </a:solidFill>
                          <a:effectLst/>
                          <a:latin typeface="Times New Roman" panose="02020603050405020304" pitchFamily="18" charset="0"/>
                          <a:ea typeface="黑体" panose="02010609060101010101" pitchFamily="49" charset="-122"/>
                          <a:cs typeface="Times New Roman" panose="02020603050405020304" pitchFamily="18" charset="0"/>
                        </a:rPr>
                        <a:t>3</a:t>
                      </a:r>
                      <a:endParaRPr lang="zh-CN" sz="2400" b="1" kern="100">
                        <a:solidFill>
                          <a:srgbClr val="002060"/>
                        </a:solidFill>
                        <a:effectLst/>
                        <a:latin typeface="Times New Roman" panose="02020603050405020304" pitchFamily="18" charset="0"/>
                        <a:ea typeface="黑体" panose="02010609060101010101" pitchFamily="49" charset="-122"/>
                        <a:cs typeface="Times New Roman" panose="02020603050405020304" pitchFamily="18" charset="0"/>
                      </a:endParaRPr>
                    </a:p>
                  </a:txBody>
                  <a:tcPr marL="68580" marR="68580" marT="0" marB="0">
                    <a:solidFill>
                      <a:schemeClr val="accent6">
                        <a:lumMod val="20000"/>
                        <a:lumOff val="80000"/>
                      </a:schemeClr>
                    </a:solidFill>
                  </a:tcPr>
                </a:tc>
                <a:tc>
                  <a:txBody>
                    <a:bodyPr/>
                    <a:lstStyle/>
                    <a:p>
                      <a:pPr algn="l">
                        <a:spcAft>
                          <a:spcPts val="0"/>
                        </a:spcAft>
                      </a:pPr>
                      <a:r>
                        <a:rPr lang="en-US" sz="2400" b="1" kern="100">
                          <a:solidFill>
                            <a:srgbClr val="002060"/>
                          </a:solidFill>
                          <a:effectLst/>
                          <a:latin typeface="Times New Roman" panose="02020603050405020304" pitchFamily="18" charset="0"/>
                          <a:ea typeface="黑体" panose="02010609060101010101" pitchFamily="49" charset="-122"/>
                          <a:cs typeface="Times New Roman" panose="02020603050405020304" pitchFamily="18" charset="0"/>
                        </a:rPr>
                        <a:t>2</a:t>
                      </a:r>
                      <a:endParaRPr lang="zh-CN" sz="2400" b="1" kern="100">
                        <a:solidFill>
                          <a:srgbClr val="002060"/>
                        </a:solidFill>
                        <a:effectLst/>
                        <a:latin typeface="Times New Roman" panose="02020603050405020304" pitchFamily="18" charset="0"/>
                        <a:ea typeface="黑体" panose="02010609060101010101" pitchFamily="49" charset="-122"/>
                        <a:cs typeface="Times New Roman" panose="02020603050405020304" pitchFamily="18" charset="0"/>
                      </a:endParaRPr>
                    </a:p>
                  </a:txBody>
                  <a:tcPr marL="68580" marR="68580" marT="0" marB="0">
                    <a:solidFill>
                      <a:schemeClr val="accent6">
                        <a:lumMod val="20000"/>
                        <a:lumOff val="80000"/>
                      </a:schemeClr>
                    </a:solidFill>
                  </a:tcPr>
                </a:tc>
                <a:tc>
                  <a:txBody>
                    <a:bodyPr/>
                    <a:lstStyle/>
                    <a:p>
                      <a:pPr algn="l">
                        <a:spcAft>
                          <a:spcPts val="0"/>
                        </a:spcAft>
                      </a:pPr>
                      <a:r>
                        <a:rPr lang="en-US" sz="2400" b="1" kern="100">
                          <a:solidFill>
                            <a:srgbClr val="002060"/>
                          </a:solidFill>
                          <a:effectLst/>
                          <a:latin typeface="Times New Roman" panose="02020603050405020304" pitchFamily="18" charset="0"/>
                          <a:ea typeface="黑体" panose="02010609060101010101" pitchFamily="49" charset="-122"/>
                          <a:cs typeface="Times New Roman" panose="02020603050405020304" pitchFamily="18" charset="0"/>
                        </a:rPr>
                        <a:t>1</a:t>
                      </a:r>
                      <a:endParaRPr lang="zh-CN" sz="2400" b="1" kern="100">
                        <a:solidFill>
                          <a:srgbClr val="002060"/>
                        </a:solidFill>
                        <a:effectLst/>
                        <a:latin typeface="Times New Roman" panose="02020603050405020304" pitchFamily="18" charset="0"/>
                        <a:ea typeface="黑体" panose="02010609060101010101" pitchFamily="49" charset="-122"/>
                        <a:cs typeface="Times New Roman" panose="02020603050405020304" pitchFamily="18" charset="0"/>
                      </a:endParaRPr>
                    </a:p>
                  </a:txBody>
                  <a:tcPr marL="68580" marR="68580" marT="0" marB="0">
                    <a:solidFill>
                      <a:schemeClr val="accent6">
                        <a:lumMod val="20000"/>
                        <a:lumOff val="80000"/>
                      </a:schemeClr>
                    </a:solidFill>
                  </a:tcPr>
                </a:tc>
                <a:tc>
                  <a:txBody>
                    <a:bodyPr/>
                    <a:lstStyle/>
                    <a:p>
                      <a:pPr algn="l">
                        <a:spcAft>
                          <a:spcPts val="0"/>
                        </a:spcAft>
                      </a:pPr>
                      <a:r>
                        <a:rPr lang="en-US" sz="2400" b="1" kern="100" dirty="0">
                          <a:solidFill>
                            <a:srgbClr val="002060"/>
                          </a:solidFill>
                          <a:effectLst/>
                          <a:latin typeface="Times New Roman" panose="02020603050405020304" pitchFamily="18" charset="0"/>
                          <a:ea typeface="黑体" panose="02010609060101010101" pitchFamily="49" charset="-122"/>
                          <a:cs typeface="Times New Roman" panose="02020603050405020304" pitchFamily="18" charset="0"/>
                        </a:rPr>
                        <a:t>2</a:t>
                      </a:r>
                      <a:endParaRPr lang="zh-CN" sz="2400" b="1" kern="100" dirty="0">
                        <a:solidFill>
                          <a:srgbClr val="002060"/>
                        </a:solidFill>
                        <a:effectLst/>
                        <a:latin typeface="Times New Roman" panose="02020603050405020304" pitchFamily="18" charset="0"/>
                        <a:ea typeface="黑体" panose="02010609060101010101" pitchFamily="49" charset="-122"/>
                        <a:cs typeface="Times New Roman" panose="02020603050405020304" pitchFamily="18" charset="0"/>
                      </a:endParaRPr>
                    </a:p>
                  </a:txBody>
                  <a:tcPr marL="68580" marR="68580" marT="0" marB="0">
                    <a:solidFill>
                      <a:schemeClr val="accent6">
                        <a:lumMod val="20000"/>
                        <a:lumOff val="80000"/>
                      </a:schemeClr>
                    </a:solidFill>
                  </a:tcPr>
                </a:tc>
                <a:tc>
                  <a:txBody>
                    <a:bodyPr/>
                    <a:lstStyle/>
                    <a:p>
                      <a:pPr algn="l">
                        <a:spcAft>
                          <a:spcPts val="0"/>
                        </a:spcAft>
                      </a:pPr>
                      <a:r>
                        <a:rPr lang="en-US" sz="2400" b="1" kern="100" dirty="0">
                          <a:solidFill>
                            <a:srgbClr val="002060"/>
                          </a:solidFill>
                          <a:effectLst/>
                          <a:latin typeface="Times New Roman" panose="02020603050405020304" pitchFamily="18" charset="0"/>
                          <a:ea typeface="黑体" panose="02010609060101010101" pitchFamily="49" charset="-122"/>
                          <a:cs typeface="Times New Roman" panose="02020603050405020304" pitchFamily="18" charset="0"/>
                        </a:rPr>
                        <a:t>0.5128</a:t>
                      </a:r>
                      <a:endParaRPr lang="zh-CN" sz="2400" b="1" kern="100" dirty="0">
                        <a:solidFill>
                          <a:srgbClr val="002060"/>
                        </a:solidFill>
                        <a:effectLst/>
                        <a:latin typeface="Times New Roman" panose="02020603050405020304" pitchFamily="18" charset="0"/>
                        <a:ea typeface="黑体" panose="02010609060101010101" pitchFamily="49" charset="-122"/>
                        <a:cs typeface="Times New Roman" panose="02020603050405020304" pitchFamily="18" charset="0"/>
                      </a:endParaRPr>
                    </a:p>
                  </a:txBody>
                  <a:tcPr marL="68580" marR="68580" marT="0" marB="0">
                    <a:solidFill>
                      <a:schemeClr val="accent6">
                        <a:lumMod val="20000"/>
                        <a:lumOff val="80000"/>
                      </a:schemeClr>
                    </a:solidFill>
                  </a:tcPr>
                </a:tc>
                <a:tc>
                  <a:txBody>
                    <a:bodyPr/>
                    <a:lstStyle/>
                    <a:p>
                      <a:pPr algn="l">
                        <a:spcAft>
                          <a:spcPts val="0"/>
                        </a:spcAft>
                      </a:pPr>
                      <a:r>
                        <a:rPr lang="en-US" sz="2400" b="1" kern="100" dirty="0">
                          <a:solidFill>
                            <a:srgbClr val="002060"/>
                          </a:solidFill>
                          <a:effectLst/>
                          <a:latin typeface="Times New Roman" panose="02020603050405020304" pitchFamily="18" charset="0"/>
                          <a:ea typeface="黑体" panose="02010609060101010101" pitchFamily="49" charset="-122"/>
                          <a:cs typeface="Times New Roman" panose="02020603050405020304" pitchFamily="18" charset="0"/>
                        </a:rPr>
                        <a:t>0.2564</a:t>
                      </a:r>
                      <a:endParaRPr lang="zh-CN" sz="2400" b="1" kern="100" dirty="0">
                        <a:solidFill>
                          <a:srgbClr val="002060"/>
                        </a:solidFill>
                        <a:effectLst/>
                        <a:latin typeface="Times New Roman" panose="02020603050405020304" pitchFamily="18" charset="0"/>
                        <a:ea typeface="黑体" panose="02010609060101010101" pitchFamily="49" charset="-122"/>
                        <a:cs typeface="Times New Roman" panose="02020603050405020304" pitchFamily="18" charset="0"/>
                      </a:endParaRPr>
                    </a:p>
                  </a:txBody>
                  <a:tcPr marL="68580" marR="68580" marT="0" marB="0">
                    <a:solidFill>
                      <a:schemeClr val="accent6">
                        <a:lumMod val="20000"/>
                        <a:lumOff val="80000"/>
                      </a:schemeClr>
                    </a:solidFill>
                  </a:tcPr>
                </a:tc>
                <a:tc>
                  <a:txBody>
                    <a:bodyPr/>
                    <a:lstStyle/>
                    <a:p>
                      <a:pPr algn="l">
                        <a:spcAft>
                          <a:spcPts val="0"/>
                        </a:spcAft>
                      </a:pPr>
                      <a:r>
                        <a:rPr lang="en-US" sz="2400" b="1" kern="100">
                          <a:solidFill>
                            <a:srgbClr val="002060"/>
                          </a:solidFill>
                          <a:effectLst/>
                          <a:latin typeface="Times New Roman" panose="02020603050405020304" pitchFamily="18" charset="0"/>
                          <a:ea typeface="黑体" panose="02010609060101010101" pitchFamily="49" charset="-122"/>
                          <a:cs typeface="Times New Roman" panose="02020603050405020304" pitchFamily="18" charset="0"/>
                        </a:rPr>
                        <a:t>0.2308</a:t>
                      </a:r>
                      <a:endParaRPr lang="zh-CN" sz="2400" b="1" kern="100">
                        <a:solidFill>
                          <a:srgbClr val="002060"/>
                        </a:solidFill>
                        <a:effectLst/>
                        <a:latin typeface="Times New Roman" panose="02020603050405020304" pitchFamily="18" charset="0"/>
                        <a:ea typeface="黑体" panose="02010609060101010101" pitchFamily="49" charset="-122"/>
                        <a:cs typeface="Times New Roman" panose="02020603050405020304" pitchFamily="18" charset="0"/>
                      </a:endParaRPr>
                    </a:p>
                  </a:txBody>
                  <a:tcPr marL="68580" marR="68580" marT="0" marB="0">
                    <a:solidFill>
                      <a:schemeClr val="accent6">
                        <a:lumMod val="20000"/>
                        <a:lumOff val="80000"/>
                      </a:schemeClr>
                    </a:solidFill>
                  </a:tcPr>
                </a:tc>
              </a:tr>
              <a:tr h="398994">
                <a:tc>
                  <a:txBody>
                    <a:bodyPr/>
                    <a:lstStyle/>
                    <a:p>
                      <a:pPr algn="l">
                        <a:spcAft>
                          <a:spcPts val="0"/>
                        </a:spcAft>
                      </a:pPr>
                      <a:r>
                        <a:rPr lang="en-US" sz="2400" b="1" kern="100">
                          <a:effectLst/>
                          <a:latin typeface="Times New Roman" panose="02020603050405020304" pitchFamily="18" charset="0"/>
                          <a:ea typeface="黑体" panose="02010609060101010101" pitchFamily="49" charset="-122"/>
                          <a:cs typeface="Times New Roman" panose="02020603050405020304" pitchFamily="18" charset="0"/>
                        </a:rPr>
                        <a:t>15:1 </a:t>
                      </a:r>
                      <a:endParaRPr lang="zh-CN" sz="2400" b="1" kern="100">
                        <a:effectLst/>
                        <a:latin typeface="Times New Roman" panose="02020603050405020304" pitchFamily="18" charset="0"/>
                        <a:ea typeface="黑体" panose="02010609060101010101" pitchFamily="49" charset="-122"/>
                        <a:cs typeface="Times New Roman" panose="02020603050405020304" pitchFamily="18" charset="0"/>
                      </a:endParaRPr>
                    </a:p>
                  </a:txBody>
                  <a:tcPr marL="68580" marR="68580" marT="0" marB="0"/>
                </a:tc>
                <a:tc>
                  <a:txBody>
                    <a:bodyPr/>
                    <a:lstStyle/>
                    <a:p>
                      <a:pPr algn="l">
                        <a:spcAft>
                          <a:spcPts val="0"/>
                        </a:spcAft>
                      </a:pPr>
                      <a:r>
                        <a:rPr lang="en-US" sz="2400" b="1" kern="100">
                          <a:solidFill>
                            <a:srgbClr val="002060"/>
                          </a:solidFill>
                          <a:effectLst/>
                          <a:latin typeface="Times New Roman" panose="02020603050405020304" pitchFamily="18" charset="0"/>
                          <a:ea typeface="黑体" panose="02010609060101010101" pitchFamily="49" charset="-122"/>
                          <a:cs typeface="Times New Roman" panose="02020603050405020304" pitchFamily="18" charset="0"/>
                        </a:rPr>
                        <a:t>3</a:t>
                      </a:r>
                      <a:endParaRPr lang="zh-CN" sz="2400" b="1" kern="100">
                        <a:solidFill>
                          <a:srgbClr val="002060"/>
                        </a:solidFill>
                        <a:effectLst/>
                        <a:latin typeface="Times New Roman" panose="02020603050405020304" pitchFamily="18" charset="0"/>
                        <a:ea typeface="黑体" panose="02010609060101010101" pitchFamily="49" charset="-122"/>
                        <a:cs typeface="Times New Roman" panose="02020603050405020304" pitchFamily="18" charset="0"/>
                      </a:endParaRPr>
                    </a:p>
                  </a:txBody>
                  <a:tcPr marL="68580" marR="68580" marT="0" marB="0">
                    <a:solidFill>
                      <a:schemeClr val="accent6">
                        <a:lumMod val="20000"/>
                        <a:lumOff val="80000"/>
                      </a:schemeClr>
                    </a:solidFill>
                  </a:tcPr>
                </a:tc>
                <a:tc>
                  <a:txBody>
                    <a:bodyPr/>
                    <a:lstStyle/>
                    <a:p>
                      <a:pPr algn="l">
                        <a:spcAft>
                          <a:spcPts val="0"/>
                        </a:spcAft>
                      </a:pPr>
                      <a:r>
                        <a:rPr lang="en-US" sz="2400" b="1" kern="100">
                          <a:solidFill>
                            <a:srgbClr val="002060"/>
                          </a:solidFill>
                          <a:effectLst/>
                          <a:latin typeface="Times New Roman" panose="02020603050405020304" pitchFamily="18" charset="0"/>
                          <a:ea typeface="黑体" panose="02010609060101010101" pitchFamily="49" charset="-122"/>
                          <a:cs typeface="Times New Roman" panose="02020603050405020304" pitchFamily="18" charset="0"/>
                        </a:rPr>
                        <a:t>3</a:t>
                      </a:r>
                      <a:endParaRPr lang="zh-CN" sz="2400" b="1" kern="100">
                        <a:solidFill>
                          <a:srgbClr val="002060"/>
                        </a:solidFill>
                        <a:effectLst/>
                        <a:latin typeface="Times New Roman" panose="02020603050405020304" pitchFamily="18" charset="0"/>
                        <a:ea typeface="黑体" panose="02010609060101010101" pitchFamily="49" charset="-122"/>
                        <a:cs typeface="Times New Roman" panose="02020603050405020304" pitchFamily="18" charset="0"/>
                      </a:endParaRPr>
                    </a:p>
                  </a:txBody>
                  <a:tcPr marL="68580" marR="68580" marT="0" marB="0">
                    <a:solidFill>
                      <a:schemeClr val="accent6">
                        <a:lumMod val="20000"/>
                        <a:lumOff val="80000"/>
                      </a:schemeClr>
                    </a:solidFill>
                  </a:tcPr>
                </a:tc>
                <a:tc>
                  <a:txBody>
                    <a:bodyPr/>
                    <a:lstStyle/>
                    <a:p>
                      <a:pPr algn="l">
                        <a:spcAft>
                          <a:spcPts val="0"/>
                        </a:spcAft>
                      </a:pPr>
                      <a:r>
                        <a:rPr lang="en-US" sz="2400" b="1" kern="100">
                          <a:solidFill>
                            <a:srgbClr val="002060"/>
                          </a:solidFill>
                          <a:effectLst/>
                          <a:latin typeface="Times New Roman" panose="02020603050405020304" pitchFamily="18" charset="0"/>
                          <a:ea typeface="黑体" panose="02010609060101010101" pitchFamily="49" charset="-122"/>
                          <a:cs typeface="Times New Roman" panose="02020603050405020304" pitchFamily="18" charset="0"/>
                        </a:rPr>
                        <a:t>3</a:t>
                      </a:r>
                      <a:endParaRPr lang="zh-CN" sz="2400" b="1" kern="100">
                        <a:solidFill>
                          <a:srgbClr val="002060"/>
                        </a:solidFill>
                        <a:effectLst/>
                        <a:latin typeface="Times New Roman" panose="02020603050405020304" pitchFamily="18" charset="0"/>
                        <a:ea typeface="黑体" panose="02010609060101010101" pitchFamily="49" charset="-122"/>
                        <a:cs typeface="Times New Roman" panose="02020603050405020304" pitchFamily="18" charset="0"/>
                      </a:endParaRPr>
                    </a:p>
                  </a:txBody>
                  <a:tcPr marL="68580" marR="68580" marT="0" marB="0">
                    <a:solidFill>
                      <a:schemeClr val="accent6">
                        <a:lumMod val="20000"/>
                        <a:lumOff val="80000"/>
                      </a:schemeClr>
                    </a:solidFill>
                  </a:tcPr>
                </a:tc>
                <a:tc>
                  <a:txBody>
                    <a:bodyPr/>
                    <a:lstStyle/>
                    <a:p>
                      <a:pPr algn="l">
                        <a:spcAft>
                          <a:spcPts val="0"/>
                        </a:spcAft>
                      </a:pPr>
                      <a:r>
                        <a:rPr lang="en-US" sz="2400" b="1" kern="100">
                          <a:solidFill>
                            <a:srgbClr val="002060"/>
                          </a:solidFill>
                          <a:effectLst/>
                          <a:latin typeface="Times New Roman" panose="02020603050405020304" pitchFamily="18" charset="0"/>
                          <a:ea typeface="黑体" panose="02010609060101010101" pitchFamily="49" charset="-122"/>
                          <a:cs typeface="Times New Roman" panose="02020603050405020304" pitchFamily="18" charset="0"/>
                        </a:rPr>
                        <a:t>0</a:t>
                      </a:r>
                      <a:endParaRPr lang="zh-CN" sz="2400" b="1" kern="100">
                        <a:solidFill>
                          <a:srgbClr val="002060"/>
                        </a:solidFill>
                        <a:effectLst/>
                        <a:latin typeface="Times New Roman" panose="02020603050405020304" pitchFamily="18" charset="0"/>
                        <a:ea typeface="黑体" panose="02010609060101010101" pitchFamily="49" charset="-122"/>
                        <a:cs typeface="Times New Roman" panose="02020603050405020304" pitchFamily="18" charset="0"/>
                      </a:endParaRPr>
                    </a:p>
                  </a:txBody>
                  <a:tcPr marL="68580" marR="68580" marT="0" marB="0">
                    <a:solidFill>
                      <a:schemeClr val="accent6">
                        <a:lumMod val="20000"/>
                        <a:lumOff val="80000"/>
                      </a:schemeClr>
                    </a:solidFill>
                  </a:tcPr>
                </a:tc>
                <a:tc>
                  <a:txBody>
                    <a:bodyPr/>
                    <a:lstStyle/>
                    <a:p>
                      <a:pPr algn="l">
                        <a:spcAft>
                          <a:spcPts val="0"/>
                        </a:spcAft>
                      </a:pPr>
                      <a:r>
                        <a:rPr lang="en-US" sz="2400" b="1" kern="100" dirty="0">
                          <a:solidFill>
                            <a:srgbClr val="002060"/>
                          </a:solidFill>
                          <a:effectLst/>
                          <a:latin typeface="Times New Roman" panose="02020603050405020304" pitchFamily="18" charset="0"/>
                          <a:ea typeface="黑体" panose="02010609060101010101" pitchFamily="49" charset="-122"/>
                          <a:cs typeface="Times New Roman" panose="02020603050405020304" pitchFamily="18" charset="0"/>
                        </a:rPr>
                        <a:t>0.2667</a:t>
                      </a:r>
                      <a:endParaRPr lang="zh-CN" sz="2400" b="1" kern="100" dirty="0">
                        <a:solidFill>
                          <a:srgbClr val="002060"/>
                        </a:solidFill>
                        <a:effectLst/>
                        <a:latin typeface="Times New Roman" panose="02020603050405020304" pitchFamily="18" charset="0"/>
                        <a:ea typeface="黑体" panose="02010609060101010101" pitchFamily="49" charset="-122"/>
                        <a:cs typeface="Times New Roman" panose="02020603050405020304" pitchFamily="18" charset="0"/>
                      </a:endParaRPr>
                    </a:p>
                  </a:txBody>
                  <a:tcPr marL="68580" marR="68580" marT="0" marB="0">
                    <a:solidFill>
                      <a:schemeClr val="accent6">
                        <a:lumMod val="20000"/>
                        <a:lumOff val="80000"/>
                      </a:schemeClr>
                    </a:solidFill>
                  </a:tcPr>
                </a:tc>
                <a:tc>
                  <a:txBody>
                    <a:bodyPr/>
                    <a:lstStyle/>
                    <a:p>
                      <a:pPr algn="l">
                        <a:spcAft>
                          <a:spcPts val="0"/>
                        </a:spcAft>
                      </a:pPr>
                      <a:r>
                        <a:rPr lang="en-US" sz="2400" b="1" kern="100" dirty="0">
                          <a:solidFill>
                            <a:srgbClr val="002060"/>
                          </a:solidFill>
                          <a:effectLst/>
                          <a:latin typeface="Times New Roman" panose="02020603050405020304" pitchFamily="18" charset="0"/>
                          <a:ea typeface="黑体" panose="02010609060101010101" pitchFamily="49" charset="-122"/>
                          <a:cs typeface="Times New Roman" panose="02020603050405020304" pitchFamily="18" charset="0"/>
                        </a:rPr>
                        <a:t>0.1333</a:t>
                      </a:r>
                      <a:endParaRPr lang="zh-CN" sz="2400" b="1" kern="100" dirty="0">
                        <a:solidFill>
                          <a:srgbClr val="002060"/>
                        </a:solidFill>
                        <a:effectLst/>
                        <a:latin typeface="Times New Roman" panose="02020603050405020304" pitchFamily="18" charset="0"/>
                        <a:ea typeface="黑体" panose="02010609060101010101" pitchFamily="49" charset="-122"/>
                        <a:cs typeface="Times New Roman" panose="02020603050405020304" pitchFamily="18" charset="0"/>
                      </a:endParaRPr>
                    </a:p>
                  </a:txBody>
                  <a:tcPr marL="68580" marR="68580" marT="0" marB="0">
                    <a:solidFill>
                      <a:schemeClr val="accent6">
                        <a:lumMod val="20000"/>
                        <a:lumOff val="80000"/>
                      </a:schemeClr>
                    </a:solidFill>
                  </a:tcPr>
                </a:tc>
                <a:tc>
                  <a:txBody>
                    <a:bodyPr/>
                    <a:lstStyle/>
                    <a:p>
                      <a:pPr algn="l">
                        <a:spcAft>
                          <a:spcPts val="0"/>
                        </a:spcAft>
                      </a:pPr>
                      <a:r>
                        <a:rPr lang="en-US" sz="2400" b="1" kern="100" dirty="0">
                          <a:solidFill>
                            <a:srgbClr val="002060"/>
                          </a:solidFill>
                          <a:effectLst/>
                          <a:latin typeface="Times New Roman" panose="02020603050405020304" pitchFamily="18" charset="0"/>
                          <a:ea typeface="黑体" panose="02010609060101010101" pitchFamily="49" charset="-122"/>
                          <a:cs typeface="Times New Roman" panose="02020603050405020304" pitchFamily="18" charset="0"/>
                        </a:rPr>
                        <a:t>0.6</a:t>
                      </a:r>
                      <a:endParaRPr lang="zh-CN" sz="2400" b="1" kern="100" dirty="0">
                        <a:solidFill>
                          <a:srgbClr val="002060"/>
                        </a:solidFill>
                        <a:effectLst/>
                        <a:latin typeface="Times New Roman" panose="02020603050405020304" pitchFamily="18" charset="0"/>
                        <a:ea typeface="黑体" panose="02010609060101010101" pitchFamily="49" charset="-122"/>
                        <a:cs typeface="Times New Roman" panose="02020603050405020304" pitchFamily="18" charset="0"/>
                      </a:endParaRPr>
                    </a:p>
                  </a:txBody>
                  <a:tcPr marL="68580" marR="68580" marT="0" marB="0">
                    <a:solidFill>
                      <a:schemeClr val="accent6">
                        <a:lumMod val="20000"/>
                        <a:lumOff val="80000"/>
                      </a:schemeClr>
                    </a:solidFill>
                  </a:tcPr>
                </a:tc>
              </a:tr>
              <a:tr h="398994">
                <a:tc>
                  <a:txBody>
                    <a:bodyPr/>
                    <a:lstStyle/>
                    <a:p>
                      <a:pPr algn="l">
                        <a:spcAft>
                          <a:spcPts val="0"/>
                        </a:spcAft>
                      </a:pPr>
                      <a:r>
                        <a:rPr lang="en-US" sz="2400" b="1" kern="100">
                          <a:effectLst/>
                          <a:latin typeface="Times New Roman" panose="02020603050405020304" pitchFamily="18" charset="0"/>
                          <a:ea typeface="黑体" panose="02010609060101010101" pitchFamily="49" charset="-122"/>
                          <a:cs typeface="Times New Roman" panose="02020603050405020304" pitchFamily="18" charset="0"/>
                        </a:rPr>
                        <a:t>13:3 </a:t>
                      </a:r>
                      <a:endParaRPr lang="zh-CN" sz="2400" b="1" kern="100">
                        <a:effectLst/>
                        <a:latin typeface="Times New Roman" panose="02020603050405020304" pitchFamily="18" charset="0"/>
                        <a:ea typeface="黑体" panose="02010609060101010101" pitchFamily="49" charset="-122"/>
                        <a:cs typeface="Times New Roman" panose="02020603050405020304" pitchFamily="18" charset="0"/>
                      </a:endParaRPr>
                    </a:p>
                  </a:txBody>
                  <a:tcPr marL="68580" marR="68580" marT="0" marB="0"/>
                </a:tc>
                <a:tc>
                  <a:txBody>
                    <a:bodyPr/>
                    <a:lstStyle/>
                    <a:p>
                      <a:pPr algn="l">
                        <a:spcAft>
                          <a:spcPts val="0"/>
                        </a:spcAft>
                      </a:pPr>
                      <a:r>
                        <a:rPr lang="en-US" sz="2400" b="1" kern="100">
                          <a:solidFill>
                            <a:srgbClr val="002060"/>
                          </a:solidFill>
                          <a:effectLst/>
                          <a:latin typeface="Times New Roman" panose="02020603050405020304" pitchFamily="18" charset="0"/>
                          <a:ea typeface="黑体" panose="02010609060101010101" pitchFamily="49" charset="-122"/>
                          <a:cs typeface="Times New Roman" panose="02020603050405020304" pitchFamily="18" charset="0"/>
                        </a:rPr>
                        <a:t>3</a:t>
                      </a:r>
                      <a:endParaRPr lang="zh-CN" sz="2400" b="1" kern="100">
                        <a:solidFill>
                          <a:srgbClr val="002060"/>
                        </a:solidFill>
                        <a:effectLst/>
                        <a:latin typeface="Times New Roman" panose="02020603050405020304" pitchFamily="18" charset="0"/>
                        <a:ea typeface="黑体" panose="02010609060101010101" pitchFamily="49" charset="-122"/>
                        <a:cs typeface="Times New Roman" panose="02020603050405020304" pitchFamily="18" charset="0"/>
                      </a:endParaRPr>
                    </a:p>
                  </a:txBody>
                  <a:tcPr marL="68580" marR="68580" marT="0" marB="0">
                    <a:solidFill>
                      <a:schemeClr val="accent6">
                        <a:lumMod val="20000"/>
                        <a:lumOff val="80000"/>
                      </a:schemeClr>
                    </a:solidFill>
                  </a:tcPr>
                </a:tc>
                <a:tc>
                  <a:txBody>
                    <a:bodyPr/>
                    <a:lstStyle/>
                    <a:p>
                      <a:pPr algn="l">
                        <a:spcAft>
                          <a:spcPts val="0"/>
                        </a:spcAft>
                      </a:pPr>
                      <a:r>
                        <a:rPr lang="en-US" sz="2400" b="1" kern="100">
                          <a:solidFill>
                            <a:srgbClr val="002060"/>
                          </a:solidFill>
                          <a:effectLst/>
                          <a:latin typeface="Times New Roman" panose="02020603050405020304" pitchFamily="18" charset="0"/>
                          <a:ea typeface="黑体" panose="02010609060101010101" pitchFamily="49" charset="-122"/>
                          <a:cs typeface="Times New Roman" panose="02020603050405020304" pitchFamily="18" charset="0"/>
                        </a:rPr>
                        <a:t>3</a:t>
                      </a:r>
                      <a:endParaRPr lang="zh-CN" sz="2400" b="1" kern="100">
                        <a:solidFill>
                          <a:srgbClr val="002060"/>
                        </a:solidFill>
                        <a:effectLst/>
                        <a:latin typeface="Times New Roman" panose="02020603050405020304" pitchFamily="18" charset="0"/>
                        <a:ea typeface="黑体" panose="02010609060101010101" pitchFamily="49" charset="-122"/>
                        <a:cs typeface="Times New Roman" panose="02020603050405020304" pitchFamily="18" charset="0"/>
                      </a:endParaRPr>
                    </a:p>
                  </a:txBody>
                  <a:tcPr marL="68580" marR="68580" marT="0" marB="0">
                    <a:solidFill>
                      <a:schemeClr val="accent6">
                        <a:lumMod val="20000"/>
                        <a:lumOff val="80000"/>
                      </a:schemeClr>
                    </a:solidFill>
                  </a:tcPr>
                </a:tc>
                <a:tc>
                  <a:txBody>
                    <a:bodyPr/>
                    <a:lstStyle/>
                    <a:p>
                      <a:pPr algn="l">
                        <a:spcAft>
                          <a:spcPts val="0"/>
                        </a:spcAft>
                      </a:pPr>
                      <a:r>
                        <a:rPr lang="en-US" sz="2400" b="1" kern="100" dirty="0">
                          <a:solidFill>
                            <a:srgbClr val="002060"/>
                          </a:solidFill>
                          <a:effectLst/>
                          <a:latin typeface="Times New Roman" panose="02020603050405020304" pitchFamily="18" charset="0"/>
                          <a:ea typeface="黑体" panose="02010609060101010101" pitchFamily="49" charset="-122"/>
                          <a:cs typeface="Times New Roman" panose="02020603050405020304" pitchFamily="18" charset="0"/>
                        </a:rPr>
                        <a:t>1</a:t>
                      </a:r>
                      <a:endParaRPr lang="zh-CN" sz="2400" b="1" kern="100" dirty="0">
                        <a:solidFill>
                          <a:srgbClr val="002060"/>
                        </a:solidFill>
                        <a:effectLst/>
                        <a:latin typeface="Times New Roman" panose="02020603050405020304" pitchFamily="18" charset="0"/>
                        <a:ea typeface="黑体" panose="02010609060101010101" pitchFamily="49" charset="-122"/>
                        <a:cs typeface="Times New Roman" panose="02020603050405020304" pitchFamily="18" charset="0"/>
                      </a:endParaRPr>
                    </a:p>
                  </a:txBody>
                  <a:tcPr marL="68580" marR="68580" marT="0" marB="0">
                    <a:solidFill>
                      <a:schemeClr val="accent6">
                        <a:lumMod val="20000"/>
                        <a:lumOff val="80000"/>
                      </a:schemeClr>
                    </a:solidFill>
                  </a:tcPr>
                </a:tc>
                <a:tc>
                  <a:txBody>
                    <a:bodyPr/>
                    <a:lstStyle/>
                    <a:p>
                      <a:pPr algn="l">
                        <a:spcAft>
                          <a:spcPts val="0"/>
                        </a:spcAft>
                      </a:pPr>
                      <a:r>
                        <a:rPr lang="en-US" sz="2400" b="1" kern="100">
                          <a:solidFill>
                            <a:srgbClr val="002060"/>
                          </a:solidFill>
                          <a:effectLst/>
                          <a:latin typeface="Times New Roman" panose="02020603050405020304" pitchFamily="18" charset="0"/>
                          <a:ea typeface="黑体" panose="02010609060101010101" pitchFamily="49" charset="-122"/>
                          <a:cs typeface="Times New Roman" panose="02020603050405020304" pitchFamily="18" charset="0"/>
                        </a:rPr>
                        <a:t>3</a:t>
                      </a:r>
                      <a:endParaRPr lang="zh-CN" sz="2400" b="1" kern="100">
                        <a:solidFill>
                          <a:srgbClr val="002060"/>
                        </a:solidFill>
                        <a:effectLst/>
                        <a:latin typeface="Times New Roman" panose="02020603050405020304" pitchFamily="18" charset="0"/>
                        <a:ea typeface="黑体" panose="02010609060101010101" pitchFamily="49" charset="-122"/>
                        <a:cs typeface="Times New Roman" panose="02020603050405020304" pitchFamily="18" charset="0"/>
                      </a:endParaRPr>
                    </a:p>
                  </a:txBody>
                  <a:tcPr marL="68580" marR="68580" marT="0" marB="0">
                    <a:solidFill>
                      <a:schemeClr val="accent6">
                        <a:lumMod val="20000"/>
                        <a:lumOff val="80000"/>
                      </a:schemeClr>
                    </a:solidFill>
                  </a:tcPr>
                </a:tc>
                <a:tc>
                  <a:txBody>
                    <a:bodyPr/>
                    <a:lstStyle/>
                    <a:p>
                      <a:pPr algn="l">
                        <a:spcAft>
                          <a:spcPts val="0"/>
                        </a:spcAft>
                      </a:pPr>
                      <a:r>
                        <a:rPr lang="en-US" sz="2400" b="1" kern="100" dirty="0">
                          <a:solidFill>
                            <a:srgbClr val="002060"/>
                          </a:solidFill>
                          <a:effectLst/>
                          <a:latin typeface="Times New Roman" panose="02020603050405020304" pitchFamily="18" charset="0"/>
                          <a:ea typeface="黑体" panose="02010609060101010101" pitchFamily="49" charset="-122"/>
                          <a:cs typeface="Times New Roman" panose="02020603050405020304" pitchFamily="18" charset="0"/>
                        </a:rPr>
                        <a:t>0.5128</a:t>
                      </a:r>
                      <a:endParaRPr lang="zh-CN" sz="2400" b="1" kern="100" dirty="0">
                        <a:solidFill>
                          <a:srgbClr val="002060"/>
                        </a:solidFill>
                        <a:effectLst/>
                        <a:latin typeface="Times New Roman" panose="02020603050405020304" pitchFamily="18" charset="0"/>
                        <a:ea typeface="黑体" panose="02010609060101010101" pitchFamily="49" charset="-122"/>
                        <a:cs typeface="Times New Roman" panose="02020603050405020304" pitchFamily="18" charset="0"/>
                      </a:endParaRPr>
                    </a:p>
                  </a:txBody>
                  <a:tcPr marL="68580" marR="68580" marT="0" marB="0">
                    <a:solidFill>
                      <a:schemeClr val="accent6">
                        <a:lumMod val="20000"/>
                        <a:lumOff val="80000"/>
                      </a:schemeClr>
                    </a:solidFill>
                  </a:tcPr>
                </a:tc>
                <a:tc>
                  <a:txBody>
                    <a:bodyPr/>
                    <a:lstStyle/>
                    <a:p>
                      <a:pPr algn="l">
                        <a:spcAft>
                          <a:spcPts val="0"/>
                        </a:spcAft>
                      </a:pPr>
                      <a:r>
                        <a:rPr lang="en-US" sz="2400" b="1" kern="100" dirty="0">
                          <a:solidFill>
                            <a:srgbClr val="002060"/>
                          </a:solidFill>
                          <a:effectLst/>
                          <a:latin typeface="Times New Roman" panose="02020603050405020304" pitchFamily="18" charset="0"/>
                          <a:ea typeface="黑体" panose="02010609060101010101" pitchFamily="49" charset="-122"/>
                          <a:cs typeface="Times New Roman" panose="02020603050405020304" pitchFamily="18" charset="0"/>
                        </a:rPr>
                        <a:t>0.2564</a:t>
                      </a:r>
                      <a:endParaRPr lang="zh-CN" sz="2400" b="1" kern="100" dirty="0">
                        <a:solidFill>
                          <a:srgbClr val="002060"/>
                        </a:solidFill>
                        <a:effectLst/>
                        <a:latin typeface="Times New Roman" panose="02020603050405020304" pitchFamily="18" charset="0"/>
                        <a:ea typeface="黑体" panose="02010609060101010101" pitchFamily="49" charset="-122"/>
                        <a:cs typeface="Times New Roman" panose="02020603050405020304" pitchFamily="18" charset="0"/>
                      </a:endParaRPr>
                    </a:p>
                  </a:txBody>
                  <a:tcPr marL="68580" marR="68580" marT="0" marB="0">
                    <a:solidFill>
                      <a:schemeClr val="accent6">
                        <a:lumMod val="20000"/>
                        <a:lumOff val="80000"/>
                      </a:schemeClr>
                    </a:solidFill>
                  </a:tcPr>
                </a:tc>
                <a:tc>
                  <a:txBody>
                    <a:bodyPr/>
                    <a:lstStyle/>
                    <a:p>
                      <a:pPr algn="l">
                        <a:spcAft>
                          <a:spcPts val="0"/>
                        </a:spcAft>
                      </a:pPr>
                      <a:r>
                        <a:rPr lang="en-US" sz="2400" b="1" kern="100" dirty="0">
                          <a:solidFill>
                            <a:srgbClr val="002060"/>
                          </a:solidFill>
                          <a:effectLst/>
                          <a:latin typeface="Times New Roman" panose="02020603050405020304" pitchFamily="18" charset="0"/>
                          <a:ea typeface="黑体" panose="02010609060101010101" pitchFamily="49" charset="-122"/>
                          <a:cs typeface="Times New Roman" panose="02020603050405020304" pitchFamily="18" charset="0"/>
                        </a:rPr>
                        <a:t>0.2308</a:t>
                      </a:r>
                      <a:endParaRPr lang="zh-CN" sz="2400" b="1" kern="100" dirty="0">
                        <a:solidFill>
                          <a:srgbClr val="002060"/>
                        </a:solidFill>
                        <a:effectLst/>
                        <a:latin typeface="Times New Roman" panose="02020603050405020304" pitchFamily="18" charset="0"/>
                        <a:ea typeface="黑体" panose="02010609060101010101" pitchFamily="49" charset="-122"/>
                        <a:cs typeface="Times New Roman" panose="02020603050405020304" pitchFamily="18" charset="0"/>
                      </a:endParaRPr>
                    </a:p>
                  </a:txBody>
                  <a:tcPr marL="68580" marR="68580" marT="0" marB="0">
                    <a:solidFill>
                      <a:schemeClr val="accent6">
                        <a:lumMod val="20000"/>
                        <a:lumOff val="80000"/>
                      </a:schemeClr>
                    </a:solidFill>
                  </a:tcPr>
                </a:tc>
              </a:tr>
              <a:tr h="398994">
                <a:tc>
                  <a:txBody>
                    <a:bodyPr/>
                    <a:lstStyle/>
                    <a:p>
                      <a:pPr algn="l">
                        <a:spcAft>
                          <a:spcPts val="0"/>
                        </a:spcAft>
                      </a:pPr>
                      <a:r>
                        <a:rPr lang="en-US" sz="2400" b="1" kern="100">
                          <a:effectLst/>
                          <a:latin typeface="Times New Roman" panose="02020603050405020304" pitchFamily="18" charset="0"/>
                          <a:ea typeface="黑体" panose="02010609060101010101" pitchFamily="49" charset="-122"/>
                          <a:cs typeface="Times New Roman" panose="02020603050405020304" pitchFamily="18" charset="0"/>
                        </a:rPr>
                        <a:t>10:6 </a:t>
                      </a:r>
                      <a:endParaRPr lang="zh-CN" sz="2400" b="1" kern="100">
                        <a:effectLst/>
                        <a:latin typeface="Times New Roman" panose="02020603050405020304" pitchFamily="18" charset="0"/>
                        <a:ea typeface="黑体" panose="02010609060101010101" pitchFamily="49" charset="-122"/>
                        <a:cs typeface="Times New Roman" panose="02020603050405020304" pitchFamily="18" charset="0"/>
                      </a:endParaRPr>
                    </a:p>
                  </a:txBody>
                  <a:tcPr marL="68580" marR="68580" marT="0" marB="0"/>
                </a:tc>
                <a:tc>
                  <a:txBody>
                    <a:bodyPr/>
                    <a:lstStyle/>
                    <a:p>
                      <a:pPr algn="l">
                        <a:spcAft>
                          <a:spcPts val="0"/>
                        </a:spcAft>
                      </a:pPr>
                      <a:r>
                        <a:rPr lang="en-US" sz="2400" b="1" kern="100">
                          <a:solidFill>
                            <a:srgbClr val="002060"/>
                          </a:solidFill>
                          <a:effectLst/>
                          <a:latin typeface="Times New Roman" panose="02020603050405020304" pitchFamily="18" charset="0"/>
                          <a:ea typeface="黑体" panose="02010609060101010101" pitchFamily="49" charset="-122"/>
                          <a:cs typeface="Times New Roman" panose="02020603050405020304" pitchFamily="18" charset="0"/>
                        </a:rPr>
                        <a:t>3</a:t>
                      </a:r>
                      <a:endParaRPr lang="zh-CN" sz="2400" b="1" kern="100">
                        <a:solidFill>
                          <a:srgbClr val="002060"/>
                        </a:solidFill>
                        <a:effectLst/>
                        <a:latin typeface="Times New Roman" panose="02020603050405020304" pitchFamily="18" charset="0"/>
                        <a:ea typeface="黑体" panose="02010609060101010101" pitchFamily="49" charset="-122"/>
                        <a:cs typeface="Times New Roman" panose="02020603050405020304" pitchFamily="18" charset="0"/>
                      </a:endParaRPr>
                    </a:p>
                  </a:txBody>
                  <a:tcPr marL="68580" marR="68580" marT="0" marB="0">
                    <a:solidFill>
                      <a:schemeClr val="accent6">
                        <a:lumMod val="20000"/>
                        <a:lumOff val="80000"/>
                      </a:schemeClr>
                    </a:solidFill>
                  </a:tcPr>
                </a:tc>
                <a:tc>
                  <a:txBody>
                    <a:bodyPr/>
                    <a:lstStyle/>
                    <a:p>
                      <a:pPr algn="l">
                        <a:spcAft>
                          <a:spcPts val="0"/>
                        </a:spcAft>
                      </a:pPr>
                      <a:r>
                        <a:rPr lang="en-US" sz="2400" b="1" kern="100">
                          <a:solidFill>
                            <a:srgbClr val="002060"/>
                          </a:solidFill>
                          <a:effectLst/>
                          <a:latin typeface="Times New Roman" panose="02020603050405020304" pitchFamily="18" charset="0"/>
                          <a:ea typeface="黑体" panose="02010609060101010101" pitchFamily="49" charset="-122"/>
                          <a:cs typeface="Times New Roman" panose="02020603050405020304" pitchFamily="18" charset="0"/>
                        </a:rPr>
                        <a:t>2</a:t>
                      </a:r>
                      <a:endParaRPr lang="zh-CN" sz="2400" b="1" kern="100">
                        <a:solidFill>
                          <a:srgbClr val="002060"/>
                        </a:solidFill>
                        <a:effectLst/>
                        <a:latin typeface="Times New Roman" panose="02020603050405020304" pitchFamily="18" charset="0"/>
                        <a:ea typeface="黑体" panose="02010609060101010101" pitchFamily="49" charset="-122"/>
                        <a:cs typeface="Times New Roman" panose="02020603050405020304" pitchFamily="18" charset="0"/>
                      </a:endParaRPr>
                    </a:p>
                  </a:txBody>
                  <a:tcPr marL="68580" marR="68580" marT="0" marB="0">
                    <a:solidFill>
                      <a:schemeClr val="accent6">
                        <a:lumMod val="20000"/>
                        <a:lumOff val="80000"/>
                      </a:schemeClr>
                    </a:solidFill>
                  </a:tcPr>
                </a:tc>
                <a:tc>
                  <a:txBody>
                    <a:bodyPr/>
                    <a:lstStyle/>
                    <a:p>
                      <a:pPr algn="l">
                        <a:spcAft>
                          <a:spcPts val="0"/>
                        </a:spcAft>
                      </a:pPr>
                      <a:r>
                        <a:rPr lang="en-US" sz="2400" b="1" kern="100" dirty="0">
                          <a:solidFill>
                            <a:srgbClr val="002060"/>
                          </a:solidFill>
                          <a:effectLst/>
                          <a:latin typeface="Times New Roman" panose="02020603050405020304" pitchFamily="18" charset="0"/>
                          <a:ea typeface="黑体" panose="02010609060101010101" pitchFamily="49" charset="-122"/>
                          <a:cs typeface="Times New Roman" panose="02020603050405020304" pitchFamily="18" charset="0"/>
                        </a:rPr>
                        <a:t>2</a:t>
                      </a:r>
                      <a:endParaRPr lang="zh-CN" sz="2400" b="1" kern="100" dirty="0">
                        <a:solidFill>
                          <a:srgbClr val="002060"/>
                        </a:solidFill>
                        <a:effectLst/>
                        <a:latin typeface="Times New Roman" panose="02020603050405020304" pitchFamily="18" charset="0"/>
                        <a:ea typeface="黑体" panose="02010609060101010101" pitchFamily="49" charset="-122"/>
                        <a:cs typeface="Times New Roman" panose="02020603050405020304" pitchFamily="18" charset="0"/>
                      </a:endParaRPr>
                    </a:p>
                  </a:txBody>
                  <a:tcPr marL="68580" marR="68580" marT="0" marB="0">
                    <a:solidFill>
                      <a:schemeClr val="accent6">
                        <a:lumMod val="20000"/>
                        <a:lumOff val="80000"/>
                      </a:schemeClr>
                    </a:solidFill>
                  </a:tcPr>
                </a:tc>
                <a:tc>
                  <a:txBody>
                    <a:bodyPr/>
                    <a:lstStyle/>
                    <a:p>
                      <a:pPr algn="l">
                        <a:spcAft>
                          <a:spcPts val="0"/>
                        </a:spcAft>
                      </a:pPr>
                      <a:r>
                        <a:rPr lang="en-US" sz="2400" b="1" kern="100">
                          <a:solidFill>
                            <a:srgbClr val="002060"/>
                          </a:solidFill>
                          <a:effectLst/>
                          <a:latin typeface="Times New Roman" panose="02020603050405020304" pitchFamily="18" charset="0"/>
                          <a:ea typeface="黑体" panose="02010609060101010101" pitchFamily="49" charset="-122"/>
                          <a:cs typeface="Times New Roman" panose="02020603050405020304" pitchFamily="18" charset="0"/>
                        </a:rPr>
                        <a:t>3</a:t>
                      </a:r>
                      <a:endParaRPr lang="zh-CN" sz="2400" b="1" kern="100">
                        <a:solidFill>
                          <a:srgbClr val="002060"/>
                        </a:solidFill>
                        <a:effectLst/>
                        <a:latin typeface="Times New Roman" panose="02020603050405020304" pitchFamily="18" charset="0"/>
                        <a:ea typeface="黑体" panose="02010609060101010101" pitchFamily="49" charset="-122"/>
                        <a:cs typeface="Times New Roman" panose="02020603050405020304" pitchFamily="18" charset="0"/>
                      </a:endParaRPr>
                    </a:p>
                  </a:txBody>
                  <a:tcPr marL="68580" marR="68580" marT="0" marB="0">
                    <a:solidFill>
                      <a:schemeClr val="accent6">
                        <a:lumMod val="20000"/>
                        <a:lumOff val="80000"/>
                      </a:schemeClr>
                    </a:solidFill>
                  </a:tcPr>
                </a:tc>
                <a:tc>
                  <a:txBody>
                    <a:bodyPr/>
                    <a:lstStyle/>
                    <a:p>
                      <a:pPr algn="l">
                        <a:spcAft>
                          <a:spcPts val="0"/>
                        </a:spcAft>
                      </a:pPr>
                      <a:r>
                        <a:rPr lang="en-US" sz="2400" b="1" kern="100">
                          <a:solidFill>
                            <a:srgbClr val="002060"/>
                          </a:solidFill>
                          <a:effectLst/>
                          <a:latin typeface="Times New Roman" panose="02020603050405020304" pitchFamily="18" charset="0"/>
                          <a:ea typeface="黑体" panose="02010609060101010101" pitchFamily="49" charset="-122"/>
                          <a:cs typeface="Times New Roman" panose="02020603050405020304" pitchFamily="18" charset="0"/>
                        </a:rPr>
                        <a:t>0.2667</a:t>
                      </a:r>
                      <a:endParaRPr lang="zh-CN" sz="2400" b="1" kern="100">
                        <a:solidFill>
                          <a:srgbClr val="002060"/>
                        </a:solidFill>
                        <a:effectLst/>
                        <a:latin typeface="Times New Roman" panose="02020603050405020304" pitchFamily="18" charset="0"/>
                        <a:ea typeface="黑体" panose="02010609060101010101" pitchFamily="49" charset="-122"/>
                        <a:cs typeface="Times New Roman" panose="02020603050405020304" pitchFamily="18" charset="0"/>
                      </a:endParaRPr>
                    </a:p>
                  </a:txBody>
                  <a:tcPr marL="68580" marR="68580" marT="0" marB="0">
                    <a:solidFill>
                      <a:schemeClr val="accent6">
                        <a:lumMod val="20000"/>
                        <a:lumOff val="80000"/>
                      </a:schemeClr>
                    </a:solidFill>
                  </a:tcPr>
                </a:tc>
                <a:tc>
                  <a:txBody>
                    <a:bodyPr/>
                    <a:lstStyle/>
                    <a:p>
                      <a:pPr algn="l">
                        <a:spcAft>
                          <a:spcPts val="0"/>
                        </a:spcAft>
                      </a:pPr>
                      <a:r>
                        <a:rPr lang="en-US" sz="2400" b="1" kern="100" dirty="0">
                          <a:solidFill>
                            <a:srgbClr val="002060"/>
                          </a:solidFill>
                          <a:effectLst/>
                          <a:latin typeface="Times New Roman" panose="02020603050405020304" pitchFamily="18" charset="0"/>
                          <a:ea typeface="黑体" panose="02010609060101010101" pitchFamily="49" charset="-122"/>
                          <a:cs typeface="Times New Roman" panose="02020603050405020304" pitchFamily="18" charset="0"/>
                        </a:rPr>
                        <a:t>0.1333</a:t>
                      </a:r>
                      <a:endParaRPr lang="zh-CN" sz="2400" b="1" kern="100" dirty="0">
                        <a:solidFill>
                          <a:srgbClr val="002060"/>
                        </a:solidFill>
                        <a:effectLst/>
                        <a:latin typeface="Times New Roman" panose="02020603050405020304" pitchFamily="18" charset="0"/>
                        <a:ea typeface="黑体" panose="02010609060101010101" pitchFamily="49" charset="-122"/>
                        <a:cs typeface="Times New Roman" panose="02020603050405020304" pitchFamily="18" charset="0"/>
                      </a:endParaRPr>
                    </a:p>
                  </a:txBody>
                  <a:tcPr marL="68580" marR="68580" marT="0" marB="0">
                    <a:solidFill>
                      <a:schemeClr val="accent6">
                        <a:lumMod val="20000"/>
                        <a:lumOff val="80000"/>
                      </a:schemeClr>
                    </a:solidFill>
                  </a:tcPr>
                </a:tc>
                <a:tc>
                  <a:txBody>
                    <a:bodyPr/>
                    <a:lstStyle/>
                    <a:p>
                      <a:pPr algn="l">
                        <a:spcAft>
                          <a:spcPts val="0"/>
                        </a:spcAft>
                      </a:pPr>
                      <a:r>
                        <a:rPr lang="en-US" sz="2400" b="1" kern="100" dirty="0">
                          <a:solidFill>
                            <a:srgbClr val="002060"/>
                          </a:solidFill>
                          <a:effectLst/>
                          <a:latin typeface="Times New Roman" panose="02020603050405020304" pitchFamily="18" charset="0"/>
                          <a:ea typeface="黑体" panose="02010609060101010101" pitchFamily="49" charset="-122"/>
                          <a:cs typeface="Times New Roman" panose="02020603050405020304" pitchFamily="18" charset="0"/>
                        </a:rPr>
                        <a:t>0.6</a:t>
                      </a:r>
                      <a:endParaRPr lang="zh-CN" sz="2400" b="1" kern="100" dirty="0">
                        <a:solidFill>
                          <a:srgbClr val="002060"/>
                        </a:solidFill>
                        <a:effectLst/>
                        <a:latin typeface="Times New Roman" panose="02020603050405020304" pitchFamily="18" charset="0"/>
                        <a:ea typeface="黑体" panose="02010609060101010101" pitchFamily="49" charset="-122"/>
                        <a:cs typeface="Times New Roman" panose="02020603050405020304" pitchFamily="18" charset="0"/>
                      </a:endParaRPr>
                    </a:p>
                  </a:txBody>
                  <a:tcPr marL="68580" marR="68580" marT="0" marB="0">
                    <a:solidFill>
                      <a:schemeClr val="accent6">
                        <a:lumMod val="20000"/>
                        <a:lumOff val="80000"/>
                      </a:schemeClr>
                    </a:solidFill>
                  </a:tcPr>
                </a:tc>
              </a:tr>
              <a:tr h="398994">
                <a:tc>
                  <a:txBody>
                    <a:bodyPr/>
                    <a:lstStyle/>
                    <a:p>
                      <a:pPr algn="l">
                        <a:spcAft>
                          <a:spcPts val="0"/>
                        </a:spcAft>
                      </a:pPr>
                      <a:r>
                        <a:rPr lang="en-US" sz="2400" b="1" kern="100">
                          <a:effectLst/>
                          <a:latin typeface="Times New Roman" panose="02020603050405020304" pitchFamily="18" charset="0"/>
                          <a:ea typeface="黑体" panose="02010609060101010101" pitchFamily="49" charset="-122"/>
                          <a:cs typeface="Times New Roman" panose="02020603050405020304" pitchFamily="18" charset="0"/>
                        </a:rPr>
                        <a:t>9:7 </a:t>
                      </a:r>
                      <a:endParaRPr lang="zh-CN" sz="2400" b="1" kern="100">
                        <a:effectLst/>
                        <a:latin typeface="Times New Roman" panose="02020603050405020304" pitchFamily="18" charset="0"/>
                        <a:ea typeface="黑体" panose="02010609060101010101" pitchFamily="49" charset="-122"/>
                        <a:cs typeface="Times New Roman" panose="02020603050405020304" pitchFamily="18" charset="0"/>
                      </a:endParaRPr>
                    </a:p>
                  </a:txBody>
                  <a:tcPr marL="68580" marR="68580" marT="0" marB="0"/>
                </a:tc>
                <a:tc>
                  <a:txBody>
                    <a:bodyPr/>
                    <a:lstStyle/>
                    <a:p>
                      <a:pPr algn="l">
                        <a:spcAft>
                          <a:spcPts val="0"/>
                        </a:spcAft>
                      </a:pPr>
                      <a:r>
                        <a:rPr lang="en-US" sz="2400" b="1" kern="100">
                          <a:solidFill>
                            <a:srgbClr val="002060"/>
                          </a:solidFill>
                          <a:effectLst/>
                          <a:latin typeface="Times New Roman" panose="02020603050405020304" pitchFamily="18" charset="0"/>
                          <a:ea typeface="黑体" panose="02010609060101010101" pitchFamily="49" charset="-122"/>
                          <a:cs typeface="Times New Roman" panose="02020603050405020304" pitchFamily="18" charset="0"/>
                        </a:rPr>
                        <a:t>3</a:t>
                      </a:r>
                      <a:endParaRPr lang="zh-CN" sz="2400" b="1" kern="100">
                        <a:solidFill>
                          <a:srgbClr val="002060"/>
                        </a:solidFill>
                        <a:effectLst/>
                        <a:latin typeface="Times New Roman" panose="02020603050405020304" pitchFamily="18" charset="0"/>
                        <a:ea typeface="黑体" panose="02010609060101010101" pitchFamily="49" charset="-122"/>
                        <a:cs typeface="Times New Roman" panose="02020603050405020304" pitchFamily="18" charset="0"/>
                      </a:endParaRPr>
                    </a:p>
                  </a:txBody>
                  <a:tcPr marL="68580" marR="68580" marT="0" marB="0">
                    <a:solidFill>
                      <a:schemeClr val="accent6">
                        <a:lumMod val="20000"/>
                        <a:lumOff val="80000"/>
                      </a:schemeClr>
                    </a:solidFill>
                  </a:tcPr>
                </a:tc>
                <a:tc>
                  <a:txBody>
                    <a:bodyPr/>
                    <a:lstStyle/>
                    <a:p>
                      <a:pPr algn="l">
                        <a:spcAft>
                          <a:spcPts val="0"/>
                        </a:spcAft>
                      </a:pPr>
                      <a:r>
                        <a:rPr lang="en-US" sz="2400" b="1" kern="100" dirty="0">
                          <a:solidFill>
                            <a:srgbClr val="002060"/>
                          </a:solidFill>
                          <a:effectLst/>
                          <a:latin typeface="Times New Roman" panose="02020603050405020304" pitchFamily="18" charset="0"/>
                          <a:ea typeface="黑体" panose="02010609060101010101" pitchFamily="49" charset="-122"/>
                          <a:cs typeface="Times New Roman" panose="02020603050405020304" pitchFamily="18" charset="0"/>
                        </a:rPr>
                        <a:t>1</a:t>
                      </a:r>
                      <a:endParaRPr lang="zh-CN" sz="2400" b="1" kern="100" dirty="0">
                        <a:solidFill>
                          <a:srgbClr val="002060"/>
                        </a:solidFill>
                        <a:effectLst/>
                        <a:latin typeface="Times New Roman" panose="02020603050405020304" pitchFamily="18" charset="0"/>
                        <a:ea typeface="黑体" panose="02010609060101010101" pitchFamily="49" charset="-122"/>
                        <a:cs typeface="Times New Roman" panose="02020603050405020304" pitchFamily="18" charset="0"/>
                      </a:endParaRPr>
                    </a:p>
                  </a:txBody>
                  <a:tcPr marL="68580" marR="68580" marT="0" marB="0">
                    <a:solidFill>
                      <a:schemeClr val="accent6">
                        <a:lumMod val="20000"/>
                        <a:lumOff val="80000"/>
                      </a:schemeClr>
                    </a:solidFill>
                  </a:tcPr>
                </a:tc>
                <a:tc>
                  <a:txBody>
                    <a:bodyPr/>
                    <a:lstStyle/>
                    <a:p>
                      <a:pPr algn="l">
                        <a:spcAft>
                          <a:spcPts val="0"/>
                        </a:spcAft>
                      </a:pPr>
                      <a:r>
                        <a:rPr lang="en-US" sz="2400" b="1" kern="100" dirty="0">
                          <a:solidFill>
                            <a:srgbClr val="002060"/>
                          </a:solidFill>
                          <a:effectLst/>
                          <a:latin typeface="Times New Roman" panose="02020603050405020304" pitchFamily="18" charset="0"/>
                          <a:ea typeface="黑体" panose="02010609060101010101" pitchFamily="49" charset="-122"/>
                          <a:cs typeface="Times New Roman" panose="02020603050405020304" pitchFamily="18" charset="0"/>
                        </a:rPr>
                        <a:t>1</a:t>
                      </a:r>
                      <a:endParaRPr lang="zh-CN" sz="2400" b="1" kern="100" dirty="0">
                        <a:solidFill>
                          <a:srgbClr val="002060"/>
                        </a:solidFill>
                        <a:effectLst/>
                        <a:latin typeface="Times New Roman" panose="02020603050405020304" pitchFamily="18" charset="0"/>
                        <a:ea typeface="黑体" panose="02010609060101010101" pitchFamily="49" charset="-122"/>
                        <a:cs typeface="Times New Roman" panose="02020603050405020304" pitchFamily="18" charset="0"/>
                      </a:endParaRPr>
                    </a:p>
                  </a:txBody>
                  <a:tcPr marL="68580" marR="68580" marT="0" marB="0">
                    <a:solidFill>
                      <a:schemeClr val="accent6">
                        <a:lumMod val="20000"/>
                        <a:lumOff val="80000"/>
                      </a:schemeClr>
                    </a:solidFill>
                  </a:tcPr>
                </a:tc>
                <a:tc>
                  <a:txBody>
                    <a:bodyPr/>
                    <a:lstStyle/>
                    <a:p>
                      <a:pPr algn="l">
                        <a:spcAft>
                          <a:spcPts val="0"/>
                        </a:spcAft>
                      </a:pPr>
                      <a:r>
                        <a:rPr lang="en-US" sz="2400" b="1" kern="100" dirty="0">
                          <a:solidFill>
                            <a:srgbClr val="002060"/>
                          </a:solidFill>
                          <a:effectLst/>
                          <a:latin typeface="Times New Roman" panose="02020603050405020304" pitchFamily="18" charset="0"/>
                          <a:ea typeface="黑体" panose="02010609060101010101" pitchFamily="49" charset="-122"/>
                          <a:cs typeface="Times New Roman" panose="02020603050405020304" pitchFamily="18" charset="0"/>
                        </a:rPr>
                        <a:t>1</a:t>
                      </a:r>
                      <a:endParaRPr lang="zh-CN" sz="2400" b="1" kern="100" dirty="0">
                        <a:solidFill>
                          <a:srgbClr val="002060"/>
                        </a:solidFill>
                        <a:effectLst/>
                        <a:latin typeface="Times New Roman" panose="02020603050405020304" pitchFamily="18" charset="0"/>
                        <a:ea typeface="黑体" panose="02010609060101010101" pitchFamily="49" charset="-122"/>
                        <a:cs typeface="Times New Roman" panose="02020603050405020304" pitchFamily="18" charset="0"/>
                      </a:endParaRPr>
                    </a:p>
                  </a:txBody>
                  <a:tcPr marL="68580" marR="68580" marT="0" marB="0">
                    <a:solidFill>
                      <a:schemeClr val="accent6">
                        <a:lumMod val="20000"/>
                        <a:lumOff val="80000"/>
                      </a:schemeClr>
                    </a:solidFill>
                  </a:tcPr>
                </a:tc>
                <a:tc>
                  <a:txBody>
                    <a:bodyPr/>
                    <a:lstStyle/>
                    <a:p>
                      <a:pPr algn="l">
                        <a:spcAft>
                          <a:spcPts val="0"/>
                        </a:spcAft>
                      </a:pPr>
                      <a:r>
                        <a:rPr lang="en-US" sz="2400" b="1" kern="100">
                          <a:solidFill>
                            <a:srgbClr val="002060"/>
                          </a:solidFill>
                          <a:effectLst/>
                          <a:latin typeface="Times New Roman" panose="02020603050405020304" pitchFamily="18" charset="0"/>
                          <a:ea typeface="黑体" panose="02010609060101010101" pitchFamily="49" charset="-122"/>
                          <a:cs typeface="Times New Roman" panose="02020603050405020304" pitchFamily="18" charset="0"/>
                        </a:rPr>
                        <a:t>0.5714</a:t>
                      </a:r>
                      <a:endParaRPr lang="zh-CN" sz="2400" b="1" kern="100">
                        <a:solidFill>
                          <a:srgbClr val="002060"/>
                        </a:solidFill>
                        <a:effectLst/>
                        <a:latin typeface="Times New Roman" panose="02020603050405020304" pitchFamily="18" charset="0"/>
                        <a:ea typeface="黑体" panose="02010609060101010101" pitchFamily="49" charset="-122"/>
                        <a:cs typeface="Times New Roman" panose="02020603050405020304" pitchFamily="18" charset="0"/>
                      </a:endParaRPr>
                    </a:p>
                  </a:txBody>
                  <a:tcPr marL="68580" marR="68580" marT="0" marB="0">
                    <a:solidFill>
                      <a:schemeClr val="accent6">
                        <a:lumMod val="20000"/>
                        <a:lumOff val="80000"/>
                      </a:schemeClr>
                    </a:solidFill>
                  </a:tcPr>
                </a:tc>
                <a:tc>
                  <a:txBody>
                    <a:bodyPr/>
                    <a:lstStyle/>
                    <a:p>
                      <a:pPr algn="l">
                        <a:spcAft>
                          <a:spcPts val="0"/>
                        </a:spcAft>
                      </a:pPr>
                      <a:r>
                        <a:rPr lang="en-US" sz="2400" b="1" kern="100" dirty="0">
                          <a:solidFill>
                            <a:srgbClr val="002060"/>
                          </a:solidFill>
                          <a:effectLst/>
                          <a:latin typeface="Times New Roman" panose="02020603050405020304" pitchFamily="18" charset="0"/>
                          <a:ea typeface="黑体" panose="02010609060101010101" pitchFamily="49" charset="-122"/>
                          <a:cs typeface="Times New Roman" panose="02020603050405020304" pitchFamily="18" charset="0"/>
                        </a:rPr>
                        <a:t>0.2857</a:t>
                      </a:r>
                      <a:endParaRPr lang="zh-CN" sz="2400" b="1" kern="100" dirty="0">
                        <a:solidFill>
                          <a:srgbClr val="002060"/>
                        </a:solidFill>
                        <a:effectLst/>
                        <a:latin typeface="Times New Roman" panose="02020603050405020304" pitchFamily="18" charset="0"/>
                        <a:ea typeface="黑体" panose="02010609060101010101" pitchFamily="49" charset="-122"/>
                        <a:cs typeface="Times New Roman" panose="02020603050405020304" pitchFamily="18" charset="0"/>
                      </a:endParaRPr>
                    </a:p>
                  </a:txBody>
                  <a:tcPr marL="68580" marR="68580" marT="0" marB="0">
                    <a:solidFill>
                      <a:schemeClr val="accent6">
                        <a:lumMod val="20000"/>
                        <a:lumOff val="80000"/>
                      </a:schemeClr>
                    </a:solidFill>
                  </a:tcPr>
                </a:tc>
                <a:tc>
                  <a:txBody>
                    <a:bodyPr/>
                    <a:lstStyle/>
                    <a:p>
                      <a:pPr algn="l">
                        <a:spcAft>
                          <a:spcPts val="0"/>
                        </a:spcAft>
                      </a:pPr>
                      <a:r>
                        <a:rPr lang="en-US" sz="2400" b="1" kern="100" dirty="0">
                          <a:solidFill>
                            <a:srgbClr val="002060"/>
                          </a:solidFill>
                          <a:effectLst/>
                          <a:latin typeface="Times New Roman" panose="02020603050405020304" pitchFamily="18" charset="0"/>
                          <a:ea typeface="黑体" panose="02010609060101010101" pitchFamily="49" charset="-122"/>
                          <a:cs typeface="Times New Roman" panose="02020603050405020304" pitchFamily="18" charset="0"/>
                        </a:rPr>
                        <a:t>0.1429</a:t>
                      </a:r>
                      <a:endParaRPr lang="zh-CN" sz="2400" b="1" kern="100" dirty="0">
                        <a:solidFill>
                          <a:srgbClr val="002060"/>
                        </a:solidFill>
                        <a:effectLst/>
                        <a:latin typeface="Times New Roman" panose="02020603050405020304" pitchFamily="18" charset="0"/>
                        <a:ea typeface="黑体" panose="02010609060101010101" pitchFamily="49" charset="-122"/>
                        <a:cs typeface="Times New Roman" panose="02020603050405020304" pitchFamily="18" charset="0"/>
                      </a:endParaRPr>
                    </a:p>
                  </a:txBody>
                  <a:tcPr marL="68580" marR="68580" marT="0" marB="0">
                    <a:solidFill>
                      <a:schemeClr val="accent6">
                        <a:lumMod val="20000"/>
                        <a:lumOff val="80000"/>
                      </a:schemeClr>
                    </a:solidFill>
                  </a:tcPr>
                </a:tc>
              </a:tr>
            </a:tbl>
          </a:graphicData>
        </a:graphic>
      </p:graphicFrame>
    </p:spTree>
    <p:extLst>
      <p:ext uri="{BB962C8B-B14F-4D97-AF65-F5344CB8AC3E}">
        <p14:creationId xmlns:p14="http://schemas.microsoft.com/office/powerpoint/2010/main" val="300528871"/>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778098"/>
          </a:xfrm>
        </p:spPr>
        <p:txBody>
          <a:bodyPr>
            <a:noAutofit/>
          </a:bodyPr>
          <a:lstStyle/>
          <a:p>
            <a:r>
              <a:rPr lang="zh-CN" altLang="zh-CN" sz="4000" b="1" dirty="0">
                <a:latin typeface="Times New Roman" panose="02020603050405020304" pitchFamily="18" charset="0"/>
                <a:ea typeface="黑体" panose="02010609060101010101" pitchFamily="49" charset="-122"/>
                <a:cs typeface="Times New Roman" panose="02020603050405020304" pitchFamily="18" charset="0"/>
              </a:rPr>
              <a:t>上位性对保持加性方差的作用</a:t>
            </a:r>
            <a:endParaRPr lang="en-US" altLang="zh-CN" sz="4000" b="1"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3" name="内容占位符 2"/>
          <p:cNvSpPr>
            <a:spLocks noGrp="1"/>
          </p:cNvSpPr>
          <p:nvPr>
            <p:ph idx="1"/>
          </p:nvPr>
        </p:nvSpPr>
        <p:spPr>
          <a:xfrm>
            <a:off x="539552" y="1052736"/>
            <a:ext cx="8064896" cy="5328592"/>
          </a:xfrm>
        </p:spPr>
        <p:txBody>
          <a:bodyPr>
            <a:normAutofit fontScale="85000" lnSpcReduction="20000"/>
          </a:bodyPr>
          <a:lstStyle/>
          <a:p>
            <a:pPr>
              <a:lnSpc>
                <a:spcPct val="120000"/>
              </a:lnSpc>
            </a:pPr>
            <a:r>
              <a:rPr lang="zh-CN" altLang="zh-CN" dirty="0">
                <a:latin typeface="Times New Roman" panose="02020603050405020304" pitchFamily="18" charset="0"/>
                <a:ea typeface="黑体" panose="02010609060101010101" pitchFamily="49" charset="-122"/>
                <a:cs typeface="Times New Roman" panose="02020603050405020304" pitchFamily="18" charset="0"/>
              </a:rPr>
              <a:t>有时，由于基因的固定，上位性方差还可能会转化成加性方差。考虑到频率对方差的影响，就容易理解为何一个座位的固定有可能会提高方差</a:t>
            </a:r>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dirty="0" smtClean="0">
              <a:latin typeface="Times New Roman" panose="02020603050405020304" pitchFamily="18" charset="0"/>
              <a:ea typeface="黑体" panose="02010609060101010101" pitchFamily="49" charset="-122"/>
              <a:cs typeface="Times New Roman" panose="02020603050405020304" pitchFamily="18" charset="0"/>
            </a:endParaRPr>
          </a:p>
          <a:p>
            <a:pPr>
              <a:lnSpc>
                <a:spcPct val="120000"/>
              </a:lnSpc>
            </a:pPr>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以</a:t>
            </a:r>
            <a:r>
              <a:rPr lang="en-US" altLang="zh-CN" dirty="0">
                <a:latin typeface="Times New Roman" panose="02020603050405020304" pitchFamily="18" charset="0"/>
                <a:ea typeface="黑体" panose="02010609060101010101" pitchFamily="49" charset="-122"/>
                <a:cs typeface="Times New Roman" panose="02020603050405020304" pitchFamily="18" charset="0"/>
              </a:rPr>
              <a:t>15:1</a:t>
            </a:r>
            <a:r>
              <a:rPr lang="zh-CN" altLang="zh-CN" dirty="0">
                <a:latin typeface="Times New Roman" panose="02020603050405020304" pitchFamily="18" charset="0"/>
                <a:ea typeface="黑体" panose="02010609060101010101" pitchFamily="49" charset="-122"/>
                <a:cs typeface="Times New Roman" panose="02020603050405020304" pitchFamily="18" charset="0"/>
              </a:rPr>
              <a:t>重叠显性上位为例，</a:t>
            </a:r>
            <a:r>
              <a:rPr lang="en-US" altLang="zh-CN" dirty="0">
                <a:latin typeface="Times New Roman" panose="02020603050405020304" pitchFamily="18" charset="0"/>
                <a:ea typeface="黑体" panose="02010609060101010101" pitchFamily="49" charset="-122"/>
                <a:cs typeface="Times New Roman" panose="02020603050405020304" pitchFamily="18" charset="0"/>
              </a:rPr>
              <a:t>F</a:t>
            </a:r>
            <a:r>
              <a:rPr lang="en-US" altLang="zh-CN" baseline="-25000" dirty="0">
                <a:latin typeface="Times New Roman" panose="02020603050405020304" pitchFamily="18" charset="0"/>
                <a:ea typeface="黑体" panose="02010609060101010101" pitchFamily="49" charset="-122"/>
                <a:cs typeface="Times New Roman" panose="02020603050405020304" pitchFamily="18" charset="0"/>
              </a:rPr>
              <a:t>2</a:t>
            </a:r>
            <a:r>
              <a:rPr lang="zh-CN" altLang="zh-CN" dirty="0">
                <a:latin typeface="Times New Roman" panose="02020603050405020304" pitchFamily="18" charset="0"/>
                <a:ea typeface="黑体" panose="02010609060101010101" pitchFamily="49" charset="-122"/>
                <a:cs typeface="Times New Roman" panose="02020603050405020304" pitchFamily="18" charset="0"/>
              </a:rPr>
              <a:t>群体的表型只有两种，假定基因型</a:t>
            </a:r>
            <a:r>
              <a:rPr lang="en-US" altLang="zh-CN" i="1" dirty="0" err="1">
                <a:latin typeface="Times New Roman" panose="02020603050405020304" pitchFamily="18" charset="0"/>
                <a:ea typeface="黑体" panose="02010609060101010101" pitchFamily="49" charset="-122"/>
                <a:cs typeface="Times New Roman" panose="02020603050405020304" pitchFamily="18" charset="0"/>
              </a:rPr>
              <a:t>aabb</a:t>
            </a:r>
            <a:r>
              <a:rPr lang="zh-CN" altLang="zh-CN" dirty="0">
                <a:latin typeface="Times New Roman" panose="02020603050405020304" pitchFamily="18" charset="0"/>
                <a:ea typeface="黑体" panose="02010609060101010101" pitchFamily="49" charset="-122"/>
                <a:cs typeface="Times New Roman" panose="02020603050405020304" pitchFamily="18" charset="0"/>
              </a:rPr>
              <a:t>的平均表现为</a:t>
            </a:r>
            <a:r>
              <a:rPr lang="en-US" altLang="zh-CN" dirty="0">
                <a:latin typeface="Times New Roman" panose="02020603050405020304" pitchFamily="18" charset="0"/>
                <a:ea typeface="黑体" panose="02010609060101010101" pitchFamily="49" charset="-122"/>
                <a:cs typeface="Times New Roman" panose="02020603050405020304" pitchFamily="18" charset="0"/>
              </a:rPr>
              <a:t>1</a:t>
            </a:r>
            <a:r>
              <a:rPr lang="zh-CN" altLang="zh-CN" dirty="0">
                <a:latin typeface="Times New Roman" panose="02020603050405020304" pitchFamily="18" charset="0"/>
                <a:ea typeface="黑体" panose="02010609060101010101" pitchFamily="49" charset="-122"/>
                <a:cs typeface="Times New Roman" panose="02020603050405020304" pitchFamily="18" charset="0"/>
              </a:rPr>
              <a:t>，其它基因型为</a:t>
            </a:r>
            <a:r>
              <a:rPr lang="en-US" altLang="zh-CN" dirty="0">
                <a:latin typeface="Times New Roman" panose="02020603050405020304" pitchFamily="18" charset="0"/>
                <a:ea typeface="黑体" panose="02010609060101010101" pitchFamily="49" charset="-122"/>
                <a:cs typeface="Times New Roman" panose="02020603050405020304" pitchFamily="18" charset="0"/>
              </a:rPr>
              <a:t>0</a:t>
            </a:r>
            <a:r>
              <a:rPr lang="zh-CN" altLang="zh-CN" dirty="0">
                <a:latin typeface="Times New Roman" panose="02020603050405020304" pitchFamily="18" charset="0"/>
                <a:ea typeface="黑体" panose="02010609060101010101" pitchFamily="49" charset="-122"/>
                <a:cs typeface="Times New Roman" panose="02020603050405020304" pitchFamily="18" charset="0"/>
              </a:rPr>
              <a:t>，它们的频率分别</a:t>
            </a:r>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为</a:t>
            </a:r>
            <a:r>
              <a:rPr lang="en-US" altLang="zh-CN" dirty="0" smtClean="0">
                <a:latin typeface="Times New Roman" panose="02020603050405020304" pitchFamily="18" charset="0"/>
                <a:ea typeface="黑体" panose="02010609060101010101" pitchFamily="49" charset="-122"/>
                <a:cs typeface="Times New Roman" panose="02020603050405020304" pitchFamily="18" charset="0"/>
              </a:rPr>
              <a:t>1/16</a:t>
            </a:r>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和</a:t>
            </a:r>
            <a:r>
              <a:rPr lang="en-US" altLang="zh-CN" dirty="0" smtClean="0">
                <a:latin typeface="Times New Roman" panose="02020603050405020304" pitchFamily="18" charset="0"/>
                <a:ea typeface="黑体" panose="02010609060101010101" pitchFamily="49" charset="-122"/>
                <a:cs typeface="Times New Roman" panose="02020603050405020304" pitchFamily="18" charset="0"/>
              </a:rPr>
              <a:t>15/16</a:t>
            </a:r>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a:t>
            </a:r>
            <a:r>
              <a:rPr lang="zh-CN" altLang="zh-CN" dirty="0">
                <a:latin typeface="Times New Roman" panose="02020603050405020304" pitchFamily="18" charset="0"/>
                <a:ea typeface="黑体" panose="02010609060101010101" pitchFamily="49" charset="-122"/>
                <a:cs typeface="Times New Roman" panose="02020603050405020304" pitchFamily="18" charset="0"/>
              </a:rPr>
              <a:t>因此，</a:t>
            </a:r>
            <a:r>
              <a:rPr lang="en-US" altLang="zh-CN" dirty="0">
                <a:latin typeface="Times New Roman" panose="02020603050405020304" pitchFamily="18" charset="0"/>
                <a:ea typeface="黑体" panose="02010609060101010101" pitchFamily="49" charset="-122"/>
                <a:cs typeface="Times New Roman" panose="02020603050405020304" pitchFamily="18" charset="0"/>
              </a:rPr>
              <a:t>F</a:t>
            </a:r>
            <a:r>
              <a:rPr lang="en-US" altLang="zh-CN" baseline="-25000" dirty="0">
                <a:latin typeface="Times New Roman" panose="02020603050405020304" pitchFamily="18" charset="0"/>
                <a:ea typeface="黑体" panose="02010609060101010101" pitchFamily="49" charset="-122"/>
                <a:cs typeface="Times New Roman" panose="02020603050405020304" pitchFamily="18" charset="0"/>
              </a:rPr>
              <a:t>2</a:t>
            </a:r>
            <a:r>
              <a:rPr lang="zh-CN" altLang="zh-CN" dirty="0">
                <a:latin typeface="Times New Roman" panose="02020603050405020304" pitchFamily="18" charset="0"/>
                <a:ea typeface="黑体" panose="02010609060101010101" pitchFamily="49" charset="-122"/>
                <a:cs typeface="Times New Roman" panose="02020603050405020304" pitchFamily="18" charset="0"/>
              </a:rPr>
              <a:t>群体的均值</a:t>
            </a:r>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为</a:t>
            </a:r>
            <a:r>
              <a:rPr lang="en-US" altLang="zh-CN" dirty="0" smtClean="0">
                <a:latin typeface="Times New Roman" panose="02020603050405020304" pitchFamily="18" charset="0"/>
                <a:ea typeface="黑体" panose="02010609060101010101" pitchFamily="49" charset="-122"/>
                <a:cs typeface="Times New Roman" panose="02020603050405020304" pitchFamily="18" charset="0"/>
              </a:rPr>
              <a:t>1/16</a:t>
            </a:r>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a:t>
            </a:r>
            <a:r>
              <a:rPr lang="zh-CN" altLang="zh-CN" dirty="0">
                <a:latin typeface="Times New Roman" panose="02020603050405020304" pitchFamily="18" charset="0"/>
                <a:ea typeface="黑体" panose="02010609060101010101" pitchFamily="49" charset="-122"/>
                <a:cs typeface="Times New Roman" panose="02020603050405020304" pitchFamily="18" charset="0"/>
              </a:rPr>
              <a:t>方差</a:t>
            </a:r>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为</a:t>
            </a:r>
            <a:r>
              <a:rPr lang="en-US" altLang="zh-CN" dirty="0" smtClean="0">
                <a:latin typeface="Times New Roman" panose="02020603050405020304" pitchFamily="18" charset="0"/>
                <a:ea typeface="黑体" panose="02010609060101010101" pitchFamily="49" charset="-122"/>
                <a:cs typeface="Times New Roman" panose="02020603050405020304" pitchFamily="18" charset="0"/>
              </a:rPr>
              <a:t>1/16-1/256</a:t>
            </a:r>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dirty="0" smtClean="0">
              <a:latin typeface="Times New Roman" panose="02020603050405020304" pitchFamily="18" charset="0"/>
              <a:ea typeface="黑体" panose="02010609060101010101" pitchFamily="49" charset="-122"/>
              <a:cs typeface="Times New Roman" panose="02020603050405020304" pitchFamily="18" charset="0"/>
            </a:endParaRPr>
          </a:p>
          <a:p>
            <a:pPr>
              <a:lnSpc>
                <a:spcPct val="120000"/>
              </a:lnSpc>
            </a:pPr>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如果</a:t>
            </a:r>
            <a:r>
              <a:rPr lang="zh-CN" altLang="zh-CN" dirty="0">
                <a:latin typeface="Times New Roman" panose="02020603050405020304" pitchFamily="18" charset="0"/>
                <a:ea typeface="黑体" panose="02010609060101010101" pitchFamily="49" charset="-122"/>
                <a:cs typeface="Times New Roman" panose="02020603050405020304" pitchFamily="18" charset="0"/>
              </a:rPr>
              <a:t>群体在座位</a:t>
            </a:r>
            <a:r>
              <a:rPr lang="en-US" altLang="zh-CN" dirty="0">
                <a:latin typeface="Times New Roman" panose="02020603050405020304" pitchFamily="18" charset="0"/>
                <a:ea typeface="黑体" panose="02010609060101010101" pitchFamily="49" charset="-122"/>
                <a:cs typeface="Times New Roman" panose="02020603050405020304" pitchFamily="18" charset="0"/>
              </a:rPr>
              <a:t>A</a:t>
            </a:r>
            <a:r>
              <a:rPr lang="zh-CN" altLang="zh-CN" dirty="0">
                <a:latin typeface="Times New Roman" panose="02020603050405020304" pitchFamily="18" charset="0"/>
                <a:ea typeface="黑体" panose="02010609060101010101" pitchFamily="49" charset="-122"/>
                <a:cs typeface="Times New Roman" panose="02020603050405020304" pitchFamily="18" charset="0"/>
              </a:rPr>
              <a:t>被固定在等位基因</a:t>
            </a:r>
            <a:r>
              <a:rPr lang="en-US" altLang="zh-CN" i="1" dirty="0">
                <a:latin typeface="Times New Roman" panose="02020603050405020304" pitchFamily="18" charset="0"/>
                <a:ea typeface="黑体" panose="02010609060101010101" pitchFamily="49" charset="-122"/>
                <a:cs typeface="Times New Roman" panose="02020603050405020304" pitchFamily="18" charset="0"/>
              </a:rPr>
              <a:t>a</a:t>
            </a:r>
            <a:r>
              <a:rPr lang="zh-CN" altLang="zh-CN" dirty="0">
                <a:latin typeface="Times New Roman" panose="02020603050405020304" pitchFamily="18" charset="0"/>
                <a:ea typeface="黑体" panose="02010609060101010101" pitchFamily="49" charset="-122"/>
                <a:cs typeface="Times New Roman" panose="02020603050405020304" pitchFamily="18" charset="0"/>
              </a:rPr>
              <a:t>上，座位</a:t>
            </a:r>
            <a:r>
              <a:rPr lang="en-US" altLang="zh-CN" dirty="0">
                <a:latin typeface="Times New Roman" panose="02020603050405020304" pitchFamily="18" charset="0"/>
                <a:ea typeface="黑体" panose="02010609060101010101" pitchFamily="49" charset="-122"/>
                <a:cs typeface="Times New Roman" panose="02020603050405020304" pitchFamily="18" charset="0"/>
              </a:rPr>
              <a:t>B</a:t>
            </a:r>
            <a:r>
              <a:rPr lang="zh-CN" altLang="zh-CN" dirty="0">
                <a:latin typeface="Times New Roman" panose="02020603050405020304" pitchFamily="18" charset="0"/>
                <a:ea typeface="黑体" panose="02010609060101010101" pitchFamily="49" charset="-122"/>
                <a:cs typeface="Times New Roman" panose="02020603050405020304" pitchFamily="18" charset="0"/>
              </a:rPr>
              <a:t>的两个等位基因频率仍为</a:t>
            </a:r>
            <a:r>
              <a:rPr lang="en-US" altLang="zh-CN" dirty="0">
                <a:latin typeface="Times New Roman" panose="02020603050405020304" pitchFamily="18" charset="0"/>
                <a:ea typeface="黑体" panose="02010609060101010101" pitchFamily="49" charset="-122"/>
                <a:cs typeface="Times New Roman" panose="02020603050405020304" pitchFamily="18" charset="0"/>
              </a:rPr>
              <a:t>0.5</a:t>
            </a:r>
            <a:r>
              <a:rPr lang="zh-CN" altLang="zh-CN" dirty="0">
                <a:latin typeface="Times New Roman" panose="02020603050405020304" pitchFamily="18" charset="0"/>
                <a:ea typeface="黑体" panose="02010609060101010101" pitchFamily="49" charset="-122"/>
                <a:cs typeface="Times New Roman" panose="02020603050405020304" pitchFamily="18" charset="0"/>
              </a:rPr>
              <a:t>，这时仍然有</a:t>
            </a:r>
            <a:r>
              <a:rPr lang="en-US" altLang="zh-CN" dirty="0">
                <a:latin typeface="Times New Roman" panose="02020603050405020304" pitchFamily="18" charset="0"/>
                <a:ea typeface="黑体" panose="02010609060101010101" pitchFamily="49" charset="-122"/>
                <a:cs typeface="Times New Roman" panose="02020603050405020304" pitchFamily="18" charset="0"/>
              </a:rPr>
              <a:t>1</a:t>
            </a:r>
            <a:r>
              <a:rPr lang="zh-CN" altLang="zh-CN" dirty="0">
                <a:latin typeface="Times New Roman" panose="02020603050405020304" pitchFamily="18" charset="0"/>
                <a:ea typeface="黑体" panose="02010609060101010101" pitchFamily="49" charset="-122"/>
                <a:cs typeface="Times New Roman" panose="02020603050405020304" pitchFamily="18" charset="0"/>
              </a:rPr>
              <a:t>和</a:t>
            </a:r>
            <a:r>
              <a:rPr lang="en-US" altLang="zh-CN" dirty="0">
                <a:latin typeface="Times New Roman" panose="02020603050405020304" pitchFamily="18" charset="0"/>
                <a:ea typeface="黑体" panose="02010609060101010101" pitchFamily="49" charset="-122"/>
                <a:cs typeface="Times New Roman" panose="02020603050405020304" pitchFamily="18" charset="0"/>
              </a:rPr>
              <a:t>0</a:t>
            </a:r>
            <a:r>
              <a:rPr lang="zh-CN" altLang="zh-CN" dirty="0">
                <a:latin typeface="Times New Roman" panose="02020603050405020304" pitchFamily="18" charset="0"/>
                <a:ea typeface="黑体" panose="02010609060101010101" pitchFamily="49" charset="-122"/>
                <a:cs typeface="Times New Roman" panose="02020603050405020304" pitchFamily="18" charset="0"/>
              </a:rPr>
              <a:t>两种表型，但它们的频率变分别</a:t>
            </a:r>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为</a:t>
            </a:r>
            <a:r>
              <a:rPr lang="en-US" altLang="zh-CN" dirty="0" smtClean="0">
                <a:latin typeface="Times New Roman" panose="02020603050405020304" pitchFamily="18" charset="0"/>
                <a:ea typeface="黑体" panose="02010609060101010101" pitchFamily="49" charset="-122"/>
                <a:cs typeface="Times New Roman" panose="02020603050405020304" pitchFamily="18" charset="0"/>
              </a:rPr>
              <a:t>1/4</a:t>
            </a:r>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和</a:t>
            </a:r>
            <a:r>
              <a:rPr lang="en-US" altLang="zh-CN" dirty="0" smtClean="0">
                <a:latin typeface="Times New Roman" panose="02020603050405020304" pitchFamily="18" charset="0"/>
                <a:ea typeface="黑体" panose="02010609060101010101" pitchFamily="49" charset="-122"/>
                <a:cs typeface="Times New Roman" panose="02020603050405020304" pitchFamily="18" charset="0"/>
              </a:rPr>
              <a:t>3/4</a:t>
            </a:r>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a:t>
            </a:r>
            <a:r>
              <a:rPr lang="zh-CN" altLang="zh-CN" dirty="0">
                <a:latin typeface="Times New Roman" panose="02020603050405020304" pitchFamily="18" charset="0"/>
                <a:ea typeface="黑体" panose="02010609060101010101" pitchFamily="49" charset="-122"/>
                <a:cs typeface="Times New Roman" panose="02020603050405020304" pitchFamily="18" charset="0"/>
              </a:rPr>
              <a:t>因此，群体的均值</a:t>
            </a:r>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为</a:t>
            </a:r>
            <a:r>
              <a:rPr lang="en-US" altLang="zh-CN" dirty="0" smtClean="0">
                <a:latin typeface="Times New Roman" panose="02020603050405020304" pitchFamily="18" charset="0"/>
                <a:ea typeface="黑体" panose="02010609060101010101" pitchFamily="49" charset="-122"/>
                <a:cs typeface="Times New Roman" panose="02020603050405020304" pitchFamily="18" charset="0"/>
              </a:rPr>
              <a:t>1/4</a:t>
            </a:r>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a:t>
            </a:r>
            <a:r>
              <a:rPr lang="zh-CN" altLang="zh-CN" dirty="0">
                <a:latin typeface="Times New Roman" panose="02020603050405020304" pitchFamily="18" charset="0"/>
                <a:ea typeface="黑体" panose="02010609060101010101" pitchFamily="49" charset="-122"/>
                <a:cs typeface="Times New Roman" panose="02020603050405020304" pitchFamily="18" charset="0"/>
              </a:rPr>
              <a:t>方差</a:t>
            </a:r>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为</a:t>
            </a:r>
            <a:r>
              <a:rPr lang="en-US" altLang="zh-CN" dirty="0" smtClean="0">
                <a:latin typeface="Times New Roman" panose="02020603050405020304" pitchFamily="18" charset="0"/>
                <a:ea typeface="黑体" panose="02010609060101010101" pitchFamily="49" charset="-122"/>
                <a:cs typeface="Times New Roman" panose="02020603050405020304" pitchFamily="18" charset="0"/>
              </a:rPr>
              <a:t>1/4-1/16</a:t>
            </a:r>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a:t>
            </a:r>
            <a:r>
              <a:rPr lang="zh-CN" altLang="zh-CN" dirty="0">
                <a:latin typeface="Times New Roman" panose="02020603050405020304" pitchFamily="18" charset="0"/>
                <a:ea typeface="黑体" panose="02010609060101010101" pitchFamily="49" charset="-122"/>
                <a:cs typeface="Times New Roman" panose="02020603050405020304" pitchFamily="18" charset="0"/>
              </a:rPr>
              <a:t>均高于</a:t>
            </a:r>
            <a:r>
              <a:rPr lang="en-US" altLang="zh-CN" dirty="0">
                <a:latin typeface="Times New Roman" panose="02020603050405020304" pitchFamily="18" charset="0"/>
                <a:ea typeface="黑体" panose="02010609060101010101" pitchFamily="49" charset="-122"/>
                <a:cs typeface="Times New Roman" panose="02020603050405020304" pitchFamily="18" charset="0"/>
              </a:rPr>
              <a:t>4</a:t>
            </a:r>
            <a:r>
              <a:rPr lang="zh-CN" altLang="zh-CN" dirty="0">
                <a:latin typeface="Times New Roman" panose="02020603050405020304" pitchFamily="18" charset="0"/>
                <a:ea typeface="黑体" panose="02010609060101010101" pitchFamily="49" charset="-122"/>
                <a:cs typeface="Times New Roman" panose="02020603050405020304" pitchFamily="18" charset="0"/>
              </a:rPr>
              <a:t>个等位基因频率均为</a:t>
            </a:r>
            <a:r>
              <a:rPr lang="en-US" altLang="zh-CN" dirty="0">
                <a:latin typeface="Times New Roman" panose="02020603050405020304" pitchFamily="18" charset="0"/>
                <a:ea typeface="黑体" panose="02010609060101010101" pitchFamily="49" charset="-122"/>
                <a:cs typeface="Times New Roman" panose="02020603050405020304" pitchFamily="18" charset="0"/>
              </a:rPr>
              <a:t>0.5</a:t>
            </a:r>
            <a:r>
              <a:rPr lang="zh-CN" altLang="zh-CN" dirty="0">
                <a:latin typeface="Times New Roman" panose="02020603050405020304" pitchFamily="18" charset="0"/>
                <a:ea typeface="黑体" panose="02010609060101010101" pitchFamily="49" charset="-122"/>
                <a:cs typeface="Times New Roman" panose="02020603050405020304" pitchFamily="18" charset="0"/>
              </a:rPr>
              <a:t>的群体均值和方差</a:t>
            </a:r>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a:t>
            </a:r>
            <a:endParaRPr lang="zh-CN" altLang="en-US" dirty="0">
              <a:latin typeface="Times New Roman" panose="02020603050405020304" pitchFamily="18" charset="0"/>
              <a:ea typeface="黑体" panose="02010609060101010101" pitchFamily="49" charset="-122"/>
              <a:cs typeface="Times New Roman" panose="02020603050405020304" pitchFamily="18" charset="0"/>
            </a:endParaRPr>
          </a:p>
        </p:txBody>
      </p:sp>
    </p:spTree>
    <p:extLst>
      <p:ext uri="{BB962C8B-B14F-4D97-AF65-F5344CB8AC3E}">
        <p14:creationId xmlns:p14="http://schemas.microsoft.com/office/powerpoint/2010/main" val="2857370081"/>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827584" y="260648"/>
            <a:ext cx="7344816" cy="1080120"/>
          </a:xfrm>
        </p:spPr>
        <p:txBody>
          <a:bodyPr>
            <a:noAutofit/>
          </a:bodyPr>
          <a:lstStyle/>
          <a:p>
            <a:r>
              <a:rPr lang="zh-CN" altLang="zh-CN" sz="3600" b="1" dirty="0">
                <a:latin typeface="Times New Roman" panose="02020603050405020304" pitchFamily="18" charset="0"/>
                <a:ea typeface="黑体" panose="02010609060101010101" pitchFamily="49" charset="-122"/>
                <a:cs typeface="Times New Roman" panose="02020603050405020304" pitchFamily="18" charset="0"/>
              </a:rPr>
              <a:t>完全显性遗传模型（</a:t>
            </a:r>
            <a:r>
              <a:rPr lang="en-US" altLang="zh-CN" sz="3600" b="1" dirty="0">
                <a:latin typeface="Times New Roman" panose="02020603050405020304" pitchFamily="18" charset="0"/>
                <a:ea typeface="黑体" panose="02010609060101010101" pitchFamily="49" charset="-122"/>
                <a:cs typeface="Times New Roman" panose="02020603050405020304" pitchFamily="18" charset="0"/>
              </a:rPr>
              <a:t>9:3:3:1</a:t>
            </a:r>
            <a:r>
              <a:rPr lang="zh-CN" altLang="zh-CN" sz="3600" b="1" dirty="0">
                <a:latin typeface="Times New Roman" panose="02020603050405020304" pitchFamily="18" charset="0"/>
                <a:ea typeface="黑体" panose="02010609060101010101" pitchFamily="49" charset="-122"/>
                <a:cs typeface="Times New Roman" panose="02020603050405020304" pitchFamily="18" charset="0"/>
              </a:rPr>
              <a:t>）中不同遗传方差成分</a:t>
            </a:r>
            <a:endParaRPr lang="en-US" altLang="zh-CN" sz="3600" b="1"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8" name="内容占位符 7"/>
          <p:cNvSpPr>
            <a:spLocks noGrp="1"/>
          </p:cNvSpPr>
          <p:nvPr>
            <p:ph idx="1"/>
          </p:nvPr>
        </p:nvSpPr>
        <p:spPr>
          <a:xfrm>
            <a:off x="467544" y="1412776"/>
            <a:ext cx="8280920" cy="1944216"/>
          </a:xfrm>
        </p:spPr>
        <p:txBody>
          <a:bodyPr>
            <a:normAutofit/>
          </a:bodyPr>
          <a:lstStyle/>
          <a:p>
            <a:pPr>
              <a:lnSpc>
                <a:spcPct val="110000"/>
              </a:lnSpc>
            </a:pPr>
            <a:r>
              <a:rPr lang="en-US" altLang="zh-CN" sz="2600" i="1" dirty="0" err="1" smtClean="0">
                <a:latin typeface="Times New Roman" panose="02020603050405020304" pitchFamily="18" charset="0"/>
                <a:ea typeface="黑体" panose="02010609060101010101" pitchFamily="49" charset="-122"/>
                <a:cs typeface="Times New Roman" panose="02020603050405020304" pitchFamily="18" charset="0"/>
              </a:rPr>
              <a:t>a</a:t>
            </a:r>
            <a:r>
              <a:rPr lang="en-US" altLang="zh-CN" sz="2600" baseline="-25000" dirty="0" err="1" smtClean="0">
                <a:latin typeface="Times New Roman" panose="02020603050405020304" pitchFamily="18" charset="0"/>
                <a:ea typeface="黑体" panose="02010609060101010101" pitchFamily="49" charset="-122"/>
                <a:cs typeface="Times New Roman" panose="02020603050405020304" pitchFamily="18" charset="0"/>
              </a:rPr>
              <a:t>A</a:t>
            </a:r>
            <a:r>
              <a:rPr lang="en-US" altLang="zh-CN" sz="2600" dirty="0" smtClean="0">
                <a:latin typeface="Times New Roman" panose="02020603050405020304" pitchFamily="18" charset="0"/>
                <a:ea typeface="黑体" panose="02010609060101010101" pitchFamily="49" charset="-122"/>
                <a:cs typeface="Times New Roman" panose="02020603050405020304" pitchFamily="18" charset="0"/>
              </a:rPr>
              <a:t>=</a:t>
            </a:r>
            <a:r>
              <a:rPr lang="en-US" altLang="zh-CN" sz="2600" i="1" dirty="0" err="1" smtClean="0">
                <a:latin typeface="Times New Roman" panose="02020603050405020304" pitchFamily="18" charset="0"/>
                <a:ea typeface="黑体" panose="02010609060101010101" pitchFamily="49" charset="-122"/>
                <a:cs typeface="Times New Roman" panose="02020603050405020304" pitchFamily="18" charset="0"/>
              </a:rPr>
              <a:t>d</a:t>
            </a:r>
            <a:r>
              <a:rPr lang="en-US" altLang="zh-CN" sz="2600" baseline="-25000" dirty="0" err="1" smtClean="0">
                <a:latin typeface="Times New Roman" panose="02020603050405020304" pitchFamily="18" charset="0"/>
                <a:ea typeface="黑体" panose="02010609060101010101" pitchFamily="49" charset="-122"/>
                <a:cs typeface="Times New Roman" panose="02020603050405020304" pitchFamily="18" charset="0"/>
              </a:rPr>
              <a:t>A</a:t>
            </a:r>
            <a:r>
              <a:rPr lang="en-US" altLang="zh-CN" sz="2600" dirty="0" smtClean="0">
                <a:latin typeface="Times New Roman" panose="02020603050405020304" pitchFamily="18" charset="0"/>
                <a:ea typeface="黑体" panose="02010609060101010101" pitchFamily="49" charset="-122"/>
                <a:cs typeface="Times New Roman" panose="02020603050405020304" pitchFamily="18" charset="0"/>
              </a:rPr>
              <a:t>=</a:t>
            </a:r>
            <a:r>
              <a:rPr lang="en-US" altLang="zh-CN" sz="2600" i="1" dirty="0" err="1" smtClean="0">
                <a:latin typeface="Times New Roman" panose="02020603050405020304" pitchFamily="18" charset="0"/>
                <a:ea typeface="黑体" panose="02010609060101010101" pitchFamily="49" charset="-122"/>
                <a:cs typeface="Times New Roman" panose="02020603050405020304" pitchFamily="18" charset="0"/>
              </a:rPr>
              <a:t>a</a:t>
            </a:r>
            <a:r>
              <a:rPr lang="en-US" altLang="zh-CN" sz="2600" baseline="-25000" dirty="0" err="1" smtClean="0">
                <a:latin typeface="Times New Roman" panose="02020603050405020304" pitchFamily="18" charset="0"/>
                <a:ea typeface="黑体" panose="02010609060101010101" pitchFamily="49" charset="-122"/>
                <a:cs typeface="Times New Roman" panose="02020603050405020304" pitchFamily="18" charset="0"/>
              </a:rPr>
              <a:t>B</a:t>
            </a:r>
            <a:r>
              <a:rPr lang="en-US" altLang="zh-CN" sz="2600" dirty="0" smtClean="0">
                <a:latin typeface="Times New Roman" panose="02020603050405020304" pitchFamily="18" charset="0"/>
                <a:ea typeface="黑体" panose="02010609060101010101" pitchFamily="49" charset="-122"/>
                <a:cs typeface="Times New Roman" panose="02020603050405020304" pitchFamily="18" charset="0"/>
              </a:rPr>
              <a:t>=</a:t>
            </a:r>
            <a:r>
              <a:rPr lang="en-US" altLang="zh-CN" sz="2600" i="1" dirty="0" smtClean="0">
                <a:latin typeface="Times New Roman" panose="02020603050405020304" pitchFamily="18" charset="0"/>
                <a:ea typeface="黑体" panose="02010609060101010101" pitchFamily="49" charset="-122"/>
                <a:cs typeface="Times New Roman" panose="02020603050405020304" pitchFamily="18" charset="0"/>
              </a:rPr>
              <a:t>d</a:t>
            </a:r>
            <a:r>
              <a:rPr lang="en-US" altLang="zh-CN" sz="2600" baseline="-25000" dirty="0" smtClean="0">
                <a:latin typeface="Times New Roman" panose="02020603050405020304" pitchFamily="18" charset="0"/>
                <a:ea typeface="黑体" panose="02010609060101010101" pitchFamily="49" charset="-122"/>
                <a:cs typeface="Times New Roman" panose="02020603050405020304" pitchFamily="18" charset="0"/>
              </a:rPr>
              <a:t>B</a:t>
            </a:r>
            <a:r>
              <a:rPr lang="en-US" altLang="zh-CN" sz="2600" dirty="0" smtClean="0">
                <a:latin typeface="Times New Roman" panose="02020603050405020304" pitchFamily="18" charset="0"/>
                <a:ea typeface="黑体" panose="02010609060101010101" pitchFamily="49" charset="-122"/>
                <a:cs typeface="Times New Roman" panose="02020603050405020304" pitchFamily="18" charset="0"/>
              </a:rPr>
              <a:t>=1</a:t>
            </a:r>
            <a:r>
              <a:rPr lang="zh-CN" altLang="en-US" sz="2600" dirty="0" smtClean="0">
                <a:latin typeface="Times New Roman" panose="02020603050405020304" pitchFamily="18" charset="0"/>
                <a:ea typeface="黑体" panose="02010609060101010101" pitchFamily="49" charset="-122"/>
                <a:cs typeface="Times New Roman" panose="02020603050405020304" pitchFamily="18" charset="0"/>
              </a:rPr>
              <a:t>；</a:t>
            </a:r>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等位基因</a:t>
            </a:r>
            <a:r>
              <a:rPr lang="en-US" altLang="zh-CN" sz="2600" i="1" dirty="0">
                <a:latin typeface="Times New Roman" panose="02020603050405020304" pitchFamily="18" charset="0"/>
                <a:ea typeface="黑体" panose="02010609060101010101" pitchFamily="49" charset="-122"/>
                <a:cs typeface="Times New Roman" panose="02020603050405020304" pitchFamily="18" charset="0"/>
              </a:rPr>
              <a:t>B</a:t>
            </a:r>
            <a:r>
              <a:rPr lang="en-US" altLang="zh-CN" sz="2600" baseline="-25000" dirty="0">
                <a:latin typeface="Times New Roman" panose="02020603050405020304" pitchFamily="18" charset="0"/>
                <a:ea typeface="黑体" panose="02010609060101010101" pitchFamily="49" charset="-122"/>
                <a:cs typeface="Times New Roman" panose="02020603050405020304" pitchFamily="18" charset="0"/>
              </a:rPr>
              <a:t>1</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和</a:t>
            </a:r>
            <a:r>
              <a:rPr lang="en-US" altLang="zh-CN" sz="2600" i="1" dirty="0">
                <a:latin typeface="Times New Roman" panose="02020603050405020304" pitchFamily="18" charset="0"/>
                <a:ea typeface="黑体" panose="02010609060101010101" pitchFamily="49" charset="-122"/>
                <a:cs typeface="Times New Roman" panose="02020603050405020304" pitchFamily="18" charset="0"/>
              </a:rPr>
              <a:t>B</a:t>
            </a:r>
            <a:r>
              <a:rPr lang="en-US" altLang="zh-CN" sz="2600" baseline="-25000" dirty="0">
                <a:latin typeface="Times New Roman" panose="02020603050405020304" pitchFamily="18" charset="0"/>
                <a:ea typeface="黑体" panose="02010609060101010101" pitchFamily="49" charset="-122"/>
                <a:cs typeface="Times New Roman" panose="02020603050405020304" pitchFamily="18" charset="0"/>
              </a:rPr>
              <a:t>2</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等于</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0.5</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并保持</a:t>
            </a:r>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不变</a:t>
            </a:r>
            <a:r>
              <a:rPr lang="zh-CN" altLang="en-US" sz="26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600" dirty="0">
              <a:latin typeface="Times New Roman" panose="02020603050405020304" pitchFamily="18" charset="0"/>
              <a:ea typeface="黑体" panose="02010609060101010101" pitchFamily="49" charset="-122"/>
              <a:cs typeface="Times New Roman" panose="02020603050405020304" pitchFamily="18" charset="0"/>
            </a:endParaRPr>
          </a:p>
          <a:p>
            <a:pPr>
              <a:lnSpc>
                <a:spcPct val="110000"/>
              </a:lnSpc>
            </a:pPr>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当</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基因频率均为</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0.5</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时，</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F</a:t>
            </a:r>
            <a:r>
              <a:rPr lang="en-US" altLang="zh-CN" sz="2600" baseline="-25000" dirty="0">
                <a:latin typeface="Times New Roman" panose="02020603050405020304" pitchFamily="18" charset="0"/>
                <a:ea typeface="黑体" panose="02010609060101010101" pitchFamily="49" charset="-122"/>
                <a:cs typeface="Times New Roman" panose="02020603050405020304" pitchFamily="18" charset="0"/>
              </a:rPr>
              <a:t>2</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群体中</a:t>
            </a:r>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a:t>
            </a:r>
            <a:r>
              <a:rPr lang="en-US" altLang="zh-CN" sz="2600" i="1" dirty="0" smtClean="0">
                <a:latin typeface="Times New Roman" panose="02020603050405020304" pitchFamily="18" charset="0"/>
                <a:ea typeface="黑体" panose="02010609060101010101" pitchFamily="49" charset="-122"/>
                <a:cs typeface="Times New Roman" panose="02020603050405020304" pitchFamily="18" charset="0"/>
              </a:rPr>
              <a:t>V</a:t>
            </a:r>
            <a:r>
              <a:rPr lang="en-US" altLang="zh-CN" sz="2600" i="1" baseline="-25000" dirty="0" smtClean="0">
                <a:latin typeface="Times New Roman" panose="02020603050405020304" pitchFamily="18" charset="0"/>
                <a:ea typeface="黑体" panose="02010609060101010101" pitchFamily="49" charset="-122"/>
                <a:cs typeface="Times New Roman" panose="02020603050405020304" pitchFamily="18" charset="0"/>
              </a:rPr>
              <a:t>G</a:t>
            </a:r>
            <a:r>
              <a:rPr lang="en-US" altLang="zh-CN" sz="2600" dirty="0" smtClean="0">
                <a:latin typeface="Times New Roman" panose="02020603050405020304" pitchFamily="18" charset="0"/>
                <a:ea typeface="黑体" panose="02010609060101010101" pitchFamily="49" charset="-122"/>
                <a:cs typeface="Times New Roman" panose="02020603050405020304" pitchFamily="18" charset="0"/>
              </a:rPr>
              <a:t>=0.38</a:t>
            </a:r>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a:t>
            </a:r>
            <a:r>
              <a:rPr lang="en-US" altLang="zh-CN" sz="2600" i="1" dirty="0" smtClean="0">
                <a:latin typeface="Times New Roman" panose="02020603050405020304" pitchFamily="18" charset="0"/>
                <a:ea typeface="黑体" panose="02010609060101010101" pitchFamily="49" charset="-122"/>
                <a:cs typeface="Times New Roman" panose="02020603050405020304" pitchFamily="18" charset="0"/>
              </a:rPr>
              <a:t>V</a:t>
            </a:r>
            <a:r>
              <a:rPr lang="en-US" altLang="zh-CN" sz="2600" i="1" baseline="-25000" dirty="0" smtClean="0">
                <a:latin typeface="Times New Roman" panose="02020603050405020304" pitchFamily="18" charset="0"/>
                <a:ea typeface="黑体" panose="02010609060101010101" pitchFamily="49" charset="-122"/>
                <a:cs typeface="Times New Roman" panose="02020603050405020304" pitchFamily="18" charset="0"/>
              </a:rPr>
              <a:t>A</a:t>
            </a:r>
            <a:r>
              <a:rPr lang="en-US" altLang="zh-CN" sz="2600" dirty="0" smtClean="0">
                <a:latin typeface="Times New Roman" panose="02020603050405020304" pitchFamily="18" charset="0"/>
                <a:ea typeface="黑体" panose="02010609060101010101" pitchFamily="49" charset="-122"/>
                <a:cs typeface="Times New Roman" panose="02020603050405020304" pitchFamily="18" charset="0"/>
              </a:rPr>
              <a:t>=0.25</a:t>
            </a:r>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a:t>
            </a:r>
            <a:r>
              <a:rPr lang="en-US" altLang="zh-CN" sz="2600" i="1" dirty="0">
                <a:latin typeface="Times New Roman" panose="02020603050405020304" pitchFamily="18" charset="0"/>
                <a:ea typeface="黑体" panose="02010609060101010101" pitchFamily="49" charset="-122"/>
                <a:cs typeface="Times New Roman" panose="02020603050405020304" pitchFamily="18" charset="0"/>
              </a:rPr>
              <a:t> </a:t>
            </a:r>
            <a:r>
              <a:rPr lang="en-US" altLang="zh-CN" sz="2600" i="1" dirty="0" smtClean="0">
                <a:latin typeface="Times New Roman" panose="02020603050405020304" pitchFamily="18" charset="0"/>
                <a:ea typeface="黑体" panose="02010609060101010101" pitchFamily="49" charset="-122"/>
                <a:cs typeface="Times New Roman" panose="02020603050405020304" pitchFamily="18" charset="0"/>
              </a:rPr>
              <a:t>V</a:t>
            </a:r>
            <a:r>
              <a:rPr lang="en-US" altLang="zh-CN" sz="2600" i="1" baseline="-25000" dirty="0" smtClean="0">
                <a:latin typeface="Times New Roman" panose="02020603050405020304" pitchFamily="18" charset="0"/>
                <a:ea typeface="黑体" panose="02010609060101010101" pitchFamily="49" charset="-122"/>
                <a:cs typeface="Times New Roman" panose="02020603050405020304" pitchFamily="18" charset="0"/>
              </a:rPr>
              <a:t>D</a:t>
            </a:r>
            <a:r>
              <a:rPr lang="en-US" altLang="zh-CN" sz="2600" dirty="0" smtClean="0">
                <a:latin typeface="Times New Roman" panose="02020603050405020304" pitchFamily="18" charset="0"/>
                <a:ea typeface="黑体" panose="02010609060101010101" pitchFamily="49" charset="-122"/>
                <a:cs typeface="Times New Roman" panose="02020603050405020304" pitchFamily="18" charset="0"/>
              </a:rPr>
              <a:t>=0.13</a:t>
            </a:r>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当座位</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A</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上的基因被固定在</a:t>
            </a:r>
            <a:r>
              <a:rPr lang="en-US" altLang="zh-CN" sz="2600" i="1" dirty="0">
                <a:latin typeface="Times New Roman" panose="02020603050405020304" pitchFamily="18" charset="0"/>
                <a:ea typeface="黑体" panose="02010609060101010101" pitchFamily="49" charset="-122"/>
                <a:cs typeface="Times New Roman" panose="02020603050405020304" pitchFamily="18" charset="0"/>
              </a:rPr>
              <a:t>A</a:t>
            </a:r>
            <a:r>
              <a:rPr lang="en-US" altLang="zh-CN" sz="2600" baseline="-25000" dirty="0">
                <a:latin typeface="Times New Roman" panose="02020603050405020304" pitchFamily="18" charset="0"/>
                <a:ea typeface="黑体" panose="02010609060101010101" pitchFamily="49" charset="-122"/>
                <a:cs typeface="Times New Roman" panose="02020603050405020304" pitchFamily="18" charset="0"/>
              </a:rPr>
              <a:t>2</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时，</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 </a:t>
            </a:r>
            <a:r>
              <a:rPr lang="en-US" altLang="zh-CN" sz="2600" i="1" dirty="0" smtClean="0">
                <a:latin typeface="Times New Roman" panose="02020603050405020304" pitchFamily="18" charset="0"/>
                <a:ea typeface="黑体" panose="02010609060101010101" pitchFamily="49" charset="-122"/>
                <a:cs typeface="Times New Roman" panose="02020603050405020304" pitchFamily="18" charset="0"/>
              </a:rPr>
              <a:t>V</a:t>
            </a:r>
            <a:r>
              <a:rPr lang="en-US" altLang="zh-CN" sz="2600" i="1" baseline="-25000" dirty="0" smtClean="0">
                <a:latin typeface="Times New Roman" panose="02020603050405020304" pitchFamily="18" charset="0"/>
                <a:ea typeface="黑体" panose="02010609060101010101" pitchFamily="49" charset="-122"/>
                <a:cs typeface="Times New Roman" panose="02020603050405020304" pitchFamily="18" charset="0"/>
              </a:rPr>
              <a:t>G</a:t>
            </a:r>
            <a:r>
              <a:rPr lang="en-US" altLang="zh-CN" sz="2600" dirty="0" smtClean="0">
                <a:latin typeface="Times New Roman" panose="02020603050405020304" pitchFamily="18" charset="0"/>
                <a:ea typeface="黑体" panose="02010609060101010101" pitchFamily="49" charset="-122"/>
                <a:cs typeface="Times New Roman" panose="02020603050405020304" pitchFamily="18" charset="0"/>
              </a:rPr>
              <a:t>=0.19</a:t>
            </a:r>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a:t>
            </a:r>
            <a:r>
              <a:rPr lang="en-US" altLang="zh-CN" sz="2600" i="1" dirty="0" smtClean="0">
                <a:latin typeface="Times New Roman" panose="02020603050405020304" pitchFamily="18" charset="0"/>
                <a:ea typeface="黑体" panose="02010609060101010101" pitchFamily="49" charset="-122"/>
                <a:cs typeface="Times New Roman" panose="02020603050405020304" pitchFamily="18" charset="0"/>
              </a:rPr>
              <a:t> V</a:t>
            </a:r>
            <a:r>
              <a:rPr lang="en-US" altLang="zh-CN" sz="2600" i="1" baseline="-25000" dirty="0" smtClean="0">
                <a:latin typeface="Times New Roman" panose="02020603050405020304" pitchFamily="18" charset="0"/>
                <a:ea typeface="黑体" panose="02010609060101010101" pitchFamily="49" charset="-122"/>
                <a:cs typeface="Times New Roman" panose="02020603050405020304" pitchFamily="18" charset="0"/>
              </a:rPr>
              <a:t>A</a:t>
            </a:r>
            <a:r>
              <a:rPr lang="en-US" altLang="zh-CN" sz="2600" dirty="0" smtClean="0">
                <a:latin typeface="Times New Roman" panose="02020603050405020304" pitchFamily="18" charset="0"/>
                <a:ea typeface="黑体" panose="02010609060101010101" pitchFamily="49" charset="-122"/>
                <a:cs typeface="Times New Roman" panose="02020603050405020304" pitchFamily="18" charset="0"/>
              </a:rPr>
              <a:t>=0.13</a:t>
            </a:r>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a:t>
            </a:r>
            <a:r>
              <a:rPr lang="en-US" altLang="zh-CN" sz="2600" i="1" dirty="0" smtClean="0">
                <a:latin typeface="Times New Roman" panose="02020603050405020304" pitchFamily="18" charset="0"/>
                <a:ea typeface="黑体" panose="02010609060101010101" pitchFamily="49" charset="-122"/>
                <a:cs typeface="Times New Roman" panose="02020603050405020304" pitchFamily="18" charset="0"/>
              </a:rPr>
              <a:t>V</a:t>
            </a:r>
            <a:r>
              <a:rPr lang="en-US" altLang="zh-CN" sz="2600" i="1" baseline="-25000" dirty="0" smtClean="0">
                <a:latin typeface="Times New Roman" panose="02020603050405020304" pitchFamily="18" charset="0"/>
                <a:ea typeface="黑体" panose="02010609060101010101" pitchFamily="49" charset="-122"/>
                <a:cs typeface="Times New Roman" panose="02020603050405020304" pitchFamily="18" charset="0"/>
              </a:rPr>
              <a:t>D</a:t>
            </a:r>
            <a:r>
              <a:rPr lang="en-US" altLang="zh-CN" sz="2600" dirty="0" smtClean="0">
                <a:latin typeface="Times New Roman" panose="02020603050405020304" pitchFamily="18" charset="0"/>
                <a:ea typeface="黑体" panose="02010609060101010101" pitchFamily="49" charset="-122"/>
                <a:cs typeface="Times New Roman" panose="02020603050405020304" pitchFamily="18" charset="0"/>
              </a:rPr>
              <a:t>=0.06</a:t>
            </a:r>
            <a:r>
              <a:rPr lang="zh-CN" altLang="en-US" sz="2600" dirty="0" smtClean="0">
                <a:latin typeface="Times New Roman" panose="02020603050405020304" pitchFamily="18" charset="0"/>
                <a:ea typeface="黑体" panose="02010609060101010101" pitchFamily="49" charset="-122"/>
                <a:cs typeface="Times New Roman" panose="02020603050405020304" pitchFamily="18" charset="0"/>
              </a:rPr>
              <a:t>，</a:t>
            </a:r>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加性</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方差和显性方差均减少</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50%</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a:t>
            </a:r>
            <a:endParaRPr lang="zh-CN" altLang="en-US" sz="2600"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6"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pic>
        <p:nvPicPr>
          <p:cNvPr id="10" name="图片 9"/>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3752" y="3356992"/>
            <a:ext cx="9036496" cy="3096344"/>
          </a:xfrm>
          <a:prstGeom prst="rect">
            <a:avLst/>
          </a:prstGeom>
          <a:noFill/>
          <a:ln>
            <a:noFill/>
          </a:ln>
        </p:spPr>
      </p:pic>
    </p:spTree>
    <p:extLst>
      <p:ext uri="{BB962C8B-B14F-4D97-AF65-F5344CB8AC3E}">
        <p14:creationId xmlns:p14="http://schemas.microsoft.com/office/powerpoint/2010/main" val="2150342294"/>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1043608" y="332656"/>
            <a:ext cx="7056784" cy="1224136"/>
          </a:xfrm>
        </p:spPr>
        <p:txBody>
          <a:bodyPr>
            <a:noAutofit/>
          </a:bodyPr>
          <a:lstStyle/>
          <a:p>
            <a:r>
              <a:rPr lang="zh-CN" altLang="zh-CN" sz="3600" b="1" dirty="0">
                <a:latin typeface="Times New Roman" panose="02020603050405020304" pitchFamily="18" charset="0"/>
                <a:ea typeface="黑体" panose="02010609060101010101" pitchFamily="49" charset="-122"/>
                <a:cs typeface="Times New Roman" panose="02020603050405020304" pitchFamily="18" charset="0"/>
              </a:rPr>
              <a:t>重叠显性上位遗传模型（</a:t>
            </a:r>
            <a:r>
              <a:rPr lang="en-US" altLang="zh-CN" sz="3600" b="1" dirty="0">
                <a:latin typeface="Times New Roman" panose="02020603050405020304" pitchFamily="18" charset="0"/>
                <a:ea typeface="黑体" panose="02010609060101010101" pitchFamily="49" charset="-122"/>
                <a:cs typeface="Times New Roman" panose="02020603050405020304" pitchFamily="18" charset="0"/>
              </a:rPr>
              <a:t>15:1</a:t>
            </a:r>
            <a:r>
              <a:rPr lang="zh-CN" altLang="zh-CN" sz="3600" b="1" dirty="0">
                <a:latin typeface="Times New Roman" panose="02020603050405020304" pitchFamily="18" charset="0"/>
                <a:ea typeface="黑体" panose="02010609060101010101" pitchFamily="49" charset="-122"/>
                <a:cs typeface="Times New Roman" panose="02020603050405020304" pitchFamily="18" charset="0"/>
              </a:rPr>
              <a:t>）中不同遗传方差成分</a:t>
            </a:r>
            <a:endParaRPr lang="en-US" altLang="zh-CN" sz="3600" b="1"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8" name="内容占位符 7"/>
          <p:cNvSpPr>
            <a:spLocks noGrp="1"/>
          </p:cNvSpPr>
          <p:nvPr>
            <p:ph idx="1"/>
          </p:nvPr>
        </p:nvSpPr>
        <p:spPr>
          <a:xfrm>
            <a:off x="611560" y="1628800"/>
            <a:ext cx="7992888" cy="2088232"/>
          </a:xfrm>
        </p:spPr>
        <p:txBody>
          <a:bodyPr>
            <a:normAutofit fontScale="92500" lnSpcReduction="10000"/>
          </a:bodyPr>
          <a:lstStyle/>
          <a:p>
            <a:pPr>
              <a:lnSpc>
                <a:spcPct val="110000"/>
              </a:lnSpc>
            </a:pP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假定基因型值分别为</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13</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和</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1</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，当基因频率均为</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0.5</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时</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F</a:t>
            </a:r>
            <a:r>
              <a:rPr lang="en-US" altLang="zh-CN" sz="2800" baseline="-25000" dirty="0">
                <a:latin typeface="Times New Roman" panose="02020603050405020304" pitchFamily="18" charset="0"/>
                <a:ea typeface="黑体" panose="02010609060101010101" pitchFamily="49" charset="-122"/>
                <a:cs typeface="Times New Roman" panose="02020603050405020304" pitchFamily="18" charset="0"/>
              </a:rPr>
              <a:t>2</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群体中，</a:t>
            </a:r>
            <a:r>
              <a:rPr lang="en-US" altLang="zh-CN" sz="2800" i="1" dirty="0" smtClean="0">
                <a:latin typeface="Times New Roman" panose="02020603050405020304" pitchFamily="18" charset="0"/>
                <a:ea typeface="黑体" panose="02010609060101010101" pitchFamily="49" charset="-122"/>
                <a:cs typeface="Times New Roman" panose="02020603050405020304" pitchFamily="18" charset="0"/>
              </a:rPr>
              <a:t>V</a:t>
            </a:r>
            <a:r>
              <a:rPr lang="en-US" altLang="zh-CN" sz="2800" i="1" baseline="-25000" dirty="0" smtClean="0">
                <a:latin typeface="Times New Roman" panose="02020603050405020304" pitchFamily="18" charset="0"/>
                <a:ea typeface="黑体" panose="02010609060101010101" pitchFamily="49" charset="-122"/>
                <a:cs typeface="Times New Roman" panose="02020603050405020304" pitchFamily="18" charset="0"/>
              </a:rPr>
              <a:t>G</a:t>
            </a:r>
            <a:r>
              <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rPr>
              <a:t>=8.44</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r>
              <a:rPr lang="en-US" altLang="zh-CN" sz="2800" i="1" dirty="0" smtClean="0">
                <a:latin typeface="Times New Roman" panose="02020603050405020304" pitchFamily="18" charset="0"/>
                <a:ea typeface="黑体" panose="02010609060101010101" pitchFamily="49" charset="-122"/>
                <a:cs typeface="Times New Roman" panose="02020603050405020304" pitchFamily="18" charset="0"/>
              </a:rPr>
              <a:t>V</a:t>
            </a:r>
            <a:r>
              <a:rPr lang="en-US" altLang="zh-CN" sz="2800" i="1" baseline="-25000" dirty="0" smtClean="0">
                <a:latin typeface="Times New Roman" panose="02020603050405020304" pitchFamily="18" charset="0"/>
                <a:ea typeface="黑体" panose="02010609060101010101" pitchFamily="49" charset="-122"/>
                <a:cs typeface="Times New Roman" panose="02020603050405020304" pitchFamily="18" charset="0"/>
              </a:rPr>
              <a:t>A</a:t>
            </a:r>
            <a:r>
              <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rPr>
              <a:t>=2.25</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r>
              <a:rPr lang="en-US" altLang="zh-CN" sz="2800" i="1" dirty="0" smtClean="0">
                <a:latin typeface="Times New Roman" panose="02020603050405020304" pitchFamily="18" charset="0"/>
                <a:ea typeface="黑体" panose="02010609060101010101" pitchFamily="49" charset="-122"/>
                <a:cs typeface="Times New Roman" panose="02020603050405020304" pitchFamily="18" charset="0"/>
              </a:rPr>
              <a:t>V</a:t>
            </a:r>
            <a:r>
              <a:rPr lang="en-US" altLang="zh-CN" sz="2800" i="1" baseline="-25000" dirty="0" smtClean="0">
                <a:latin typeface="Times New Roman" panose="02020603050405020304" pitchFamily="18" charset="0"/>
                <a:ea typeface="黑体" panose="02010609060101010101" pitchFamily="49" charset="-122"/>
                <a:cs typeface="Times New Roman" panose="02020603050405020304" pitchFamily="18" charset="0"/>
              </a:rPr>
              <a:t>D</a:t>
            </a:r>
            <a:r>
              <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rPr>
              <a:t>=1.13</a:t>
            </a:r>
            <a:r>
              <a:rPr lang="zh-CN" altLang="en-US" sz="2800" dirty="0" smtClean="0">
                <a:latin typeface="Times New Roman" panose="02020603050405020304" pitchFamily="18" charset="0"/>
                <a:ea typeface="黑体" panose="02010609060101010101" pitchFamily="49" charset="-122"/>
                <a:cs typeface="Times New Roman" panose="02020603050405020304" pitchFamily="18" charset="0"/>
              </a:rPr>
              <a:t>，</a:t>
            </a:r>
            <a:r>
              <a:rPr lang="en-US" altLang="zh-CN" sz="2800" i="1" dirty="0" smtClean="0">
                <a:latin typeface="Times New Roman" panose="02020603050405020304" pitchFamily="18" charset="0"/>
                <a:ea typeface="黑体" panose="02010609060101010101" pitchFamily="49" charset="-122"/>
                <a:cs typeface="Times New Roman" panose="02020603050405020304" pitchFamily="18" charset="0"/>
              </a:rPr>
              <a:t>V</a:t>
            </a:r>
            <a:r>
              <a:rPr lang="en-US" altLang="zh-CN" sz="2800" i="1" baseline="-25000" dirty="0" smtClean="0">
                <a:latin typeface="Times New Roman" panose="02020603050405020304" pitchFamily="18" charset="0"/>
                <a:ea typeface="黑体" panose="02010609060101010101" pitchFamily="49" charset="-122"/>
                <a:cs typeface="Times New Roman" panose="02020603050405020304" pitchFamily="18" charset="0"/>
              </a:rPr>
              <a:t>I</a:t>
            </a:r>
            <a:r>
              <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rPr>
              <a:t>=5.06</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当座位</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A</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上的基因被固定在</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A</a:t>
            </a:r>
            <a:r>
              <a:rPr lang="en-US" altLang="zh-CN" sz="2800" baseline="-25000" dirty="0">
                <a:latin typeface="Times New Roman" panose="02020603050405020304" pitchFamily="18" charset="0"/>
                <a:ea typeface="黑体" panose="02010609060101010101" pitchFamily="49" charset="-122"/>
                <a:cs typeface="Times New Roman" panose="02020603050405020304" pitchFamily="18" charset="0"/>
              </a:rPr>
              <a:t>2</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时，</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 </a:t>
            </a:r>
            <a:r>
              <a:rPr lang="en-US" altLang="zh-CN" sz="2800" i="1" dirty="0" smtClean="0">
                <a:latin typeface="Times New Roman" panose="02020603050405020304" pitchFamily="18" charset="0"/>
                <a:ea typeface="黑体" panose="02010609060101010101" pitchFamily="49" charset="-122"/>
                <a:cs typeface="Times New Roman" panose="02020603050405020304" pitchFamily="18" charset="0"/>
              </a:rPr>
              <a:t>V</a:t>
            </a:r>
            <a:r>
              <a:rPr lang="en-US" altLang="zh-CN" sz="2800" i="1" baseline="-25000" dirty="0" smtClean="0">
                <a:latin typeface="Times New Roman" panose="02020603050405020304" pitchFamily="18" charset="0"/>
                <a:ea typeface="黑体" panose="02010609060101010101" pitchFamily="49" charset="-122"/>
                <a:cs typeface="Times New Roman" panose="02020603050405020304" pitchFamily="18" charset="0"/>
              </a:rPr>
              <a:t>G</a:t>
            </a:r>
            <a:r>
              <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rPr>
              <a:t>=27</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r>
              <a:rPr lang="en-US" altLang="zh-CN" sz="2800" i="1" dirty="0" smtClean="0">
                <a:latin typeface="Times New Roman" panose="02020603050405020304" pitchFamily="18" charset="0"/>
                <a:ea typeface="黑体" panose="02010609060101010101" pitchFamily="49" charset="-122"/>
                <a:cs typeface="Times New Roman" panose="02020603050405020304" pitchFamily="18" charset="0"/>
              </a:rPr>
              <a:t> V</a:t>
            </a:r>
            <a:r>
              <a:rPr lang="en-US" altLang="zh-CN" sz="2800" i="1" baseline="-25000" dirty="0" smtClean="0">
                <a:latin typeface="Times New Roman" panose="02020603050405020304" pitchFamily="18" charset="0"/>
                <a:ea typeface="黑体" panose="02010609060101010101" pitchFamily="49" charset="-122"/>
                <a:cs typeface="Times New Roman" panose="02020603050405020304" pitchFamily="18" charset="0"/>
              </a:rPr>
              <a:t>A</a:t>
            </a:r>
            <a:r>
              <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rPr>
              <a:t>=18</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r>
              <a:rPr lang="en-US" altLang="zh-CN" sz="2800" i="1" dirty="0" smtClean="0">
                <a:latin typeface="Times New Roman" panose="02020603050405020304" pitchFamily="18" charset="0"/>
                <a:ea typeface="黑体" panose="02010609060101010101" pitchFamily="49" charset="-122"/>
                <a:cs typeface="Times New Roman" panose="02020603050405020304" pitchFamily="18" charset="0"/>
              </a:rPr>
              <a:t> V</a:t>
            </a:r>
            <a:r>
              <a:rPr lang="en-US" altLang="zh-CN" sz="2800" i="1" baseline="-25000" dirty="0" smtClean="0">
                <a:latin typeface="Times New Roman" panose="02020603050405020304" pitchFamily="18" charset="0"/>
                <a:ea typeface="黑体" panose="02010609060101010101" pitchFamily="49" charset="-122"/>
                <a:cs typeface="Times New Roman" panose="02020603050405020304" pitchFamily="18" charset="0"/>
              </a:rPr>
              <a:t>D</a:t>
            </a:r>
            <a:r>
              <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rPr>
              <a:t>=9</a:t>
            </a:r>
            <a:r>
              <a:rPr lang="zh-CN" altLang="en-US" sz="2800" dirty="0">
                <a:latin typeface="Times New Roman" panose="02020603050405020304" pitchFamily="18" charset="0"/>
                <a:ea typeface="黑体" panose="02010609060101010101" pitchFamily="49" charset="-122"/>
                <a:cs typeface="Times New Roman" panose="02020603050405020304" pitchFamily="18" charset="0"/>
              </a:rPr>
              <a:t> ，</a:t>
            </a:r>
            <a:r>
              <a:rPr lang="en-US" altLang="zh-CN" sz="2800" i="1" dirty="0" smtClean="0">
                <a:latin typeface="Times New Roman" panose="02020603050405020304" pitchFamily="18" charset="0"/>
                <a:ea typeface="黑体" panose="02010609060101010101" pitchFamily="49" charset="-122"/>
                <a:cs typeface="Times New Roman" panose="02020603050405020304" pitchFamily="18" charset="0"/>
              </a:rPr>
              <a:t>V</a:t>
            </a:r>
            <a:r>
              <a:rPr lang="en-US" altLang="zh-CN" sz="2800" i="1" baseline="-25000" dirty="0" smtClean="0">
                <a:latin typeface="Times New Roman" panose="02020603050405020304" pitchFamily="18" charset="0"/>
                <a:ea typeface="黑体" panose="02010609060101010101" pitchFamily="49" charset="-122"/>
                <a:cs typeface="Times New Roman" panose="02020603050405020304" pitchFamily="18" charset="0"/>
              </a:rPr>
              <a:t>I</a:t>
            </a:r>
            <a:r>
              <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rPr>
              <a:t>=0</a:t>
            </a:r>
            <a:r>
              <a:rPr lang="zh-CN" altLang="en-US" sz="2800" dirty="0" smtClean="0">
                <a:latin typeface="Times New Roman" panose="02020603050405020304" pitchFamily="18" charset="0"/>
                <a:ea typeface="黑体" panose="02010609060101010101" pitchFamily="49" charset="-122"/>
                <a:cs typeface="Times New Roman" panose="02020603050405020304" pitchFamily="18" charset="0"/>
              </a:rPr>
              <a:t>。</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加性方差从</a:t>
            </a:r>
            <a:r>
              <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rPr>
              <a:t>2.25</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增加到</a:t>
            </a:r>
            <a:r>
              <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rPr>
              <a:t>18</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，显性方差从</a:t>
            </a:r>
            <a:r>
              <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rPr>
              <a:t>1.13</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增加到</a:t>
            </a:r>
            <a:r>
              <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rPr>
              <a:t>9</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endParaRPr lang="zh-CN" altLang="en-US" sz="2800"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6"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pic>
        <p:nvPicPr>
          <p:cNvPr id="9" name="图片 8"/>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7504" y="3717032"/>
            <a:ext cx="8892480" cy="2952328"/>
          </a:xfrm>
          <a:prstGeom prst="rect">
            <a:avLst/>
          </a:prstGeom>
          <a:noFill/>
          <a:ln>
            <a:noFill/>
          </a:ln>
        </p:spPr>
      </p:pic>
    </p:spTree>
    <p:extLst>
      <p:ext uri="{BB962C8B-B14F-4D97-AF65-F5344CB8AC3E}">
        <p14:creationId xmlns:p14="http://schemas.microsoft.com/office/powerpoint/2010/main" val="950483110"/>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1043608" y="260648"/>
            <a:ext cx="7056784" cy="648072"/>
          </a:xfrm>
        </p:spPr>
        <p:txBody>
          <a:bodyPr>
            <a:noAutofit/>
          </a:bodyPr>
          <a:lstStyle/>
          <a:p>
            <a:r>
              <a:rPr lang="zh-CN" altLang="zh-CN" sz="4000" b="1" dirty="0">
                <a:latin typeface="Times New Roman" panose="02020603050405020304" pitchFamily="18" charset="0"/>
                <a:ea typeface="黑体" panose="02010609060101010101" pitchFamily="49" charset="-122"/>
                <a:cs typeface="Times New Roman" panose="02020603050405020304" pitchFamily="18" charset="0"/>
              </a:rPr>
              <a:t>上位性对保持加性方差的作用</a:t>
            </a:r>
            <a:endParaRPr lang="en-US" altLang="zh-CN" sz="4000" b="1"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8" name="内容占位符 7"/>
          <p:cNvSpPr>
            <a:spLocks noGrp="1"/>
          </p:cNvSpPr>
          <p:nvPr>
            <p:ph idx="1"/>
          </p:nvPr>
        </p:nvSpPr>
        <p:spPr>
          <a:xfrm>
            <a:off x="395536" y="908720"/>
            <a:ext cx="8280920" cy="5400600"/>
          </a:xfrm>
        </p:spPr>
        <p:txBody>
          <a:bodyPr>
            <a:noAutofit/>
          </a:bodyPr>
          <a:lstStyle/>
          <a:p>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并非</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所有的上位性遗传模型，随着基因的固定，加性方差和显性方差都随着增加</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r>
              <a:rPr lang="zh-CN" altLang="zh-CN" sz="2400" dirty="0" smtClean="0">
                <a:latin typeface="Times New Roman" panose="02020603050405020304" pitchFamily="18" charset="0"/>
                <a:ea typeface="黑体" panose="02010609060101010101" pitchFamily="49" charset="-122"/>
                <a:cs typeface="Times New Roman" panose="02020603050405020304" pitchFamily="18" charset="0"/>
              </a:rPr>
              <a:t>以</a:t>
            </a:r>
            <a:r>
              <a:rPr lang="en-US" altLang="zh-CN" sz="2400" dirty="0">
                <a:latin typeface="Times New Roman" panose="02020603050405020304" pitchFamily="18" charset="0"/>
                <a:ea typeface="黑体" panose="02010609060101010101" pitchFamily="49" charset="-122"/>
                <a:cs typeface="Times New Roman" panose="02020603050405020304" pitchFamily="18" charset="0"/>
              </a:rPr>
              <a:t>9:7</a:t>
            </a:r>
            <a:r>
              <a:rPr lang="zh-CN" altLang="zh-CN" sz="2400" dirty="0">
                <a:latin typeface="Times New Roman" panose="02020603050405020304" pitchFamily="18" charset="0"/>
                <a:ea typeface="黑体" panose="02010609060101010101" pitchFamily="49" charset="-122"/>
                <a:cs typeface="Times New Roman" panose="02020603050405020304" pitchFamily="18" charset="0"/>
              </a:rPr>
              <a:t>上位性模型为例，假定基因型值也分别为</a:t>
            </a:r>
            <a:r>
              <a:rPr lang="en-US" altLang="zh-CN" sz="2400" dirty="0">
                <a:latin typeface="Times New Roman" panose="02020603050405020304" pitchFamily="18" charset="0"/>
                <a:ea typeface="黑体" panose="02010609060101010101" pitchFamily="49" charset="-122"/>
                <a:cs typeface="Times New Roman" panose="02020603050405020304" pitchFamily="18" charset="0"/>
              </a:rPr>
              <a:t>13</a:t>
            </a:r>
            <a:r>
              <a:rPr lang="zh-CN" altLang="zh-CN" sz="2400" dirty="0">
                <a:latin typeface="Times New Roman" panose="02020603050405020304" pitchFamily="18" charset="0"/>
                <a:ea typeface="黑体" panose="02010609060101010101" pitchFamily="49" charset="-122"/>
                <a:cs typeface="Times New Roman" panose="02020603050405020304" pitchFamily="18" charset="0"/>
              </a:rPr>
              <a:t>和</a:t>
            </a:r>
            <a:r>
              <a:rPr lang="en-US" altLang="zh-CN" sz="2400" dirty="0" smtClean="0">
                <a:latin typeface="Times New Roman" panose="02020603050405020304" pitchFamily="18" charset="0"/>
                <a:ea typeface="黑体" panose="02010609060101010101" pitchFamily="49" charset="-122"/>
                <a:cs typeface="Times New Roman" panose="02020603050405020304" pitchFamily="18" charset="0"/>
              </a:rPr>
              <a:t>1</a:t>
            </a:r>
            <a:r>
              <a:rPr lang="zh-CN" altLang="en-US" sz="2400" dirty="0" smtClean="0">
                <a:latin typeface="Times New Roman" panose="02020603050405020304" pitchFamily="18" charset="0"/>
                <a:ea typeface="黑体" panose="02010609060101010101" pitchFamily="49" charset="-122"/>
                <a:cs typeface="Times New Roman" panose="02020603050405020304" pitchFamily="18" charset="0"/>
              </a:rPr>
              <a:t>。</a:t>
            </a:r>
            <a:r>
              <a:rPr lang="zh-CN" altLang="zh-CN" sz="2400" dirty="0" smtClean="0">
                <a:latin typeface="Times New Roman" panose="02020603050405020304" pitchFamily="18" charset="0"/>
                <a:ea typeface="黑体" panose="02010609060101010101" pitchFamily="49" charset="-122"/>
                <a:cs typeface="Times New Roman" panose="02020603050405020304" pitchFamily="18" charset="0"/>
              </a:rPr>
              <a:t>当</a:t>
            </a:r>
            <a:r>
              <a:rPr lang="zh-CN" altLang="zh-CN" sz="2400" dirty="0">
                <a:latin typeface="Times New Roman" panose="02020603050405020304" pitchFamily="18" charset="0"/>
                <a:ea typeface="黑体" panose="02010609060101010101" pitchFamily="49" charset="-122"/>
                <a:cs typeface="Times New Roman" panose="02020603050405020304" pitchFamily="18" charset="0"/>
              </a:rPr>
              <a:t>基因频率均为</a:t>
            </a:r>
            <a:r>
              <a:rPr lang="en-US" altLang="zh-CN" sz="2400" dirty="0">
                <a:latin typeface="Times New Roman" panose="02020603050405020304" pitchFamily="18" charset="0"/>
                <a:ea typeface="黑体" panose="02010609060101010101" pitchFamily="49" charset="-122"/>
                <a:cs typeface="Times New Roman" panose="02020603050405020304" pitchFamily="18" charset="0"/>
              </a:rPr>
              <a:t>0.5</a:t>
            </a:r>
            <a:r>
              <a:rPr lang="zh-CN" altLang="zh-CN" sz="2400" dirty="0">
                <a:latin typeface="Times New Roman" panose="02020603050405020304" pitchFamily="18" charset="0"/>
                <a:ea typeface="黑体" panose="02010609060101010101" pitchFamily="49" charset="-122"/>
                <a:cs typeface="Times New Roman" panose="02020603050405020304" pitchFamily="18" charset="0"/>
              </a:rPr>
              <a:t>时，</a:t>
            </a:r>
            <a:r>
              <a:rPr lang="en-US" altLang="zh-CN" sz="2400" dirty="0">
                <a:latin typeface="Times New Roman" panose="02020603050405020304" pitchFamily="18" charset="0"/>
                <a:ea typeface="黑体" panose="02010609060101010101" pitchFamily="49" charset="-122"/>
                <a:cs typeface="Times New Roman" panose="02020603050405020304" pitchFamily="18" charset="0"/>
              </a:rPr>
              <a:t>F</a:t>
            </a:r>
            <a:r>
              <a:rPr lang="en-US" altLang="zh-CN" sz="2400" baseline="-25000" dirty="0">
                <a:latin typeface="Times New Roman" panose="02020603050405020304" pitchFamily="18" charset="0"/>
                <a:ea typeface="黑体" panose="02010609060101010101" pitchFamily="49" charset="-122"/>
                <a:cs typeface="Times New Roman" panose="02020603050405020304" pitchFamily="18" charset="0"/>
              </a:rPr>
              <a:t>2</a:t>
            </a:r>
            <a:r>
              <a:rPr lang="zh-CN" altLang="zh-CN" sz="2400" dirty="0">
                <a:latin typeface="Times New Roman" panose="02020603050405020304" pitchFamily="18" charset="0"/>
                <a:ea typeface="黑体" panose="02010609060101010101" pitchFamily="49" charset="-122"/>
                <a:cs typeface="Times New Roman" panose="02020603050405020304" pitchFamily="18" charset="0"/>
              </a:rPr>
              <a:t>群体中</a:t>
            </a:r>
            <a:r>
              <a:rPr lang="zh-CN" altLang="zh-CN" sz="2400" dirty="0" smtClean="0">
                <a:latin typeface="Times New Roman" panose="02020603050405020304" pitchFamily="18" charset="0"/>
                <a:ea typeface="黑体" panose="02010609060101010101" pitchFamily="49" charset="-122"/>
                <a:cs typeface="Times New Roman" panose="02020603050405020304" pitchFamily="18" charset="0"/>
              </a:rPr>
              <a:t>，</a:t>
            </a:r>
            <a:r>
              <a:rPr lang="en-US" altLang="zh-CN" sz="2400" i="1" dirty="0" smtClean="0">
                <a:latin typeface="Times New Roman" panose="02020603050405020304" pitchFamily="18" charset="0"/>
                <a:ea typeface="黑体" panose="02010609060101010101" pitchFamily="49" charset="-122"/>
                <a:cs typeface="Times New Roman" panose="02020603050405020304" pitchFamily="18" charset="0"/>
              </a:rPr>
              <a:t>V</a:t>
            </a:r>
            <a:r>
              <a:rPr lang="en-US" altLang="zh-CN" sz="2400" i="1" baseline="-25000" dirty="0" smtClean="0">
                <a:latin typeface="Times New Roman" panose="02020603050405020304" pitchFamily="18" charset="0"/>
                <a:ea typeface="黑体" panose="02010609060101010101" pitchFamily="49" charset="-122"/>
                <a:cs typeface="Times New Roman" panose="02020603050405020304" pitchFamily="18" charset="0"/>
              </a:rPr>
              <a:t>G</a:t>
            </a:r>
            <a:r>
              <a:rPr lang="en-US" altLang="zh-CN" sz="2400" dirty="0" smtClean="0">
                <a:latin typeface="Times New Roman" panose="02020603050405020304" pitchFamily="18" charset="0"/>
                <a:ea typeface="黑体" panose="02010609060101010101" pitchFamily="49" charset="-122"/>
                <a:cs typeface="Times New Roman" panose="02020603050405020304" pitchFamily="18" charset="0"/>
              </a:rPr>
              <a:t>=35.44</a:t>
            </a:r>
            <a:r>
              <a:rPr lang="zh-CN" altLang="zh-CN" sz="2400" dirty="0" smtClean="0">
                <a:latin typeface="Times New Roman" panose="02020603050405020304" pitchFamily="18" charset="0"/>
                <a:ea typeface="黑体" panose="02010609060101010101" pitchFamily="49" charset="-122"/>
                <a:cs typeface="Times New Roman" panose="02020603050405020304" pitchFamily="18" charset="0"/>
              </a:rPr>
              <a:t>，</a:t>
            </a:r>
            <a:r>
              <a:rPr lang="en-US" altLang="zh-CN" sz="2400" i="1" dirty="0" smtClean="0">
                <a:latin typeface="Times New Roman" panose="02020603050405020304" pitchFamily="18" charset="0"/>
                <a:ea typeface="黑体" panose="02010609060101010101" pitchFamily="49" charset="-122"/>
                <a:cs typeface="Times New Roman" panose="02020603050405020304" pitchFamily="18" charset="0"/>
              </a:rPr>
              <a:t>V</a:t>
            </a:r>
            <a:r>
              <a:rPr lang="en-US" altLang="zh-CN" sz="2400" i="1" baseline="-25000" dirty="0" smtClean="0">
                <a:latin typeface="Times New Roman" panose="02020603050405020304" pitchFamily="18" charset="0"/>
                <a:ea typeface="黑体" panose="02010609060101010101" pitchFamily="49" charset="-122"/>
                <a:cs typeface="Times New Roman" panose="02020603050405020304" pitchFamily="18" charset="0"/>
              </a:rPr>
              <a:t>A</a:t>
            </a:r>
            <a:r>
              <a:rPr lang="en-US" altLang="zh-CN" sz="2400" dirty="0" smtClean="0">
                <a:latin typeface="Times New Roman" panose="02020603050405020304" pitchFamily="18" charset="0"/>
                <a:ea typeface="黑体" panose="02010609060101010101" pitchFamily="49" charset="-122"/>
                <a:cs typeface="Times New Roman" panose="02020603050405020304" pitchFamily="18" charset="0"/>
              </a:rPr>
              <a:t>=20.25</a:t>
            </a:r>
            <a:r>
              <a:rPr lang="zh-CN" altLang="zh-CN" sz="2400" dirty="0" smtClean="0">
                <a:latin typeface="Times New Roman" panose="02020603050405020304" pitchFamily="18" charset="0"/>
                <a:ea typeface="黑体" panose="02010609060101010101" pitchFamily="49" charset="-122"/>
                <a:cs typeface="Times New Roman" panose="02020603050405020304" pitchFamily="18" charset="0"/>
              </a:rPr>
              <a:t>，</a:t>
            </a:r>
            <a:r>
              <a:rPr lang="en-US" altLang="zh-CN" sz="2400" i="1" dirty="0" smtClean="0">
                <a:latin typeface="Times New Roman" panose="02020603050405020304" pitchFamily="18" charset="0"/>
                <a:ea typeface="黑体" panose="02010609060101010101" pitchFamily="49" charset="-122"/>
                <a:cs typeface="Times New Roman" panose="02020603050405020304" pitchFamily="18" charset="0"/>
              </a:rPr>
              <a:t>V</a:t>
            </a:r>
            <a:r>
              <a:rPr lang="en-US" altLang="zh-CN" sz="2400" i="1" baseline="-25000" dirty="0" smtClean="0">
                <a:latin typeface="Times New Roman" panose="02020603050405020304" pitchFamily="18" charset="0"/>
                <a:ea typeface="黑体" panose="02010609060101010101" pitchFamily="49" charset="-122"/>
                <a:cs typeface="Times New Roman" panose="02020603050405020304" pitchFamily="18" charset="0"/>
              </a:rPr>
              <a:t>D</a:t>
            </a:r>
            <a:r>
              <a:rPr lang="en-US" altLang="zh-CN" sz="2400" dirty="0" smtClean="0">
                <a:latin typeface="Times New Roman" panose="02020603050405020304" pitchFamily="18" charset="0"/>
                <a:ea typeface="黑体" panose="02010609060101010101" pitchFamily="49" charset="-122"/>
                <a:cs typeface="Times New Roman" panose="02020603050405020304" pitchFamily="18" charset="0"/>
              </a:rPr>
              <a:t>=10.13</a:t>
            </a:r>
            <a:r>
              <a:rPr lang="zh-CN" altLang="en-US" sz="2400" dirty="0" smtClean="0">
                <a:latin typeface="Times New Roman" panose="02020603050405020304" pitchFamily="18" charset="0"/>
                <a:ea typeface="黑体" panose="02010609060101010101" pitchFamily="49" charset="-122"/>
                <a:cs typeface="Times New Roman" panose="02020603050405020304" pitchFamily="18" charset="0"/>
              </a:rPr>
              <a:t>，</a:t>
            </a:r>
            <a:r>
              <a:rPr lang="en-US" altLang="zh-CN" sz="2400" i="1" dirty="0" smtClean="0">
                <a:latin typeface="Times New Roman" panose="02020603050405020304" pitchFamily="18" charset="0"/>
                <a:ea typeface="黑体" panose="02010609060101010101" pitchFamily="49" charset="-122"/>
                <a:cs typeface="Times New Roman" panose="02020603050405020304" pitchFamily="18" charset="0"/>
              </a:rPr>
              <a:t>V</a:t>
            </a:r>
            <a:r>
              <a:rPr lang="en-US" altLang="zh-CN" sz="2400" i="1" baseline="-25000" dirty="0" smtClean="0">
                <a:latin typeface="Times New Roman" panose="02020603050405020304" pitchFamily="18" charset="0"/>
                <a:ea typeface="黑体" panose="02010609060101010101" pitchFamily="49" charset="-122"/>
                <a:cs typeface="Times New Roman" panose="02020603050405020304" pitchFamily="18" charset="0"/>
              </a:rPr>
              <a:t>I</a:t>
            </a:r>
            <a:r>
              <a:rPr lang="en-US" altLang="zh-CN" sz="2400" dirty="0" smtClean="0">
                <a:latin typeface="Times New Roman" panose="02020603050405020304" pitchFamily="18" charset="0"/>
                <a:ea typeface="黑体" panose="02010609060101010101" pitchFamily="49" charset="-122"/>
                <a:cs typeface="Times New Roman" panose="02020603050405020304" pitchFamily="18" charset="0"/>
              </a:rPr>
              <a:t>=5.06</a:t>
            </a:r>
            <a:r>
              <a:rPr lang="zh-CN" altLang="zh-CN" sz="2400" dirty="0" smtClean="0">
                <a:latin typeface="Times New Roman" panose="02020603050405020304" pitchFamily="18" charset="0"/>
                <a:ea typeface="黑体" panose="02010609060101010101" pitchFamily="49" charset="-122"/>
                <a:cs typeface="Times New Roman" panose="02020603050405020304" pitchFamily="18" charset="0"/>
              </a:rPr>
              <a:t>；</a:t>
            </a:r>
            <a:r>
              <a:rPr lang="zh-CN" altLang="zh-CN" sz="2400" dirty="0">
                <a:latin typeface="Times New Roman" panose="02020603050405020304" pitchFamily="18" charset="0"/>
                <a:ea typeface="黑体" panose="02010609060101010101" pitchFamily="49" charset="-122"/>
                <a:cs typeface="Times New Roman" panose="02020603050405020304" pitchFamily="18" charset="0"/>
              </a:rPr>
              <a:t>当座位</a:t>
            </a:r>
            <a:r>
              <a:rPr lang="en-US" altLang="zh-CN" sz="2400" dirty="0">
                <a:latin typeface="Times New Roman" panose="02020603050405020304" pitchFamily="18" charset="0"/>
                <a:ea typeface="黑体" panose="02010609060101010101" pitchFamily="49" charset="-122"/>
                <a:cs typeface="Times New Roman" panose="02020603050405020304" pitchFamily="18" charset="0"/>
              </a:rPr>
              <a:t>A</a:t>
            </a:r>
            <a:r>
              <a:rPr lang="zh-CN" altLang="zh-CN" sz="2400" dirty="0">
                <a:latin typeface="Times New Roman" panose="02020603050405020304" pitchFamily="18" charset="0"/>
                <a:ea typeface="黑体" panose="02010609060101010101" pitchFamily="49" charset="-122"/>
                <a:cs typeface="Times New Roman" panose="02020603050405020304" pitchFamily="18" charset="0"/>
              </a:rPr>
              <a:t>上的基因被固定在</a:t>
            </a:r>
            <a:r>
              <a:rPr lang="en-US" altLang="zh-CN" sz="2400" i="1" dirty="0">
                <a:latin typeface="Times New Roman" panose="02020603050405020304" pitchFamily="18" charset="0"/>
                <a:ea typeface="黑体" panose="02010609060101010101" pitchFamily="49" charset="-122"/>
                <a:cs typeface="Times New Roman" panose="02020603050405020304" pitchFamily="18" charset="0"/>
              </a:rPr>
              <a:t>A</a:t>
            </a:r>
            <a:r>
              <a:rPr lang="en-US" altLang="zh-CN" sz="2400" baseline="-25000" dirty="0">
                <a:latin typeface="Times New Roman" panose="02020603050405020304" pitchFamily="18" charset="0"/>
                <a:ea typeface="黑体" panose="02010609060101010101" pitchFamily="49" charset="-122"/>
                <a:cs typeface="Times New Roman" panose="02020603050405020304" pitchFamily="18" charset="0"/>
              </a:rPr>
              <a:t>1</a:t>
            </a:r>
            <a:r>
              <a:rPr lang="zh-CN" altLang="zh-CN" sz="2400" dirty="0" smtClean="0">
                <a:latin typeface="Times New Roman" panose="02020603050405020304" pitchFamily="18" charset="0"/>
                <a:ea typeface="黑体" panose="02010609060101010101" pitchFamily="49" charset="-122"/>
                <a:cs typeface="Times New Roman" panose="02020603050405020304" pitchFamily="18" charset="0"/>
              </a:rPr>
              <a:t>时</a:t>
            </a:r>
            <a:r>
              <a:rPr lang="zh-CN" altLang="en-US" sz="2400" dirty="0" smtClean="0">
                <a:latin typeface="Times New Roman" panose="02020603050405020304" pitchFamily="18" charset="0"/>
                <a:ea typeface="黑体" panose="02010609060101010101" pitchFamily="49" charset="-122"/>
                <a:cs typeface="Times New Roman" panose="02020603050405020304" pitchFamily="18" charset="0"/>
              </a:rPr>
              <a:t>，</a:t>
            </a:r>
            <a:r>
              <a:rPr lang="en-US" altLang="zh-CN" sz="2400" i="1" dirty="0" smtClean="0">
                <a:latin typeface="Times New Roman" panose="02020603050405020304" pitchFamily="18" charset="0"/>
                <a:ea typeface="黑体" panose="02010609060101010101" pitchFamily="49" charset="-122"/>
                <a:cs typeface="Times New Roman" panose="02020603050405020304" pitchFamily="18" charset="0"/>
              </a:rPr>
              <a:t>V</a:t>
            </a:r>
            <a:r>
              <a:rPr lang="en-US" altLang="zh-CN" sz="2400" i="1" baseline="-25000" dirty="0" smtClean="0">
                <a:latin typeface="Times New Roman" panose="02020603050405020304" pitchFamily="18" charset="0"/>
                <a:ea typeface="黑体" panose="02010609060101010101" pitchFamily="49" charset="-122"/>
                <a:cs typeface="Times New Roman" panose="02020603050405020304" pitchFamily="18" charset="0"/>
              </a:rPr>
              <a:t>G</a:t>
            </a:r>
            <a:r>
              <a:rPr lang="en-US" altLang="zh-CN" sz="2400" dirty="0" smtClean="0">
                <a:latin typeface="Times New Roman" panose="02020603050405020304" pitchFamily="18" charset="0"/>
                <a:ea typeface="黑体" panose="02010609060101010101" pitchFamily="49" charset="-122"/>
                <a:cs typeface="Times New Roman" panose="02020603050405020304" pitchFamily="18" charset="0"/>
              </a:rPr>
              <a:t>=27</a:t>
            </a:r>
            <a:r>
              <a:rPr lang="zh-CN" altLang="zh-CN" sz="2400" dirty="0" smtClean="0">
                <a:latin typeface="Times New Roman" panose="02020603050405020304" pitchFamily="18" charset="0"/>
                <a:ea typeface="黑体" panose="02010609060101010101" pitchFamily="49" charset="-122"/>
                <a:cs typeface="Times New Roman" panose="02020603050405020304" pitchFamily="18" charset="0"/>
              </a:rPr>
              <a:t>，</a:t>
            </a:r>
            <a:r>
              <a:rPr lang="en-US" altLang="zh-CN" sz="2400" i="1" dirty="0" smtClean="0">
                <a:latin typeface="Times New Roman" panose="02020603050405020304" pitchFamily="18" charset="0"/>
                <a:ea typeface="黑体" panose="02010609060101010101" pitchFamily="49" charset="-122"/>
                <a:cs typeface="Times New Roman" panose="02020603050405020304" pitchFamily="18" charset="0"/>
              </a:rPr>
              <a:t>V</a:t>
            </a:r>
            <a:r>
              <a:rPr lang="en-US" altLang="zh-CN" sz="2400" i="1" baseline="-25000" dirty="0" smtClean="0">
                <a:latin typeface="Times New Roman" panose="02020603050405020304" pitchFamily="18" charset="0"/>
                <a:ea typeface="黑体" panose="02010609060101010101" pitchFamily="49" charset="-122"/>
                <a:cs typeface="Times New Roman" panose="02020603050405020304" pitchFamily="18" charset="0"/>
              </a:rPr>
              <a:t>A</a:t>
            </a:r>
            <a:r>
              <a:rPr lang="en-US" altLang="zh-CN" sz="2400" dirty="0" smtClean="0">
                <a:latin typeface="Times New Roman" panose="02020603050405020304" pitchFamily="18" charset="0"/>
                <a:ea typeface="黑体" panose="02010609060101010101" pitchFamily="49" charset="-122"/>
                <a:cs typeface="Times New Roman" panose="02020603050405020304" pitchFamily="18" charset="0"/>
              </a:rPr>
              <a:t>=18</a:t>
            </a:r>
            <a:r>
              <a:rPr lang="zh-CN" altLang="zh-CN" sz="2400" dirty="0" smtClean="0">
                <a:latin typeface="Times New Roman" panose="02020603050405020304" pitchFamily="18" charset="0"/>
                <a:ea typeface="黑体" panose="02010609060101010101" pitchFamily="49" charset="-122"/>
                <a:cs typeface="Times New Roman" panose="02020603050405020304" pitchFamily="18" charset="0"/>
              </a:rPr>
              <a:t>，</a:t>
            </a:r>
            <a:r>
              <a:rPr lang="en-US" altLang="zh-CN" sz="2400" i="1" dirty="0" smtClean="0">
                <a:latin typeface="Times New Roman" panose="02020603050405020304" pitchFamily="18" charset="0"/>
                <a:ea typeface="黑体" panose="02010609060101010101" pitchFamily="49" charset="-122"/>
                <a:cs typeface="Times New Roman" panose="02020603050405020304" pitchFamily="18" charset="0"/>
              </a:rPr>
              <a:t>V</a:t>
            </a:r>
            <a:r>
              <a:rPr lang="en-US" altLang="zh-CN" sz="2400" i="1" baseline="-25000" dirty="0" smtClean="0">
                <a:latin typeface="Times New Roman" panose="02020603050405020304" pitchFamily="18" charset="0"/>
                <a:ea typeface="黑体" panose="02010609060101010101" pitchFamily="49" charset="-122"/>
                <a:cs typeface="Times New Roman" panose="02020603050405020304" pitchFamily="18" charset="0"/>
              </a:rPr>
              <a:t>D</a:t>
            </a:r>
            <a:r>
              <a:rPr lang="en-US" altLang="zh-CN" sz="2400" dirty="0" smtClean="0">
                <a:latin typeface="Times New Roman" panose="02020603050405020304" pitchFamily="18" charset="0"/>
                <a:ea typeface="黑体" panose="02010609060101010101" pitchFamily="49" charset="-122"/>
                <a:cs typeface="Times New Roman" panose="02020603050405020304" pitchFamily="18" charset="0"/>
              </a:rPr>
              <a:t>=9</a:t>
            </a:r>
            <a:r>
              <a:rPr lang="zh-CN" altLang="zh-CN" sz="2400" dirty="0" smtClean="0">
                <a:latin typeface="Times New Roman" panose="02020603050405020304" pitchFamily="18" charset="0"/>
                <a:ea typeface="黑体" panose="02010609060101010101" pitchFamily="49" charset="-122"/>
                <a:cs typeface="Times New Roman" panose="02020603050405020304" pitchFamily="18" charset="0"/>
              </a:rPr>
              <a:t>，</a:t>
            </a:r>
            <a:r>
              <a:rPr lang="en-US" altLang="zh-CN" sz="2400" i="1" dirty="0" smtClean="0">
                <a:latin typeface="Times New Roman" panose="02020603050405020304" pitchFamily="18" charset="0"/>
                <a:ea typeface="黑体" panose="02010609060101010101" pitchFamily="49" charset="-122"/>
                <a:cs typeface="Times New Roman" panose="02020603050405020304" pitchFamily="18" charset="0"/>
              </a:rPr>
              <a:t>V</a:t>
            </a:r>
            <a:r>
              <a:rPr lang="en-US" altLang="zh-CN" sz="2400" i="1" baseline="-25000" dirty="0" smtClean="0">
                <a:latin typeface="Times New Roman" panose="02020603050405020304" pitchFamily="18" charset="0"/>
                <a:ea typeface="黑体" panose="02010609060101010101" pitchFamily="49" charset="-122"/>
                <a:cs typeface="Times New Roman" panose="02020603050405020304" pitchFamily="18" charset="0"/>
              </a:rPr>
              <a:t>I</a:t>
            </a:r>
            <a:r>
              <a:rPr lang="en-US" altLang="zh-CN" sz="2400" dirty="0" smtClean="0">
                <a:latin typeface="Times New Roman" panose="02020603050405020304" pitchFamily="18" charset="0"/>
                <a:ea typeface="黑体" panose="02010609060101010101" pitchFamily="49" charset="-122"/>
                <a:cs typeface="Times New Roman" panose="02020603050405020304" pitchFamily="18" charset="0"/>
              </a:rPr>
              <a:t>=0</a:t>
            </a:r>
            <a:r>
              <a:rPr lang="zh-CN" altLang="en-US" sz="2400" dirty="0" smtClean="0">
                <a:latin typeface="Times New Roman" panose="02020603050405020304" pitchFamily="18" charset="0"/>
                <a:ea typeface="黑体" panose="02010609060101010101" pitchFamily="49" charset="-122"/>
                <a:cs typeface="Times New Roman" panose="02020603050405020304" pitchFamily="18" charset="0"/>
              </a:rPr>
              <a:t>。</a:t>
            </a:r>
            <a:r>
              <a:rPr lang="zh-CN" altLang="zh-CN" sz="2400" dirty="0" smtClean="0">
                <a:latin typeface="Times New Roman" panose="02020603050405020304" pitchFamily="18" charset="0"/>
                <a:ea typeface="黑体" panose="02010609060101010101" pitchFamily="49" charset="-122"/>
                <a:cs typeface="Times New Roman" panose="02020603050405020304" pitchFamily="18" charset="0"/>
              </a:rPr>
              <a:t>加性</a:t>
            </a:r>
            <a:r>
              <a:rPr lang="zh-CN" altLang="zh-CN" sz="2400" dirty="0">
                <a:latin typeface="Times New Roman" panose="02020603050405020304" pitchFamily="18" charset="0"/>
                <a:ea typeface="黑体" panose="02010609060101010101" pitchFamily="49" charset="-122"/>
                <a:cs typeface="Times New Roman" panose="02020603050405020304" pitchFamily="18" charset="0"/>
              </a:rPr>
              <a:t>方差从</a:t>
            </a:r>
            <a:r>
              <a:rPr lang="en-US" altLang="zh-CN" sz="2400" dirty="0">
                <a:latin typeface="Times New Roman" panose="02020603050405020304" pitchFamily="18" charset="0"/>
                <a:ea typeface="黑体" panose="02010609060101010101" pitchFamily="49" charset="-122"/>
                <a:cs typeface="Times New Roman" panose="02020603050405020304" pitchFamily="18" charset="0"/>
              </a:rPr>
              <a:t>20.25</a:t>
            </a:r>
            <a:r>
              <a:rPr lang="zh-CN" altLang="zh-CN" sz="2400" dirty="0">
                <a:latin typeface="Times New Roman" panose="02020603050405020304" pitchFamily="18" charset="0"/>
                <a:ea typeface="黑体" panose="02010609060101010101" pitchFamily="49" charset="-122"/>
                <a:cs typeface="Times New Roman" panose="02020603050405020304" pitchFamily="18" charset="0"/>
              </a:rPr>
              <a:t>下降到</a:t>
            </a:r>
            <a:r>
              <a:rPr lang="en-US" altLang="zh-CN" sz="2400" dirty="0">
                <a:latin typeface="Times New Roman" panose="02020603050405020304" pitchFamily="18" charset="0"/>
                <a:ea typeface="黑体" panose="02010609060101010101" pitchFamily="49" charset="-122"/>
                <a:cs typeface="Times New Roman" panose="02020603050405020304" pitchFamily="18" charset="0"/>
              </a:rPr>
              <a:t>18</a:t>
            </a:r>
            <a:r>
              <a:rPr lang="zh-CN" altLang="zh-CN" sz="2400" dirty="0">
                <a:latin typeface="Times New Roman" panose="02020603050405020304" pitchFamily="18" charset="0"/>
                <a:ea typeface="黑体" panose="02010609060101010101" pitchFamily="49" charset="-122"/>
                <a:cs typeface="Times New Roman" panose="02020603050405020304" pitchFamily="18" charset="0"/>
              </a:rPr>
              <a:t>，显性方差从</a:t>
            </a:r>
            <a:r>
              <a:rPr lang="en-US" altLang="zh-CN" sz="2400" dirty="0">
                <a:latin typeface="Times New Roman" panose="02020603050405020304" pitchFamily="18" charset="0"/>
                <a:ea typeface="黑体" panose="02010609060101010101" pitchFamily="49" charset="-122"/>
                <a:cs typeface="Times New Roman" panose="02020603050405020304" pitchFamily="18" charset="0"/>
              </a:rPr>
              <a:t>10.13</a:t>
            </a:r>
            <a:r>
              <a:rPr lang="zh-CN" altLang="zh-CN" sz="2400" dirty="0">
                <a:latin typeface="Times New Roman" panose="02020603050405020304" pitchFamily="18" charset="0"/>
                <a:ea typeface="黑体" panose="02010609060101010101" pitchFamily="49" charset="-122"/>
                <a:cs typeface="Times New Roman" panose="02020603050405020304" pitchFamily="18" charset="0"/>
              </a:rPr>
              <a:t>下降到</a:t>
            </a:r>
            <a:r>
              <a:rPr lang="en-US" altLang="zh-CN" sz="2400" dirty="0">
                <a:latin typeface="Times New Roman" panose="02020603050405020304" pitchFamily="18" charset="0"/>
                <a:ea typeface="黑体" panose="02010609060101010101" pitchFamily="49" charset="-122"/>
                <a:cs typeface="Times New Roman" panose="02020603050405020304" pitchFamily="18" charset="0"/>
              </a:rPr>
              <a:t>9</a:t>
            </a:r>
            <a:r>
              <a:rPr lang="zh-CN" altLang="zh-CN" sz="2400" dirty="0">
                <a:latin typeface="Times New Roman" panose="02020603050405020304" pitchFamily="18" charset="0"/>
                <a:ea typeface="黑体" panose="02010609060101010101" pitchFamily="49" charset="-122"/>
                <a:cs typeface="Times New Roman" panose="02020603050405020304" pitchFamily="18" charset="0"/>
              </a:rPr>
              <a:t>。尽管加性方差和显性方差随着基因的固定在下降，但下降的幅度要比不存在上位性效应时的</a:t>
            </a:r>
            <a:r>
              <a:rPr lang="en-US" altLang="zh-CN" sz="2400" dirty="0">
                <a:latin typeface="Times New Roman" panose="02020603050405020304" pitchFamily="18" charset="0"/>
                <a:ea typeface="黑体" panose="02010609060101010101" pitchFamily="49" charset="-122"/>
                <a:cs typeface="Times New Roman" panose="02020603050405020304" pitchFamily="18" charset="0"/>
              </a:rPr>
              <a:t>50%</a:t>
            </a:r>
            <a:r>
              <a:rPr lang="zh-CN" altLang="zh-CN" sz="2400" dirty="0">
                <a:latin typeface="Times New Roman" panose="02020603050405020304" pitchFamily="18" charset="0"/>
                <a:ea typeface="黑体" panose="02010609060101010101" pitchFamily="49" charset="-122"/>
                <a:cs typeface="Times New Roman" panose="02020603050405020304" pitchFamily="18" charset="0"/>
              </a:rPr>
              <a:t>要小很多。</a:t>
            </a:r>
          </a:p>
          <a:p>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上面的</a:t>
            </a:r>
            <a:r>
              <a:rPr lang="zh-CN" altLang="en-US" sz="2800" dirty="0" smtClean="0">
                <a:latin typeface="Times New Roman" panose="02020603050405020304" pitchFamily="18" charset="0"/>
                <a:ea typeface="黑体" panose="02010609060101010101" pitchFamily="49" charset="-122"/>
                <a:cs typeface="Times New Roman" panose="02020603050405020304" pitchFamily="18" charset="0"/>
              </a:rPr>
              <a:t>这些</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例子</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说明，尽管上位性方差本身不是很大，但对加性方差的保持来说起重要作用。维持在一定水平上的加性方差，是育种中各种选择方法取得遗传效果的基础。上位性的存在，也许是对长期选择有效性的一个较合理的</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解释。</a:t>
            </a:r>
            <a:endParaRPr lang="zh-CN" altLang="zh-CN" sz="2800"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6"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Tree>
    <p:extLst>
      <p:ext uri="{BB962C8B-B14F-4D97-AF65-F5344CB8AC3E}">
        <p14:creationId xmlns:p14="http://schemas.microsoft.com/office/powerpoint/2010/main" val="3143737225"/>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1475656" y="490662"/>
            <a:ext cx="6264696" cy="1426170"/>
          </a:xfrm>
        </p:spPr>
        <p:txBody>
          <a:bodyPr>
            <a:normAutofit fontScale="90000"/>
          </a:bodyPr>
          <a:lstStyle/>
          <a:p>
            <a:r>
              <a:rPr lang="en-US" altLang="zh-CN" b="1" dirty="0" smtClean="0">
                <a:latin typeface="Times New Roman" panose="02020603050405020304" pitchFamily="18" charset="0"/>
                <a:ea typeface="黑体" panose="02010609060101010101" pitchFamily="49" charset="-122"/>
                <a:cs typeface="Times New Roman" panose="02020603050405020304" pitchFamily="18" charset="0"/>
              </a:rPr>
              <a:t>§8.4 </a:t>
            </a:r>
            <a:r>
              <a:rPr lang="zh-CN" altLang="en-US" b="1" dirty="0" smtClean="0">
                <a:latin typeface="Times New Roman" panose="02020603050405020304" pitchFamily="18" charset="0"/>
                <a:ea typeface="黑体" panose="02010609060101010101" pitchFamily="49" charset="-122"/>
                <a:cs typeface="Times New Roman" panose="02020603050405020304" pitchFamily="18" charset="0"/>
              </a:rPr>
              <a:t>亲属</a:t>
            </a:r>
            <a:r>
              <a:rPr lang="zh-CN" altLang="en-US" b="1" dirty="0">
                <a:latin typeface="Times New Roman" panose="02020603050405020304" pitchFamily="18" charset="0"/>
                <a:ea typeface="黑体" panose="02010609060101010101" pitchFamily="49" charset="-122"/>
                <a:cs typeface="Times New Roman" panose="02020603050405020304" pitchFamily="18" charset="0"/>
              </a:rPr>
              <a:t>间协方差的一般表示与遗传力估计</a:t>
            </a:r>
            <a:endParaRPr lang="en-US" altLang="zh-CN" b="1"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3" name="内容占位符 2"/>
          <p:cNvSpPr>
            <a:spLocks noGrp="1"/>
          </p:cNvSpPr>
          <p:nvPr>
            <p:ph idx="1"/>
          </p:nvPr>
        </p:nvSpPr>
        <p:spPr>
          <a:xfrm>
            <a:off x="457200" y="2348881"/>
            <a:ext cx="8229600" cy="1800200"/>
          </a:xfrm>
        </p:spPr>
        <p:txBody>
          <a:bodyPr/>
          <a:lstStyle/>
          <a:p>
            <a:r>
              <a:rPr lang="en-US" altLang="zh-CN" dirty="0" smtClean="0">
                <a:latin typeface="Times New Roman" panose="02020603050405020304" pitchFamily="18" charset="0"/>
                <a:ea typeface="黑体" panose="02010609060101010101" pitchFamily="49" charset="-122"/>
                <a:cs typeface="Times New Roman" panose="02020603050405020304" pitchFamily="18" charset="0"/>
              </a:rPr>
              <a:t>§</a:t>
            </a:r>
            <a:r>
              <a:rPr lang="en-US" altLang="zh-CN" dirty="0">
                <a:latin typeface="Times New Roman" panose="02020603050405020304" pitchFamily="18" charset="0"/>
                <a:ea typeface="黑体" panose="02010609060101010101" pitchFamily="49" charset="-122"/>
                <a:cs typeface="Times New Roman" panose="02020603050405020304" pitchFamily="18" charset="0"/>
              </a:rPr>
              <a:t>8.4.1 </a:t>
            </a:r>
            <a:r>
              <a:rPr lang="zh-CN" altLang="en-US" dirty="0">
                <a:latin typeface="Times New Roman" panose="02020603050405020304" pitchFamily="18" charset="0"/>
                <a:ea typeface="黑体" panose="02010609060101010101" pitchFamily="49" charset="-122"/>
                <a:cs typeface="Times New Roman" panose="02020603050405020304" pitchFamily="18" charset="0"/>
              </a:rPr>
              <a:t>亲属间协方差的一般表示</a:t>
            </a:r>
            <a:r>
              <a:rPr lang="zh-CN" altLang="en-US" dirty="0" smtClean="0">
                <a:latin typeface="Times New Roman" panose="02020603050405020304" pitchFamily="18" charset="0"/>
                <a:ea typeface="黑体" panose="02010609060101010101" pitchFamily="49" charset="-122"/>
                <a:cs typeface="Times New Roman" panose="02020603050405020304" pitchFamily="18" charset="0"/>
              </a:rPr>
              <a:t>方式</a:t>
            </a:r>
            <a:endParaRPr lang="en-US" altLang="zh-CN" dirty="0">
              <a:latin typeface="Times New Roman" panose="02020603050405020304" pitchFamily="18" charset="0"/>
              <a:ea typeface="黑体" panose="02010609060101010101" pitchFamily="49" charset="-122"/>
              <a:cs typeface="Times New Roman" panose="02020603050405020304" pitchFamily="18" charset="0"/>
            </a:endParaRPr>
          </a:p>
          <a:p>
            <a:r>
              <a:rPr lang="en-US" altLang="zh-CN" dirty="0">
                <a:latin typeface="Times New Roman" panose="02020603050405020304" pitchFamily="18" charset="0"/>
                <a:ea typeface="黑体" panose="02010609060101010101" pitchFamily="49" charset="-122"/>
                <a:cs typeface="Times New Roman" panose="02020603050405020304" pitchFamily="18" charset="0"/>
              </a:rPr>
              <a:t>§8.4.2 </a:t>
            </a:r>
            <a:r>
              <a:rPr lang="zh-CN" altLang="en-US" dirty="0">
                <a:latin typeface="Times New Roman" panose="02020603050405020304" pitchFamily="18" charset="0"/>
                <a:ea typeface="黑体" panose="02010609060101010101" pitchFamily="49" charset="-122"/>
                <a:cs typeface="Times New Roman" panose="02020603050405020304" pitchFamily="18" charset="0"/>
              </a:rPr>
              <a:t>随机交配群体的遗传力</a:t>
            </a:r>
            <a:r>
              <a:rPr lang="zh-CN" altLang="en-US" dirty="0" smtClean="0">
                <a:latin typeface="Times New Roman" panose="02020603050405020304" pitchFamily="18" charset="0"/>
                <a:ea typeface="黑体" panose="02010609060101010101" pitchFamily="49" charset="-122"/>
                <a:cs typeface="Times New Roman" panose="02020603050405020304" pitchFamily="18" charset="0"/>
              </a:rPr>
              <a:t>估计</a:t>
            </a:r>
            <a:endParaRPr lang="en-US" altLang="zh-CN" dirty="0" smtClean="0">
              <a:latin typeface="Times New Roman" panose="02020603050405020304" pitchFamily="18" charset="0"/>
              <a:ea typeface="黑体" panose="02010609060101010101" pitchFamily="49" charset="-122"/>
              <a:cs typeface="Times New Roman" panose="02020603050405020304" pitchFamily="18" charset="0"/>
            </a:endParaRPr>
          </a:p>
        </p:txBody>
      </p:sp>
    </p:spTree>
    <p:extLst>
      <p:ext uri="{BB962C8B-B14F-4D97-AF65-F5344CB8AC3E}">
        <p14:creationId xmlns:p14="http://schemas.microsoft.com/office/powerpoint/2010/main" val="419626678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60648"/>
            <a:ext cx="8229600" cy="720080"/>
          </a:xfrm>
        </p:spPr>
        <p:txBody>
          <a:bodyPr>
            <a:normAutofit fontScale="90000"/>
          </a:bodyPr>
          <a:lstStyle/>
          <a:p>
            <a:r>
              <a:rPr lang="zh-CN" altLang="en-US" b="1" dirty="0">
                <a:latin typeface="Times New Roman" panose="02020603050405020304" pitchFamily="18" charset="0"/>
                <a:ea typeface="黑体" panose="02010609060101010101" pitchFamily="49" charset="-122"/>
                <a:cs typeface="Times New Roman" panose="02020603050405020304" pitchFamily="18" charset="0"/>
              </a:rPr>
              <a:t>随机交配群体</a:t>
            </a:r>
            <a:r>
              <a:rPr lang="zh-CN" altLang="en-US" b="1" dirty="0" smtClean="0">
                <a:latin typeface="Times New Roman" panose="02020603050405020304" pitchFamily="18" charset="0"/>
                <a:ea typeface="黑体" panose="02010609060101010101" pitchFamily="49" charset="-122"/>
                <a:cs typeface="Times New Roman" panose="02020603050405020304" pitchFamily="18" charset="0"/>
              </a:rPr>
              <a:t>的均值和方差</a:t>
            </a:r>
            <a:endParaRPr lang="en-US" altLang="zh-CN" b="1"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18" name="内容占位符 17"/>
          <p:cNvSpPr>
            <a:spLocks noGrp="1"/>
          </p:cNvSpPr>
          <p:nvPr>
            <p:ph idx="1"/>
          </p:nvPr>
        </p:nvSpPr>
        <p:spPr>
          <a:xfrm>
            <a:off x="611560" y="1124744"/>
            <a:ext cx="8136904" cy="1872208"/>
          </a:xfrm>
        </p:spPr>
        <p:txBody>
          <a:bodyPr>
            <a:noAutofit/>
          </a:bodyPr>
          <a:lstStyle/>
          <a:p>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用</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p</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和</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q</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分别表示等位基因</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A</a:t>
            </a:r>
            <a:r>
              <a:rPr lang="en-US" altLang="zh-CN" sz="2800" baseline="-25000" dirty="0">
                <a:latin typeface="Times New Roman" panose="02020603050405020304" pitchFamily="18" charset="0"/>
                <a:ea typeface="黑体" panose="02010609060101010101" pitchFamily="49" charset="-122"/>
                <a:cs typeface="Times New Roman" panose="02020603050405020304" pitchFamily="18" charset="0"/>
              </a:rPr>
              <a:t>1</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和</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A</a:t>
            </a:r>
            <a:r>
              <a:rPr lang="en-US" altLang="zh-CN" sz="2800" baseline="-25000" dirty="0">
                <a:latin typeface="Times New Roman" panose="02020603050405020304" pitchFamily="18" charset="0"/>
                <a:ea typeface="黑体" panose="02010609060101010101" pitchFamily="49" charset="-122"/>
                <a:cs typeface="Times New Roman" panose="02020603050405020304" pitchFamily="18" charset="0"/>
              </a:rPr>
              <a:t>2</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的频率，那么三种基因型</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A</a:t>
            </a:r>
            <a:r>
              <a:rPr lang="en-US" altLang="zh-CN" sz="2800" baseline="-25000" dirty="0">
                <a:latin typeface="Times New Roman" panose="02020603050405020304" pitchFamily="18" charset="0"/>
                <a:ea typeface="黑体" panose="02010609060101010101" pitchFamily="49" charset="-122"/>
                <a:cs typeface="Times New Roman" panose="02020603050405020304" pitchFamily="18" charset="0"/>
              </a:rPr>
              <a:t>1</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A</a:t>
            </a:r>
            <a:r>
              <a:rPr lang="en-US" altLang="zh-CN" sz="2800" baseline="-25000" dirty="0">
                <a:latin typeface="Times New Roman" panose="02020603050405020304" pitchFamily="18" charset="0"/>
                <a:ea typeface="黑体" panose="02010609060101010101" pitchFamily="49" charset="-122"/>
                <a:cs typeface="Times New Roman" panose="02020603050405020304" pitchFamily="18" charset="0"/>
              </a:rPr>
              <a:t>1</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A</a:t>
            </a:r>
            <a:r>
              <a:rPr lang="en-US" altLang="zh-CN" sz="2800" baseline="-25000" dirty="0">
                <a:latin typeface="Times New Roman" panose="02020603050405020304" pitchFamily="18" charset="0"/>
                <a:ea typeface="黑体" panose="02010609060101010101" pitchFamily="49" charset="-122"/>
                <a:cs typeface="Times New Roman" panose="02020603050405020304" pitchFamily="18" charset="0"/>
              </a:rPr>
              <a:t>1</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A</a:t>
            </a:r>
            <a:r>
              <a:rPr lang="en-US" altLang="zh-CN" sz="2800" baseline="-25000" dirty="0">
                <a:latin typeface="Times New Roman" panose="02020603050405020304" pitchFamily="18" charset="0"/>
                <a:ea typeface="黑体" panose="02010609060101010101" pitchFamily="49" charset="-122"/>
                <a:cs typeface="Times New Roman" panose="02020603050405020304" pitchFamily="18" charset="0"/>
              </a:rPr>
              <a:t>2</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和</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A</a:t>
            </a:r>
            <a:r>
              <a:rPr lang="en-US" altLang="zh-CN" sz="2800" baseline="-25000" dirty="0">
                <a:latin typeface="Times New Roman" panose="02020603050405020304" pitchFamily="18" charset="0"/>
                <a:ea typeface="黑体" panose="02010609060101010101" pitchFamily="49" charset="-122"/>
                <a:cs typeface="Times New Roman" panose="02020603050405020304" pitchFamily="18" charset="0"/>
              </a:rPr>
              <a:t>2</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A</a:t>
            </a:r>
            <a:r>
              <a:rPr lang="en-US" altLang="zh-CN" sz="2800" baseline="-25000" dirty="0">
                <a:latin typeface="Times New Roman" panose="02020603050405020304" pitchFamily="18" charset="0"/>
                <a:ea typeface="黑体" panose="02010609060101010101" pitchFamily="49" charset="-122"/>
                <a:cs typeface="Times New Roman" panose="02020603050405020304" pitchFamily="18" charset="0"/>
              </a:rPr>
              <a:t>2</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在</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Hardy-Weinberg</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平衡群体中的频率分别为</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p</a:t>
            </a:r>
            <a:r>
              <a:rPr lang="en-US" altLang="zh-CN" sz="2800" baseline="30000" dirty="0">
                <a:latin typeface="Times New Roman" panose="02020603050405020304" pitchFamily="18" charset="0"/>
                <a:ea typeface="黑体" panose="02010609060101010101" pitchFamily="49" charset="-122"/>
                <a:cs typeface="Times New Roman" panose="02020603050405020304" pitchFamily="18" charset="0"/>
              </a:rPr>
              <a:t>2</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2</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pq</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和</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q</a:t>
            </a:r>
            <a:r>
              <a:rPr lang="en-US" altLang="zh-CN" sz="2800" baseline="30000" dirty="0">
                <a:latin typeface="Times New Roman" panose="02020603050405020304" pitchFamily="18" charset="0"/>
                <a:ea typeface="黑体" panose="02010609060101010101" pitchFamily="49" charset="-122"/>
                <a:cs typeface="Times New Roman" panose="02020603050405020304" pitchFamily="18" charset="0"/>
              </a:rPr>
              <a:t>2</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。于是，随机交配群体的均值和遗传方差就可</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分别</a:t>
            </a:r>
            <a:r>
              <a:rPr lang="zh-CN" altLang="en-US" sz="2800" dirty="0" smtClean="0">
                <a:latin typeface="Times New Roman" panose="02020603050405020304" pitchFamily="18" charset="0"/>
                <a:ea typeface="黑体" panose="02010609060101010101" pitchFamily="49" charset="-122"/>
                <a:cs typeface="Times New Roman" panose="02020603050405020304" pitchFamily="18" charset="0"/>
              </a:rPr>
              <a:t>为：</a:t>
            </a:r>
            <a:endParaRPr lang="zh-CN" altLang="en-US" sz="2800" dirty="0">
              <a:latin typeface="Times New Roman" panose="02020603050405020304" pitchFamily="18" charset="0"/>
              <a:ea typeface="黑体" panose="02010609060101010101" pitchFamily="49" charset="-122"/>
              <a:cs typeface="Times New Roman" panose="02020603050405020304" pitchFamily="18" charset="0"/>
            </a:endParaRPr>
          </a:p>
        </p:txBody>
      </p:sp>
      <p:graphicFrame>
        <p:nvGraphicFramePr>
          <p:cNvPr id="5" name="对象 4"/>
          <p:cNvGraphicFramePr>
            <a:graphicFrameLocks noChangeAspect="1"/>
          </p:cNvGraphicFramePr>
          <p:nvPr>
            <p:extLst>
              <p:ext uri="{D42A27DB-BD31-4B8C-83A1-F6EECF244321}">
                <p14:modId xmlns:p14="http://schemas.microsoft.com/office/powerpoint/2010/main" val="2020559583"/>
              </p:ext>
            </p:extLst>
          </p:nvPr>
        </p:nvGraphicFramePr>
        <p:xfrm>
          <a:off x="1043608" y="3140968"/>
          <a:ext cx="6720746" cy="576064"/>
        </p:xfrm>
        <a:graphic>
          <a:graphicData uri="http://schemas.openxmlformats.org/presentationml/2006/ole">
            <mc:AlternateContent xmlns:mc="http://schemas.openxmlformats.org/markup-compatibility/2006">
              <mc:Choice xmlns:v="urn:schemas-microsoft-com:vml" Requires="v">
                <p:oleObj spid="_x0000_s77953" name="公式" r:id="rId3" imgW="2667000" imgH="228600" progId="Equation.3">
                  <p:embed/>
                </p:oleObj>
              </mc:Choice>
              <mc:Fallback>
                <p:oleObj name="公式" r:id="rId3" imgW="2667000" imgH="228600" progId="Equation.3">
                  <p:embed/>
                  <p:pic>
                    <p:nvPicPr>
                      <p:cNvPr id="0" name="Object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43608" y="3140968"/>
                        <a:ext cx="6720746" cy="576064"/>
                      </a:xfrm>
                      <a:prstGeom prst="rect">
                        <a:avLst/>
                      </a:prstGeom>
                      <a:noFill/>
                    </p:spPr>
                  </p:pic>
                </p:oleObj>
              </mc:Fallback>
            </mc:AlternateContent>
          </a:graphicData>
        </a:graphic>
      </p:graphicFrame>
      <p:graphicFrame>
        <p:nvGraphicFramePr>
          <p:cNvPr id="20" name="对象 19"/>
          <p:cNvGraphicFramePr>
            <a:graphicFrameLocks noChangeAspect="1"/>
          </p:cNvGraphicFramePr>
          <p:nvPr>
            <p:extLst>
              <p:ext uri="{D42A27DB-BD31-4B8C-83A1-F6EECF244321}">
                <p14:modId xmlns:p14="http://schemas.microsoft.com/office/powerpoint/2010/main" val="2585807767"/>
              </p:ext>
            </p:extLst>
          </p:nvPr>
        </p:nvGraphicFramePr>
        <p:xfrm>
          <a:off x="1331640" y="3895047"/>
          <a:ext cx="3672408" cy="531641"/>
        </p:xfrm>
        <a:graphic>
          <a:graphicData uri="http://schemas.openxmlformats.org/presentationml/2006/ole">
            <mc:AlternateContent xmlns:mc="http://schemas.openxmlformats.org/markup-compatibility/2006">
              <mc:Choice xmlns:v="urn:schemas-microsoft-com:vml" Requires="v">
                <p:oleObj spid="_x0000_s77954" name="公式" r:id="rId5" imgW="1422400" imgH="203200" progId="Equation.3">
                  <p:embed/>
                </p:oleObj>
              </mc:Choice>
              <mc:Fallback>
                <p:oleObj name="公式" r:id="rId5" imgW="1422400" imgH="203200" progId="Equation.3">
                  <p:embed/>
                  <p:pic>
                    <p:nvPicPr>
                      <p:cNvPr id="0" name="Object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331640" y="3895047"/>
                        <a:ext cx="3672408" cy="531641"/>
                      </a:xfrm>
                      <a:prstGeom prst="rect">
                        <a:avLst/>
                      </a:prstGeom>
                      <a:noFill/>
                    </p:spPr>
                  </p:pic>
                </p:oleObj>
              </mc:Fallback>
            </mc:AlternateContent>
          </a:graphicData>
        </a:graphic>
      </p:graphicFrame>
      <p:graphicFrame>
        <p:nvGraphicFramePr>
          <p:cNvPr id="22" name="对象 21"/>
          <p:cNvGraphicFramePr>
            <a:graphicFrameLocks noChangeAspect="1"/>
          </p:cNvGraphicFramePr>
          <p:nvPr>
            <p:extLst>
              <p:ext uri="{D42A27DB-BD31-4B8C-83A1-F6EECF244321}">
                <p14:modId xmlns:p14="http://schemas.microsoft.com/office/powerpoint/2010/main" val="3270783178"/>
              </p:ext>
            </p:extLst>
          </p:nvPr>
        </p:nvGraphicFramePr>
        <p:xfrm>
          <a:off x="971600" y="4752528"/>
          <a:ext cx="7987925" cy="548680"/>
        </p:xfrm>
        <a:graphic>
          <a:graphicData uri="http://schemas.openxmlformats.org/presentationml/2006/ole">
            <mc:AlternateContent xmlns:mc="http://schemas.openxmlformats.org/markup-compatibility/2006">
              <mc:Choice xmlns:v="urn:schemas-microsoft-com:vml" Requires="v">
                <p:oleObj spid="_x0000_s77955" name="公式" r:id="rId7" imgW="3543300" imgH="241300" progId="Equation.3">
                  <p:embed/>
                </p:oleObj>
              </mc:Choice>
              <mc:Fallback>
                <p:oleObj name="公式" r:id="rId7" imgW="3543300" imgH="241300" progId="Equation.3">
                  <p:embed/>
                  <p:pic>
                    <p:nvPicPr>
                      <p:cNvPr id="0" name="Object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971600" y="4752528"/>
                        <a:ext cx="7987925" cy="548680"/>
                      </a:xfrm>
                      <a:prstGeom prst="rect">
                        <a:avLst/>
                      </a:prstGeom>
                      <a:noFill/>
                    </p:spPr>
                  </p:pic>
                </p:oleObj>
              </mc:Fallback>
            </mc:AlternateContent>
          </a:graphicData>
        </a:graphic>
      </p:graphicFrame>
      <p:graphicFrame>
        <p:nvGraphicFramePr>
          <p:cNvPr id="24" name="对象 23"/>
          <p:cNvGraphicFramePr>
            <a:graphicFrameLocks noChangeAspect="1"/>
          </p:cNvGraphicFramePr>
          <p:nvPr>
            <p:extLst>
              <p:ext uri="{D42A27DB-BD31-4B8C-83A1-F6EECF244321}">
                <p14:modId xmlns:p14="http://schemas.microsoft.com/office/powerpoint/2010/main" val="3188461865"/>
              </p:ext>
            </p:extLst>
          </p:nvPr>
        </p:nvGraphicFramePr>
        <p:xfrm>
          <a:off x="1403648" y="5445224"/>
          <a:ext cx="4800534" cy="576064"/>
        </p:xfrm>
        <a:graphic>
          <a:graphicData uri="http://schemas.openxmlformats.org/presentationml/2006/ole">
            <mc:AlternateContent xmlns:mc="http://schemas.openxmlformats.org/markup-compatibility/2006">
              <mc:Choice xmlns:v="urn:schemas-microsoft-com:vml" Requires="v">
                <p:oleObj spid="_x0000_s77956" name="公式" r:id="rId9" imgW="1905000" imgH="228600" progId="Equation.3">
                  <p:embed/>
                </p:oleObj>
              </mc:Choice>
              <mc:Fallback>
                <p:oleObj name="公式" r:id="rId9" imgW="1905000" imgH="228600" progId="Equation.3">
                  <p:embed/>
                  <p:pic>
                    <p:nvPicPr>
                      <p:cNvPr id="0" name="Object 7"/>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403648" y="5445224"/>
                        <a:ext cx="4800534" cy="576064"/>
                      </a:xfrm>
                      <a:prstGeom prst="rect">
                        <a:avLst/>
                      </a:prstGeom>
                      <a:noFill/>
                    </p:spPr>
                  </p:pic>
                </p:oleObj>
              </mc:Fallback>
            </mc:AlternateContent>
          </a:graphicData>
        </a:graphic>
      </p:graphicFrame>
    </p:spTree>
    <p:extLst>
      <p:ext uri="{BB962C8B-B14F-4D97-AF65-F5344CB8AC3E}">
        <p14:creationId xmlns:p14="http://schemas.microsoft.com/office/powerpoint/2010/main" val="3718979650"/>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1115616" y="346646"/>
            <a:ext cx="6984776" cy="634082"/>
          </a:xfrm>
        </p:spPr>
        <p:txBody>
          <a:bodyPr>
            <a:normAutofit fontScale="90000"/>
          </a:bodyPr>
          <a:lstStyle/>
          <a:p>
            <a:r>
              <a:rPr lang="zh-CN" altLang="en-US" b="1" dirty="0" smtClean="0">
                <a:latin typeface="Times New Roman" panose="02020603050405020304" pitchFamily="18" charset="0"/>
                <a:ea typeface="黑体" panose="02010609060101010101" pitchFamily="49" charset="-122"/>
                <a:cs typeface="Times New Roman" panose="02020603050405020304" pitchFamily="18" charset="0"/>
              </a:rPr>
              <a:t>亲属间的相关</a:t>
            </a:r>
            <a:endParaRPr lang="en-US" altLang="zh-CN" b="1"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3" name="内容占位符 2"/>
          <p:cNvSpPr>
            <a:spLocks noGrp="1"/>
          </p:cNvSpPr>
          <p:nvPr>
            <p:ph idx="1"/>
          </p:nvPr>
        </p:nvSpPr>
        <p:spPr>
          <a:xfrm>
            <a:off x="683568" y="1052736"/>
            <a:ext cx="7704856" cy="4968552"/>
          </a:xfrm>
        </p:spPr>
        <p:txBody>
          <a:bodyPr>
            <a:noAutofit/>
          </a:bodyPr>
          <a:lstStyle/>
          <a:p>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谚语</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龙生龙，凤生凤</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like begets like</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）也许是人们最早通过观测遗传学上亲属间相似性得到的结果，也就是说，较近的亲属（如亲子）要比较远的亲属（如叔侄）有较大的相似性</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endParaRPr>
          </a:p>
          <a:p>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亲属</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间的协方差，度量了亲属间的相似性。没有祖先关联的个体间不存在相似性，即协方差为</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0</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endParaRPr>
          </a:p>
          <a:p>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有时</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非遗传因素也会影响个体间的相似性，植物上可通过随机设计排除非遗传因素的影响。这里我们认为非遗传因素的效应在个体间是独立的。</a:t>
            </a:r>
            <a:endPar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endParaRPr>
          </a:p>
        </p:txBody>
      </p:sp>
    </p:spTree>
    <p:extLst>
      <p:ext uri="{BB962C8B-B14F-4D97-AF65-F5344CB8AC3E}">
        <p14:creationId xmlns:p14="http://schemas.microsoft.com/office/powerpoint/2010/main" val="3023385046"/>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1115616" y="476672"/>
            <a:ext cx="6984776" cy="648072"/>
          </a:xfrm>
        </p:spPr>
        <p:txBody>
          <a:bodyPr>
            <a:normAutofit fontScale="90000"/>
          </a:bodyPr>
          <a:lstStyle/>
          <a:p>
            <a:r>
              <a:rPr lang="zh-CN" altLang="zh-CN" b="1" dirty="0">
                <a:latin typeface="Times New Roman" panose="02020603050405020304" pitchFamily="18" charset="0"/>
                <a:ea typeface="黑体" panose="02010609060101010101" pitchFamily="49" charset="-122"/>
                <a:cs typeface="Times New Roman" panose="02020603050405020304" pitchFamily="18" charset="0"/>
              </a:rPr>
              <a:t>个体</a:t>
            </a:r>
            <a:r>
              <a:rPr lang="en-US" altLang="zh-CN" b="1" dirty="0">
                <a:latin typeface="Times New Roman" panose="02020603050405020304" pitchFamily="18" charset="0"/>
                <a:ea typeface="黑体" panose="02010609060101010101" pitchFamily="49" charset="-122"/>
                <a:cs typeface="Times New Roman" panose="02020603050405020304" pitchFamily="18" charset="0"/>
              </a:rPr>
              <a:t>X</a:t>
            </a:r>
            <a:r>
              <a:rPr lang="zh-CN" altLang="zh-CN" b="1" dirty="0">
                <a:latin typeface="Times New Roman" panose="02020603050405020304" pitchFamily="18" charset="0"/>
                <a:ea typeface="黑体" panose="02010609060101010101" pitchFamily="49" charset="-122"/>
                <a:cs typeface="Times New Roman" panose="02020603050405020304" pitchFamily="18" charset="0"/>
              </a:rPr>
              <a:t>和</a:t>
            </a:r>
            <a:r>
              <a:rPr lang="en-US" altLang="zh-CN" b="1" dirty="0">
                <a:latin typeface="Times New Roman" panose="02020603050405020304" pitchFamily="18" charset="0"/>
                <a:ea typeface="黑体" panose="02010609060101010101" pitchFamily="49" charset="-122"/>
                <a:cs typeface="Times New Roman" panose="02020603050405020304" pitchFamily="18" charset="0"/>
              </a:rPr>
              <a:t>Y</a:t>
            </a:r>
            <a:r>
              <a:rPr lang="zh-CN" altLang="zh-CN" b="1" dirty="0">
                <a:latin typeface="Times New Roman" panose="02020603050405020304" pitchFamily="18" charset="0"/>
                <a:ea typeface="黑体" panose="02010609060101010101" pitchFamily="49" charset="-122"/>
                <a:cs typeface="Times New Roman" panose="02020603050405020304" pitchFamily="18" charset="0"/>
              </a:rPr>
              <a:t>的系谱</a:t>
            </a:r>
            <a:endParaRPr lang="en-US" altLang="zh-CN" b="1"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3" name="内容占位符 2"/>
          <p:cNvSpPr>
            <a:spLocks noGrp="1"/>
          </p:cNvSpPr>
          <p:nvPr>
            <p:ph idx="1"/>
          </p:nvPr>
        </p:nvSpPr>
        <p:spPr>
          <a:xfrm>
            <a:off x="683568" y="4077072"/>
            <a:ext cx="7704856" cy="1080120"/>
          </a:xfrm>
        </p:spPr>
        <p:txBody>
          <a:bodyPr>
            <a:noAutofit/>
          </a:bodyPr>
          <a:lstStyle/>
          <a:p>
            <a:r>
              <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rPr>
              <a:t>X</a:t>
            </a:r>
            <a:r>
              <a:rPr lang="zh-CN" altLang="en-US" sz="2800" dirty="0" smtClean="0">
                <a:latin typeface="Times New Roman" panose="02020603050405020304" pitchFamily="18" charset="0"/>
                <a:ea typeface="黑体" panose="02010609060101010101" pitchFamily="49" charset="-122"/>
                <a:cs typeface="Times New Roman" panose="02020603050405020304" pitchFamily="18" charset="0"/>
              </a:rPr>
              <a:t>的两个亲本与</a:t>
            </a:r>
            <a:r>
              <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rPr>
              <a:t>Y</a:t>
            </a:r>
            <a:r>
              <a:rPr lang="zh-CN" altLang="en-US" sz="2800" dirty="0" smtClean="0">
                <a:latin typeface="Times New Roman" panose="02020603050405020304" pitchFamily="18" charset="0"/>
                <a:ea typeface="黑体" panose="02010609060101010101" pitchFamily="49" charset="-122"/>
                <a:cs typeface="Times New Roman" panose="02020603050405020304" pitchFamily="18" charset="0"/>
              </a:rPr>
              <a:t>的两个亲本之间的共祖先程度越高，</a:t>
            </a:r>
            <a:r>
              <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rPr>
              <a:t>X</a:t>
            </a:r>
            <a:r>
              <a:rPr lang="zh-CN" altLang="en-US" sz="2800" dirty="0" smtClean="0">
                <a:latin typeface="Times New Roman" panose="02020603050405020304" pitchFamily="18" charset="0"/>
                <a:ea typeface="黑体" panose="02010609060101010101" pitchFamily="49" charset="-122"/>
                <a:cs typeface="Times New Roman" panose="02020603050405020304" pitchFamily="18" charset="0"/>
              </a:rPr>
              <a:t>和</a:t>
            </a:r>
            <a:r>
              <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rPr>
              <a:t>Y</a:t>
            </a:r>
            <a:r>
              <a:rPr lang="zh-CN" altLang="en-US" sz="2800" dirty="0" smtClean="0">
                <a:latin typeface="Times New Roman" panose="02020603050405020304" pitchFamily="18" charset="0"/>
                <a:ea typeface="黑体" panose="02010609060101010101" pitchFamily="49" charset="-122"/>
                <a:cs typeface="Times New Roman" panose="02020603050405020304" pitchFamily="18" charset="0"/>
              </a:rPr>
              <a:t>之间的相关程度越高。</a:t>
            </a:r>
            <a:endPar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endParaRPr>
          </a:p>
        </p:txBody>
      </p:sp>
      <p:pic>
        <p:nvPicPr>
          <p:cNvPr id="4" name="图片 3"/>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27584" y="1422549"/>
            <a:ext cx="7488832" cy="2294483"/>
          </a:xfrm>
          <a:prstGeom prst="rect">
            <a:avLst/>
          </a:prstGeom>
          <a:noFill/>
          <a:ln>
            <a:noFill/>
          </a:ln>
        </p:spPr>
      </p:pic>
    </p:spTree>
    <p:extLst>
      <p:ext uri="{BB962C8B-B14F-4D97-AF65-F5344CB8AC3E}">
        <p14:creationId xmlns:p14="http://schemas.microsoft.com/office/powerpoint/2010/main" val="1679024498"/>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1115616" y="404664"/>
            <a:ext cx="6984776" cy="720080"/>
          </a:xfrm>
        </p:spPr>
        <p:txBody>
          <a:bodyPr>
            <a:normAutofit fontScale="90000"/>
          </a:bodyPr>
          <a:lstStyle/>
          <a:p>
            <a:r>
              <a:rPr lang="en-US" altLang="zh-CN" b="1" dirty="0" smtClean="0">
                <a:latin typeface="Times New Roman" panose="02020603050405020304" pitchFamily="18" charset="0"/>
                <a:ea typeface="黑体" panose="02010609060101010101" pitchFamily="49" charset="-122"/>
                <a:cs typeface="Times New Roman" panose="02020603050405020304" pitchFamily="18" charset="0"/>
              </a:rPr>
              <a:t>X</a:t>
            </a:r>
            <a:r>
              <a:rPr lang="zh-CN" altLang="zh-CN" b="1" dirty="0">
                <a:latin typeface="Times New Roman" panose="02020603050405020304" pitchFamily="18" charset="0"/>
                <a:ea typeface="黑体" panose="02010609060101010101" pitchFamily="49" charset="-122"/>
                <a:cs typeface="Times New Roman" panose="02020603050405020304" pitchFamily="18" charset="0"/>
              </a:rPr>
              <a:t>和</a:t>
            </a:r>
            <a:r>
              <a:rPr lang="en-US" altLang="zh-CN" b="1" dirty="0" smtClean="0">
                <a:latin typeface="Times New Roman" panose="02020603050405020304" pitchFamily="18" charset="0"/>
                <a:ea typeface="黑体" panose="02010609060101010101" pitchFamily="49" charset="-122"/>
                <a:cs typeface="Times New Roman" panose="02020603050405020304" pitchFamily="18" charset="0"/>
              </a:rPr>
              <a:t>Y</a:t>
            </a:r>
            <a:r>
              <a:rPr lang="zh-CN" altLang="en-US" b="1" dirty="0" smtClean="0">
                <a:latin typeface="Times New Roman" panose="02020603050405020304" pitchFamily="18" charset="0"/>
                <a:ea typeface="黑体" panose="02010609060101010101" pitchFamily="49" charset="-122"/>
                <a:cs typeface="Times New Roman" panose="02020603050405020304" pitchFamily="18" charset="0"/>
              </a:rPr>
              <a:t>育种值之间的协方差</a:t>
            </a:r>
            <a:endParaRPr lang="en-US" altLang="zh-CN" b="1"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3" name="内容占位符 2"/>
          <p:cNvSpPr>
            <a:spLocks noGrp="1"/>
          </p:cNvSpPr>
          <p:nvPr>
            <p:ph idx="1"/>
          </p:nvPr>
        </p:nvSpPr>
        <p:spPr>
          <a:xfrm>
            <a:off x="683568" y="2132856"/>
            <a:ext cx="7704856" cy="576064"/>
          </a:xfrm>
        </p:spPr>
        <p:txBody>
          <a:bodyPr>
            <a:noAutofit/>
          </a:bodyPr>
          <a:lstStyle/>
          <a:p>
            <a:r>
              <a:rPr lang="en-US" altLang="zh-CN" dirty="0">
                <a:latin typeface="Times New Roman" panose="02020603050405020304" pitchFamily="18" charset="0"/>
                <a:ea typeface="黑体" panose="02010609060101010101" pitchFamily="49" charset="-122"/>
                <a:cs typeface="Times New Roman" panose="02020603050405020304" pitchFamily="18" charset="0"/>
              </a:rPr>
              <a:t>X</a:t>
            </a:r>
            <a:r>
              <a:rPr lang="zh-CN" altLang="zh-CN" dirty="0">
                <a:latin typeface="Times New Roman" panose="02020603050405020304" pitchFamily="18" charset="0"/>
                <a:ea typeface="黑体" panose="02010609060101010101" pitchFamily="49" charset="-122"/>
                <a:cs typeface="Times New Roman" panose="02020603050405020304" pitchFamily="18" charset="0"/>
              </a:rPr>
              <a:t>和</a:t>
            </a:r>
            <a:r>
              <a:rPr lang="en-US" altLang="zh-CN" dirty="0">
                <a:latin typeface="Times New Roman" panose="02020603050405020304" pitchFamily="18" charset="0"/>
                <a:ea typeface="黑体" panose="02010609060101010101" pitchFamily="49" charset="-122"/>
                <a:cs typeface="Times New Roman" panose="02020603050405020304" pitchFamily="18" charset="0"/>
              </a:rPr>
              <a:t>Y</a:t>
            </a:r>
            <a:r>
              <a:rPr lang="zh-CN" altLang="en-US" dirty="0">
                <a:latin typeface="Times New Roman" panose="02020603050405020304" pitchFamily="18" charset="0"/>
                <a:ea typeface="黑体" panose="02010609060101010101" pitchFamily="49" charset="-122"/>
                <a:cs typeface="Times New Roman" panose="02020603050405020304" pitchFamily="18" charset="0"/>
              </a:rPr>
              <a:t>育种值</a:t>
            </a:r>
            <a:r>
              <a:rPr lang="zh-CN" altLang="en-US" dirty="0" smtClean="0">
                <a:latin typeface="Times New Roman" panose="02020603050405020304" pitchFamily="18" charset="0"/>
                <a:ea typeface="黑体" panose="02010609060101010101" pitchFamily="49" charset="-122"/>
                <a:cs typeface="Times New Roman" panose="02020603050405020304" pitchFamily="18" charset="0"/>
              </a:rPr>
              <a:t>之间协方差</a:t>
            </a:r>
            <a:r>
              <a:rPr lang="zh-CN" altLang="zh-CN" dirty="0">
                <a:latin typeface="Times New Roman" panose="02020603050405020304" pitchFamily="18" charset="0"/>
                <a:ea typeface="黑体" panose="02010609060101010101" pitchFamily="49" charset="-122"/>
                <a:cs typeface="Times New Roman" panose="02020603050405020304" pitchFamily="18" charset="0"/>
              </a:rPr>
              <a:t>的一般</a:t>
            </a:r>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表示</a:t>
            </a:r>
            <a:r>
              <a:rPr lang="zh-CN" altLang="en-US" dirty="0" smtClean="0">
                <a:latin typeface="Times New Roman" panose="02020603050405020304" pitchFamily="18" charset="0"/>
                <a:ea typeface="黑体" panose="02010609060101010101" pitchFamily="49" charset="-122"/>
                <a:cs typeface="Times New Roman" panose="02020603050405020304" pitchFamily="18" charset="0"/>
              </a:rPr>
              <a:t>为</a:t>
            </a:r>
            <a:endParaRPr lang="en-US" altLang="zh-CN" dirty="0" smtClean="0">
              <a:latin typeface="Times New Roman" panose="02020603050405020304" pitchFamily="18" charset="0"/>
              <a:ea typeface="黑体" panose="02010609060101010101" pitchFamily="49" charset="-122"/>
              <a:cs typeface="Times New Roman" panose="02020603050405020304" pitchFamily="18" charset="0"/>
            </a:endParaRPr>
          </a:p>
        </p:txBody>
      </p:sp>
      <p:graphicFrame>
        <p:nvGraphicFramePr>
          <p:cNvPr id="6" name="对象 5"/>
          <p:cNvGraphicFramePr>
            <a:graphicFrameLocks noChangeAspect="1"/>
          </p:cNvGraphicFramePr>
          <p:nvPr>
            <p:extLst>
              <p:ext uri="{D42A27DB-BD31-4B8C-83A1-F6EECF244321}">
                <p14:modId xmlns:p14="http://schemas.microsoft.com/office/powerpoint/2010/main" val="3557357351"/>
              </p:ext>
            </p:extLst>
          </p:nvPr>
        </p:nvGraphicFramePr>
        <p:xfrm>
          <a:off x="1304520" y="1412776"/>
          <a:ext cx="3411496" cy="576064"/>
        </p:xfrm>
        <a:graphic>
          <a:graphicData uri="http://schemas.openxmlformats.org/presentationml/2006/ole">
            <mc:AlternateContent xmlns:mc="http://schemas.openxmlformats.org/markup-compatibility/2006">
              <mc:Choice xmlns:v="urn:schemas-microsoft-com:vml" Requires="v">
                <p:oleObj spid="_x0000_s121887" name="公式" r:id="rId3" imgW="1447800" imgH="241300" progId="Equation.3">
                  <p:embed/>
                </p:oleObj>
              </mc:Choice>
              <mc:Fallback>
                <p:oleObj name="公式" r:id="rId3" imgW="1447800" imgH="241300" progId="Equation.3">
                  <p:embed/>
                  <p:pic>
                    <p:nvPicPr>
                      <p:cNvPr id="0" name="Object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304520" y="1412776"/>
                        <a:ext cx="3411496" cy="576064"/>
                      </a:xfrm>
                      <a:prstGeom prst="rect">
                        <a:avLst/>
                      </a:prstGeom>
                      <a:noFill/>
                    </p:spPr>
                  </p:pic>
                </p:oleObj>
              </mc:Fallback>
            </mc:AlternateContent>
          </a:graphicData>
        </a:graphic>
      </p:graphicFrame>
      <p:graphicFrame>
        <p:nvGraphicFramePr>
          <p:cNvPr id="8" name="对象 7"/>
          <p:cNvGraphicFramePr>
            <a:graphicFrameLocks noChangeAspect="1"/>
          </p:cNvGraphicFramePr>
          <p:nvPr>
            <p:extLst>
              <p:ext uri="{D42A27DB-BD31-4B8C-83A1-F6EECF244321}">
                <p14:modId xmlns:p14="http://schemas.microsoft.com/office/powerpoint/2010/main" val="2369397210"/>
              </p:ext>
            </p:extLst>
          </p:nvPr>
        </p:nvGraphicFramePr>
        <p:xfrm>
          <a:off x="5260078" y="1412776"/>
          <a:ext cx="1976218" cy="576064"/>
        </p:xfrm>
        <a:graphic>
          <a:graphicData uri="http://schemas.openxmlformats.org/presentationml/2006/ole">
            <mc:AlternateContent xmlns:mc="http://schemas.openxmlformats.org/markup-compatibility/2006">
              <mc:Choice xmlns:v="urn:schemas-microsoft-com:vml" Requires="v">
                <p:oleObj spid="_x0000_s121888" name="公式" r:id="rId5" imgW="787400" imgH="228600" progId="Equation.3">
                  <p:embed/>
                </p:oleObj>
              </mc:Choice>
              <mc:Fallback>
                <p:oleObj name="公式" r:id="rId5" imgW="787400" imgH="228600" progId="Equation.3">
                  <p:embed/>
                  <p:pic>
                    <p:nvPicPr>
                      <p:cNvPr id="0" name="Object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260078" y="1412776"/>
                        <a:ext cx="1976218" cy="576064"/>
                      </a:xfrm>
                      <a:prstGeom prst="rect">
                        <a:avLst/>
                      </a:prstGeom>
                      <a:noFill/>
                    </p:spPr>
                  </p:pic>
                </p:oleObj>
              </mc:Fallback>
            </mc:AlternateContent>
          </a:graphicData>
        </a:graphic>
      </p:graphicFrame>
      <p:graphicFrame>
        <p:nvGraphicFramePr>
          <p:cNvPr id="10" name="对象 9"/>
          <p:cNvGraphicFramePr>
            <a:graphicFrameLocks noChangeAspect="1"/>
          </p:cNvGraphicFramePr>
          <p:nvPr>
            <p:extLst>
              <p:ext uri="{D42A27DB-BD31-4B8C-83A1-F6EECF244321}">
                <p14:modId xmlns:p14="http://schemas.microsoft.com/office/powerpoint/2010/main" val="506137094"/>
              </p:ext>
            </p:extLst>
          </p:nvPr>
        </p:nvGraphicFramePr>
        <p:xfrm>
          <a:off x="1115616" y="2852936"/>
          <a:ext cx="7275868" cy="476672"/>
        </p:xfrm>
        <a:graphic>
          <a:graphicData uri="http://schemas.openxmlformats.org/presentationml/2006/ole">
            <mc:AlternateContent xmlns:mc="http://schemas.openxmlformats.org/markup-compatibility/2006">
              <mc:Choice xmlns:v="urn:schemas-microsoft-com:vml" Requires="v">
                <p:oleObj spid="_x0000_s121889" name="公式" r:id="rId7" imgW="3479800" imgH="228600" progId="Equation.3">
                  <p:embed/>
                </p:oleObj>
              </mc:Choice>
              <mc:Fallback>
                <p:oleObj name="公式" r:id="rId7" imgW="3479800" imgH="228600" progId="Equation.3">
                  <p:embed/>
                  <p:pic>
                    <p:nvPicPr>
                      <p:cNvPr id="0" name="Object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115616" y="2852936"/>
                        <a:ext cx="7275868" cy="476672"/>
                      </a:xfrm>
                      <a:prstGeom prst="rect">
                        <a:avLst/>
                      </a:prstGeom>
                      <a:noFill/>
                    </p:spPr>
                  </p:pic>
                </p:oleObj>
              </mc:Fallback>
            </mc:AlternateContent>
          </a:graphicData>
        </a:graphic>
      </p:graphicFrame>
      <p:graphicFrame>
        <p:nvGraphicFramePr>
          <p:cNvPr id="12" name="对象 11"/>
          <p:cNvGraphicFramePr>
            <a:graphicFrameLocks noChangeAspect="1"/>
          </p:cNvGraphicFramePr>
          <p:nvPr>
            <p:extLst>
              <p:ext uri="{D42A27DB-BD31-4B8C-83A1-F6EECF244321}">
                <p14:modId xmlns:p14="http://schemas.microsoft.com/office/powerpoint/2010/main" val="3992026745"/>
              </p:ext>
            </p:extLst>
          </p:nvPr>
        </p:nvGraphicFramePr>
        <p:xfrm>
          <a:off x="2123728" y="3501008"/>
          <a:ext cx="6696744" cy="511557"/>
        </p:xfrm>
        <a:graphic>
          <a:graphicData uri="http://schemas.openxmlformats.org/presentationml/2006/ole">
            <mc:AlternateContent xmlns:mc="http://schemas.openxmlformats.org/markup-compatibility/2006">
              <mc:Choice xmlns:v="urn:schemas-microsoft-com:vml" Requires="v">
                <p:oleObj spid="_x0000_s121890" name="公式" r:id="rId9" imgW="3200400" imgH="241300" progId="Equation.3">
                  <p:embed/>
                </p:oleObj>
              </mc:Choice>
              <mc:Fallback>
                <p:oleObj name="公式" r:id="rId9" imgW="3200400" imgH="241300" progId="Equation.3">
                  <p:embed/>
                  <p:pic>
                    <p:nvPicPr>
                      <p:cNvPr id="0" name="Object 7"/>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123728" y="3501008"/>
                        <a:ext cx="6696744" cy="511557"/>
                      </a:xfrm>
                      <a:prstGeom prst="rect">
                        <a:avLst/>
                      </a:prstGeom>
                      <a:noFill/>
                    </p:spPr>
                  </p:pic>
                </p:oleObj>
              </mc:Fallback>
            </mc:AlternateContent>
          </a:graphicData>
        </a:graphic>
      </p:graphicFrame>
      <p:graphicFrame>
        <p:nvGraphicFramePr>
          <p:cNvPr id="14" name="对象 13"/>
          <p:cNvGraphicFramePr>
            <a:graphicFrameLocks noChangeAspect="1"/>
          </p:cNvGraphicFramePr>
          <p:nvPr>
            <p:extLst>
              <p:ext uri="{D42A27DB-BD31-4B8C-83A1-F6EECF244321}">
                <p14:modId xmlns:p14="http://schemas.microsoft.com/office/powerpoint/2010/main" val="47391321"/>
              </p:ext>
            </p:extLst>
          </p:nvPr>
        </p:nvGraphicFramePr>
        <p:xfrm>
          <a:off x="1835696" y="4149080"/>
          <a:ext cx="3108345" cy="504056"/>
        </p:xfrm>
        <a:graphic>
          <a:graphicData uri="http://schemas.openxmlformats.org/presentationml/2006/ole">
            <mc:AlternateContent xmlns:mc="http://schemas.openxmlformats.org/markup-compatibility/2006">
              <mc:Choice xmlns:v="urn:schemas-microsoft-com:vml" Requires="v">
                <p:oleObj spid="_x0000_s121891" name="公式" r:id="rId11" imgW="1409700" imgH="228600" progId="Equation.3">
                  <p:embed/>
                </p:oleObj>
              </mc:Choice>
              <mc:Fallback>
                <p:oleObj name="公式" r:id="rId11" imgW="1409700" imgH="228600" progId="Equation.3">
                  <p:embed/>
                  <p:pic>
                    <p:nvPicPr>
                      <p:cNvPr id="0" name="Object 9"/>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1835696" y="4149080"/>
                        <a:ext cx="3108345" cy="504056"/>
                      </a:xfrm>
                      <a:prstGeom prst="rect">
                        <a:avLst/>
                      </a:prstGeom>
                      <a:noFill/>
                    </p:spPr>
                  </p:pic>
                </p:oleObj>
              </mc:Fallback>
            </mc:AlternateContent>
          </a:graphicData>
        </a:graphic>
      </p:graphicFrame>
    </p:spTree>
    <p:extLst>
      <p:ext uri="{BB962C8B-B14F-4D97-AF65-F5344CB8AC3E}">
        <p14:creationId xmlns:p14="http://schemas.microsoft.com/office/powerpoint/2010/main" val="836163873"/>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1115616" y="404664"/>
            <a:ext cx="6984776" cy="720080"/>
          </a:xfrm>
        </p:spPr>
        <p:txBody>
          <a:bodyPr>
            <a:normAutofit fontScale="90000"/>
          </a:bodyPr>
          <a:lstStyle/>
          <a:p>
            <a:r>
              <a:rPr lang="en-US" altLang="zh-CN" b="1" dirty="0" smtClean="0">
                <a:latin typeface="Times New Roman" panose="02020603050405020304" pitchFamily="18" charset="0"/>
                <a:ea typeface="黑体" panose="02010609060101010101" pitchFamily="49" charset="-122"/>
                <a:cs typeface="Times New Roman" panose="02020603050405020304" pitchFamily="18" charset="0"/>
              </a:rPr>
              <a:t>X</a:t>
            </a:r>
            <a:r>
              <a:rPr lang="zh-CN" altLang="zh-CN" b="1" dirty="0">
                <a:latin typeface="Times New Roman" panose="02020603050405020304" pitchFamily="18" charset="0"/>
                <a:ea typeface="黑体" panose="02010609060101010101" pitchFamily="49" charset="-122"/>
                <a:cs typeface="Times New Roman" panose="02020603050405020304" pitchFamily="18" charset="0"/>
              </a:rPr>
              <a:t>和</a:t>
            </a:r>
            <a:r>
              <a:rPr lang="en-US" altLang="zh-CN" b="1" dirty="0" smtClean="0">
                <a:latin typeface="Times New Roman" panose="02020603050405020304" pitchFamily="18" charset="0"/>
                <a:ea typeface="黑体" panose="02010609060101010101" pitchFamily="49" charset="-122"/>
                <a:cs typeface="Times New Roman" panose="02020603050405020304" pitchFamily="18" charset="0"/>
              </a:rPr>
              <a:t>Y</a:t>
            </a:r>
            <a:r>
              <a:rPr lang="zh-CN" altLang="en-US" b="1" dirty="0">
                <a:latin typeface="Times New Roman" panose="02020603050405020304" pitchFamily="18" charset="0"/>
                <a:ea typeface="黑体" panose="02010609060101010101" pitchFamily="49" charset="-122"/>
                <a:cs typeface="Times New Roman" panose="02020603050405020304" pitchFamily="18" charset="0"/>
              </a:rPr>
              <a:t>显性离差</a:t>
            </a:r>
            <a:r>
              <a:rPr lang="zh-CN" altLang="en-US" b="1" dirty="0" smtClean="0">
                <a:latin typeface="Times New Roman" panose="02020603050405020304" pitchFamily="18" charset="0"/>
                <a:ea typeface="黑体" panose="02010609060101010101" pitchFamily="49" charset="-122"/>
                <a:cs typeface="Times New Roman" panose="02020603050405020304" pitchFamily="18" charset="0"/>
              </a:rPr>
              <a:t>之间的协方差</a:t>
            </a:r>
            <a:endParaRPr lang="en-US" altLang="zh-CN" b="1"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3" name="内容占位符 2"/>
          <p:cNvSpPr>
            <a:spLocks noGrp="1"/>
          </p:cNvSpPr>
          <p:nvPr>
            <p:ph idx="1"/>
          </p:nvPr>
        </p:nvSpPr>
        <p:spPr>
          <a:xfrm>
            <a:off x="719572" y="1340768"/>
            <a:ext cx="7704856" cy="720080"/>
          </a:xfrm>
        </p:spPr>
        <p:txBody>
          <a:bodyPr>
            <a:noAutofit/>
          </a:bodyPr>
          <a:lstStyle/>
          <a:p>
            <a:r>
              <a:rPr lang="en-US" altLang="zh-CN" dirty="0">
                <a:latin typeface="Times New Roman" panose="02020603050405020304" pitchFamily="18" charset="0"/>
                <a:ea typeface="黑体" panose="02010609060101010101" pitchFamily="49" charset="-122"/>
                <a:cs typeface="Times New Roman" panose="02020603050405020304" pitchFamily="18" charset="0"/>
              </a:rPr>
              <a:t>X</a:t>
            </a:r>
            <a:r>
              <a:rPr lang="zh-CN" altLang="zh-CN" dirty="0">
                <a:latin typeface="Times New Roman" panose="02020603050405020304" pitchFamily="18" charset="0"/>
                <a:ea typeface="黑体" panose="02010609060101010101" pitchFamily="49" charset="-122"/>
                <a:cs typeface="Times New Roman" panose="02020603050405020304" pitchFamily="18" charset="0"/>
              </a:rPr>
              <a:t>和</a:t>
            </a:r>
            <a:r>
              <a:rPr lang="en-US" altLang="zh-CN" dirty="0" smtClean="0">
                <a:latin typeface="Times New Roman" panose="02020603050405020304" pitchFamily="18" charset="0"/>
                <a:ea typeface="黑体" panose="02010609060101010101" pitchFamily="49" charset="-122"/>
                <a:cs typeface="Times New Roman" panose="02020603050405020304" pitchFamily="18" charset="0"/>
              </a:rPr>
              <a:t>Y</a:t>
            </a:r>
            <a:r>
              <a:rPr lang="zh-CN" altLang="en-US" dirty="0" smtClean="0">
                <a:latin typeface="Times New Roman" panose="02020603050405020304" pitchFamily="18" charset="0"/>
                <a:ea typeface="黑体" panose="02010609060101010101" pitchFamily="49" charset="-122"/>
                <a:cs typeface="Times New Roman" panose="02020603050405020304" pitchFamily="18" charset="0"/>
              </a:rPr>
              <a:t>显性离差之间协方差</a:t>
            </a:r>
            <a:r>
              <a:rPr lang="zh-CN" altLang="zh-CN" dirty="0">
                <a:latin typeface="Times New Roman" panose="02020603050405020304" pitchFamily="18" charset="0"/>
                <a:ea typeface="黑体" panose="02010609060101010101" pitchFamily="49" charset="-122"/>
                <a:cs typeface="Times New Roman" panose="02020603050405020304" pitchFamily="18" charset="0"/>
              </a:rPr>
              <a:t>的一般</a:t>
            </a:r>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表示</a:t>
            </a:r>
            <a:r>
              <a:rPr lang="zh-CN" altLang="en-US" dirty="0" smtClean="0">
                <a:latin typeface="Times New Roman" panose="02020603050405020304" pitchFamily="18" charset="0"/>
                <a:ea typeface="黑体" panose="02010609060101010101" pitchFamily="49" charset="-122"/>
                <a:cs typeface="Times New Roman" panose="02020603050405020304" pitchFamily="18" charset="0"/>
              </a:rPr>
              <a:t>为</a:t>
            </a:r>
            <a:endParaRPr lang="en-US" altLang="zh-CN" dirty="0" smtClean="0">
              <a:latin typeface="Times New Roman" panose="02020603050405020304" pitchFamily="18" charset="0"/>
              <a:ea typeface="黑体" panose="02010609060101010101" pitchFamily="49" charset="-122"/>
              <a:cs typeface="Times New Roman" panose="02020603050405020304" pitchFamily="18" charset="0"/>
            </a:endParaRPr>
          </a:p>
        </p:txBody>
      </p:sp>
      <p:graphicFrame>
        <p:nvGraphicFramePr>
          <p:cNvPr id="15" name="对象 14"/>
          <p:cNvGraphicFramePr>
            <a:graphicFrameLocks noChangeAspect="1"/>
          </p:cNvGraphicFramePr>
          <p:nvPr>
            <p:extLst>
              <p:ext uri="{D42A27DB-BD31-4B8C-83A1-F6EECF244321}">
                <p14:modId xmlns:p14="http://schemas.microsoft.com/office/powerpoint/2010/main" val="2672669014"/>
              </p:ext>
            </p:extLst>
          </p:nvPr>
        </p:nvGraphicFramePr>
        <p:xfrm>
          <a:off x="1115616" y="2348880"/>
          <a:ext cx="5643566" cy="548680"/>
        </p:xfrm>
        <a:graphic>
          <a:graphicData uri="http://schemas.openxmlformats.org/presentationml/2006/ole">
            <mc:AlternateContent xmlns:mc="http://schemas.openxmlformats.org/markup-compatibility/2006">
              <mc:Choice xmlns:v="urn:schemas-microsoft-com:vml" Requires="v">
                <p:oleObj spid="_x0000_s123926" name="公式" r:id="rId3" imgW="2514600" imgH="241300" progId="Equation.3">
                  <p:embed/>
                </p:oleObj>
              </mc:Choice>
              <mc:Fallback>
                <p:oleObj name="公式" r:id="rId3" imgW="2514600" imgH="241300" progId="Equation.3">
                  <p:embed/>
                  <p:pic>
                    <p:nvPicPr>
                      <p:cNvPr id="0" name="Object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15616" y="2348880"/>
                        <a:ext cx="5643566" cy="548680"/>
                      </a:xfrm>
                      <a:prstGeom prst="rect">
                        <a:avLst/>
                      </a:prstGeom>
                      <a:noFill/>
                    </p:spPr>
                  </p:pic>
                </p:oleObj>
              </mc:Fallback>
            </mc:AlternateContent>
          </a:graphicData>
        </a:graphic>
      </p:graphicFrame>
      <p:graphicFrame>
        <p:nvGraphicFramePr>
          <p:cNvPr id="17" name="对象 16"/>
          <p:cNvGraphicFramePr>
            <a:graphicFrameLocks noChangeAspect="1"/>
          </p:cNvGraphicFramePr>
          <p:nvPr>
            <p:extLst>
              <p:ext uri="{D42A27DB-BD31-4B8C-83A1-F6EECF244321}">
                <p14:modId xmlns:p14="http://schemas.microsoft.com/office/powerpoint/2010/main" val="346224310"/>
              </p:ext>
            </p:extLst>
          </p:nvPr>
        </p:nvGraphicFramePr>
        <p:xfrm>
          <a:off x="2123727" y="3068960"/>
          <a:ext cx="4444857" cy="504056"/>
        </p:xfrm>
        <a:graphic>
          <a:graphicData uri="http://schemas.openxmlformats.org/presentationml/2006/ole">
            <mc:AlternateContent xmlns:mc="http://schemas.openxmlformats.org/markup-compatibility/2006">
              <mc:Choice xmlns:v="urn:schemas-microsoft-com:vml" Requires="v">
                <p:oleObj spid="_x0000_s123927" name="公式" r:id="rId5" imgW="2159000" imgH="241300" progId="Equation.3">
                  <p:embed/>
                </p:oleObj>
              </mc:Choice>
              <mc:Fallback>
                <p:oleObj name="公式" r:id="rId5" imgW="2159000" imgH="241300" progId="Equation.3">
                  <p:embed/>
                  <p:pic>
                    <p:nvPicPr>
                      <p:cNvPr id="0" name="Object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123727" y="3068960"/>
                        <a:ext cx="4444857" cy="504056"/>
                      </a:xfrm>
                      <a:prstGeom prst="rect">
                        <a:avLst/>
                      </a:prstGeom>
                      <a:noFill/>
                    </p:spPr>
                  </p:pic>
                </p:oleObj>
              </mc:Fallback>
            </mc:AlternateContent>
          </a:graphicData>
        </a:graphic>
      </p:graphicFrame>
      <p:graphicFrame>
        <p:nvGraphicFramePr>
          <p:cNvPr id="19" name="对象 18"/>
          <p:cNvGraphicFramePr>
            <a:graphicFrameLocks noChangeAspect="1"/>
          </p:cNvGraphicFramePr>
          <p:nvPr>
            <p:extLst>
              <p:ext uri="{D42A27DB-BD31-4B8C-83A1-F6EECF244321}">
                <p14:modId xmlns:p14="http://schemas.microsoft.com/office/powerpoint/2010/main" val="471158177"/>
              </p:ext>
            </p:extLst>
          </p:nvPr>
        </p:nvGraphicFramePr>
        <p:xfrm>
          <a:off x="1907704" y="3861048"/>
          <a:ext cx="2985820" cy="476672"/>
        </p:xfrm>
        <a:graphic>
          <a:graphicData uri="http://schemas.openxmlformats.org/presentationml/2006/ole">
            <mc:AlternateContent xmlns:mc="http://schemas.openxmlformats.org/markup-compatibility/2006">
              <mc:Choice xmlns:v="urn:schemas-microsoft-com:vml" Requires="v">
                <p:oleObj spid="_x0000_s123928" name="公式" r:id="rId7" imgW="1435100" imgH="228600" progId="Equation.3">
                  <p:embed/>
                </p:oleObj>
              </mc:Choice>
              <mc:Fallback>
                <p:oleObj name="公式" r:id="rId7" imgW="1435100" imgH="228600" progId="Equation.3">
                  <p:embed/>
                  <p:pic>
                    <p:nvPicPr>
                      <p:cNvPr id="0" name="Object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907704" y="3861048"/>
                        <a:ext cx="2985820" cy="476672"/>
                      </a:xfrm>
                      <a:prstGeom prst="rect">
                        <a:avLst/>
                      </a:prstGeom>
                      <a:noFill/>
                    </p:spPr>
                  </p:pic>
                </p:oleObj>
              </mc:Fallback>
            </mc:AlternateContent>
          </a:graphicData>
        </a:graphic>
      </p:graphicFrame>
    </p:spTree>
    <p:extLst>
      <p:ext uri="{BB962C8B-B14F-4D97-AF65-F5344CB8AC3E}">
        <p14:creationId xmlns:p14="http://schemas.microsoft.com/office/powerpoint/2010/main" val="4003856855"/>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1115616" y="332656"/>
            <a:ext cx="6984776" cy="648072"/>
          </a:xfrm>
        </p:spPr>
        <p:txBody>
          <a:bodyPr>
            <a:normAutofit fontScale="90000"/>
          </a:bodyPr>
          <a:lstStyle/>
          <a:p>
            <a:r>
              <a:rPr lang="zh-CN" altLang="en-US" b="1" dirty="0" smtClean="0">
                <a:latin typeface="Times New Roman" panose="02020603050405020304" pitchFamily="18" charset="0"/>
                <a:ea typeface="黑体" panose="02010609060101010101" pitchFamily="49" charset="-122"/>
                <a:cs typeface="Times New Roman" panose="02020603050405020304" pitchFamily="18" charset="0"/>
              </a:rPr>
              <a:t>亲属间协方差的一般表示</a:t>
            </a:r>
            <a:endParaRPr lang="en-US" altLang="zh-CN" b="1"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3" name="内容占位符 2"/>
          <p:cNvSpPr>
            <a:spLocks noGrp="1"/>
          </p:cNvSpPr>
          <p:nvPr>
            <p:ph idx="1"/>
          </p:nvPr>
        </p:nvSpPr>
        <p:spPr>
          <a:xfrm>
            <a:off x="539552" y="1124744"/>
            <a:ext cx="8064896" cy="4248472"/>
          </a:xfrm>
        </p:spPr>
        <p:txBody>
          <a:bodyPr>
            <a:noAutofit/>
          </a:bodyPr>
          <a:lstStyle/>
          <a:p>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用</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r</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表示加性方差前面的系数</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r>
              <a:rPr lang="en-US" altLang="zh-CN" sz="2800" i="1" dirty="0" smtClean="0">
                <a:latin typeface="Times New Roman" panose="02020603050405020304" pitchFamily="18" charset="0"/>
                <a:ea typeface="黑体" panose="02010609060101010101" pitchFamily="49" charset="-122"/>
                <a:cs typeface="Times New Roman" panose="02020603050405020304" pitchFamily="18" charset="0"/>
              </a:rPr>
              <a:t>u</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表示显性方差前面的系数</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，得到</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个体</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X</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和</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Y</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协方差的一般</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表示</a:t>
            </a:r>
            <a:r>
              <a:rPr lang="zh-CN" altLang="en-US" sz="28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endParaRPr>
          </a:p>
          <a:p>
            <a:endParaRPr lang="en-US" altLang="zh-CN" sz="2800" dirty="0">
              <a:latin typeface="Times New Roman" panose="02020603050405020304" pitchFamily="18" charset="0"/>
              <a:ea typeface="黑体" panose="02010609060101010101" pitchFamily="49" charset="-122"/>
              <a:cs typeface="Times New Roman" panose="02020603050405020304" pitchFamily="18" charset="0"/>
            </a:endParaRPr>
          </a:p>
          <a:p>
            <a:endPar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endParaRPr>
          </a:p>
          <a:p>
            <a:endPar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endParaRPr>
          </a:p>
          <a:p>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在</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上位性模型下，个体之间的协方差中还会同时包含二阶乃至更高阶的加加、加显和显显互作方差。这些互作方差的系数都可以从加性方差的系数</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r</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和显性方差的系数</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u</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计算出来，</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即</a:t>
            </a:r>
            <a:r>
              <a:rPr lang="zh-CN" altLang="en-US" sz="28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800" dirty="0">
              <a:latin typeface="Times New Roman" panose="02020603050405020304" pitchFamily="18" charset="0"/>
              <a:ea typeface="黑体" panose="02010609060101010101" pitchFamily="49" charset="-122"/>
              <a:cs typeface="Times New Roman" panose="02020603050405020304" pitchFamily="18" charset="0"/>
            </a:endParaRPr>
          </a:p>
        </p:txBody>
      </p:sp>
      <p:graphicFrame>
        <p:nvGraphicFramePr>
          <p:cNvPr id="6" name="对象 5"/>
          <p:cNvGraphicFramePr>
            <a:graphicFrameLocks noChangeAspect="1"/>
          </p:cNvGraphicFramePr>
          <p:nvPr>
            <p:extLst>
              <p:ext uri="{D42A27DB-BD31-4B8C-83A1-F6EECF244321}">
                <p14:modId xmlns:p14="http://schemas.microsoft.com/office/powerpoint/2010/main" val="3037109468"/>
              </p:ext>
            </p:extLst>
          </p:nvPr>
        </p:nvGraphicFramePr>
        <p:xfrm>
          <a:off x="971600" y="2176276"/>
          <a:ext cx="3672408" cy="539586"/>
        </p:xfrm>
        <a:graphic>
          <a:graphicData uri="http://schemas.openxmlformats.org/presentationml/2006/ole">
            <mc:AlternateContent xmlns:mc="http://schemas.openxmlformats.org/markup-compatibility/2006">
              <mc:Choice xmlns:v="urn:schemas-microsoft-com:vml" Requires="v">
                <p:oleObj spid="_x0000_s124957" name="公式" r:id="rId3" imgW="1447172" imgH="215806" progId="Equation.3">
                  <p:embed/>
                </p:oleObj>
              </mc:Choice>
              <mc:Fallback>
                <p:oleObj name="公式" r:id="rId3" imgW="1447172" imgH="215806" progId="Equation.3">
                  <p:embed/>
                  <p:pic>
                    <p:nvPicPr>
                      <p:cNvPr id="0" name="Object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71600" y="2176276"/>
                        <a:ext cx="3672408" cy="539586"/>
                      </a:xfrm>
                      <a:prstGeom prst="rect">
                        <a:avLst/>
                      </a:prstGeom>
                      <a:noFill/>
                    </p:spPr>
                  </p:pic>
                </p:oleObj>
              </mc:Fallback>
            </mc:AlternateContent>
          </a:graphicData>
        </a:graphic>
      </p:graphicFrame>
      <p:graphicFrame>
        <p:nvGraphicFramePr>
          <p:cNvPr id="8" name="对象 7"/>
          <p:cNvGraphicFramePr>
            <a:graphicFrameLocks noChangeAspect="1"/>
          </p:cNvGraphicFramePr>
          <p:nvPr>
            <p:extLst>
              <p:ext uri="{D42A27DB-BD31-4B8C-83A1-F6EECF244321}">
                <p14:modId xmlns:p14="http://schemas.microsoft.com/office/powerpoint/2010/main" val="1525277734"/>
              </p:ext>
            </p:extLst>
          </p:nvPr>
        </p:nvGraphicFramePr>
        <p:xfrm>
          <a:off x="1008140" y="2852936"/>
          <a:ext cx="1547636" cy="576065"/>
        </p:xfrm>
        <a:graphic>
          <a:graphicData uri="http://schemas.openxmlformats.org/presentationml/2006/ole">
            <mc:AlternateContent xmlns:mc="http://schemas.openxmlformats.org/markup-compatibility/2006">
              <mc:Choice xmlns:v="urn:schemas-microsoft-com:vml" Requires="v">
                <p:oleObj spid="_x0000_s124958" name="公式" r:id="rId5" imgW="571252" imgH="215806" progId="Equation.3">
                  <p:embed/>
                </p:oleObj>
              </mc:Choice>
              <mc:Fallback>
                <p:oleObj name="公式" r:id="rId5" imgW="571252" imgH="215806" progId="Equation.3">
                  <p:embed/>
                  <p:pic>
                    <p:nvPicPr>
                      <p:cNvPr id="0" name="Object 7"/>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008140" y="2852936"/>
                        <a:ext cx="1547636" cy="576065"/>
                      </a:xfrm>
                      <a:prstGeom prst="rect">
                        <a:avLst/>
                      </a:prstGeom>
                      <a:noFill/>
                    </p:spPr>
                  </p:pic>
                </p:oleObj>
              </mc:Fallback>
            </mc:AlternateContent>
          </a:graphicData>
        </a:graphic>
      </p:graphicFrame>
      <p:graphicFrame>
        <p:nvGraphicFramePr>
          <p:cNvPr id="10" name="对象 9"/>
          <p:cNvGraphicFramePr>
            <a:graphicFrameLocks noChangeAspect="1"/>
          </p:cNvGraphicFramePr>
          <p:nvPr>
            <p:extLst>
              <p:ext uri="{D42A27DB-BD31-4B8C-83A1-F6EECF244321}">
                <p14:modId xmlns:p14="http://schemas.microsoft.com/office/powerpoint/2010/main" val="1576127489"/>
              </p:ext>
            </p:extLst>
          </p:nvPr>
        </p:nvGraphicFramePr>
        <p:xfrm>
          <a:off x="2915816" y="2852936"/>
          <a:ext cx="3312368" cy="591788"/>
        </p:xfrm>
        <a:graphic>
          <a:graphicData uri="http://schemas.openxmlformats.org/presentationml/2006/ole">
            <mc:AlternateContent xmlns:mc="http://schemas.openxmlformats.org/markup-compatibility/2006">
              <mc:Choice xmlns:v="urn:schemas-microsoft-com:vml" Requires="v">
                <p:oleObj spid="_x0000_s124959" name="公式" r:id="rId7" imgW="1282700" imgH="228600" progId="Equation.3">
                  <p:embed/>
                </p:oleObj>
              </mc:Choice>
              <mc:Fallback>
                <p:oleObj name="公式" r:id="rId7" imgW="1282700" imgH="228600" progId="Equation.3">
                  <p:embed/>
                  <p:pic>
                    <p:nvPicPr>
                      <p:cNvPr id="0" name="Object 9"/>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915816" y="2852936"/>
                        <a:ext cx="3312368" cy="591788"/>
                      </a:xfrm>
                      <a:prstGeom prst="rect">
                        <a:avLst/>
                      </a:prstGeom>
                      <a:noFill/>
                    </p:spPr>
                  </p:pic>
                </p:oleObj>
              </mc:Fallback>
            </mc:AlternateContent>
          </a:graphicData>
        </a:graphic>
      </p:graphicFrame>
      <p:graphicFrame>
        <p:nvGraphicFramePr>
          <p:cNvPr id="12" name="对象 11"/>
          <p:cNvGraphicFramePr>
            <a:graphicFrameLocks noChangeAspect="1"/>
          </p:cNvGraphicFramePr>
          <p:nvPr>
            <p:extLst>
              <p:ext uri="{D42A27DB-BD31-4B8C-83A1-F6EECF244321}">
                <p14:modId xmlns:p14="http://schemas.microsoft.com/office/powerpoint/2010/main" val="2314373823"/>
              </p:ext>
            </p:extLst>
          </p:nvPr>
        </p:nvGraphicFramePr>
        <p:xfrm>
          <a:off x="899592" y="5445224"/>
          <a:ext cx="7719623" cy="548680"/>
        </p:xfrm>
        <a:graphic>
          <a:graphicData uri="http://schemas.openxmlformats.org/presentationml/2006/ole">
            <mc:AlternateContent xmlns:mc="http://schemas.openxmlformats.org/markup-compatibility/2006">
              <mc:Choice xmlns:v="urn:schemas-microsoft-com:vml" Requires="v">
                <p:oleObj spid="_x0000_s124960" name="公式" r:id="rId9" imgW="3225800" imgH="228600" progId="Equation.3">
                  <p:embed/>
                </p:oleObj>
              </mc:Choice>
              <mc:Fallback>
                <p:oleObj name="公式" r:id="rId9" imgW="3225800" imgH="228600" progId="Equation.3">
                  <p:embed/>
                  <p:pic>
                    <p:nvPicPr>
                      <p:cNvPr id="0" name="Object 11"/>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899592" y="5445224"/>
                        <a:ext cx="7719623" cy="548680"/>
                      </a:xfrm>
                      <a:prstGeom prst="rect">
                        <a:avLst/>
                      </a:prstGeom>
                      <a:noFill/>
                    </p:spPr>
                  </p:pic>
                </p:oleObj>
              </mc:Fallback>
            </mc:AlternateContent>
          </a:graphicData>
        </a:graphic>
      </p:graphicFrame>
    </p:spTree>
    <p:extLst>
      <p:ext uri="{BB962C8B-B14F-4D97-AF65-F5344CB8AC3E}">
        <p14:creationId xmlns:p14="http://schemas.microsoft.com/office/powerpoint/2010/main" val="3574777218"/>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1115616" y="332656"/>
            <a:ext cx="6984776" cy="648072"/>
          </a:xfrm>
        </p:spPr>
        <p:txBody>
          <a:bodyPr>
            <a:normAutofit fontScale="90000"/>
          </a:bodyPr>
          <a:lstStyle/>
          <a:p>
            <a:r>
              <a:rPr lang="zh-CN" altLang="zh-CN" b="1" dirty="0" smtClean="0">
                <a:latin typeface="Times New Roman" panose="02020603050405020304" pitchFamily="18" charset="0"/>
                <a:ea typeface="黑体" panose="02010609060101010101" pitchFamily="49" charset="-122"/>
                <a:cs typeface="Times New Roman" panose="02020603050405020304" pitchFamily="18" charset="0"/>
              </a:rPr>
              <a:t>常</a:t>
            </a:r>
            <a:r>
              <a:rPr lang="zh-CN" altLang="en-US" b="1" dirty="0" smtClean="0">
                <a:latin typeface="Times New Roman" panose="02020603050405020304" pitchFamily="18" charset="0"/>
                <a:ea typeface="黑体" panose="02010609060101010101" pitchFamily="49" charset="-122"/>
                <a:cs typeface="Times New Roman" panose="02020603050405020304" pitchFamily="18" charset="0"/>
              </a:rPr>
              <a:t>见</a:t>
            </a:r>
            <a:r>
              <a:rPr lang="zh-CN" altLang="zh-CN" b="1" dirty="0" smtClean="0">
                <a:latin typeface="Times New Roman" panose="02020603050405020304" pitchFamily="18" charset="0"/>
                <a:ea typeface="黑体" panose="02010609060101010101" pitchFamily="49" charset="-122"/>
                <a:cs typeface="Times New Roman" panose="02020603050405020304" pitchFamily="18" charset="0"/>
              </a:rPr>
              <a:t>亲属</a:t>
            </a:r>
            <a:r>
              <a:rPr lang="zh-CN" altLang="zh-CN" b="1" dirty="0">
                <a:latin typeface="Times New Roman" panose="02020603050405020304" pitchFamily="18" charset="0"/>
                <a:ea typeface="黑体" panose="02010609060101010101" pitchFamily="49" charset="-122"/>
                <a:cs typeface="Times New Roman" panose="02020603050405020304" pitchFamily="18" charset="0"/>
              </a:rPr>
              <a:t>间的协方差</a:t>
            </a:r>
            <a:endParaRPr lang="en-US" altLang="zh-CN" b="1" dirty="0">
              <a:latin typeface="Times New Roman" panose="02020603050405020304" pitchFamily="18" charset="0"/>
              <a:ea typeface="黑体" panose="02010609060101010101" pitchFamily="49" charset="-122"/>
              <a:cs typeface="Times New Roman" panose="02020603050405020304" pitchFamily="18" charset="0"/>
            </a:endParaRPr>
          </a:p>
        </p:txBody>
      </p:sp>
      <p:pic>
        <p:nvPicPr>
          <p:cNvPr id="125954" name="Picture 2"/>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r="10402" b="6064"/>
          <a:stretch/>
        </p:blipFill>
        <p:spPr bwMode="auto">
          <a:xfrm>
            <a:off x="107504" y="1196752"/>
            <a:ext cx="8928992" cy="482453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699834886"/>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323528" y="404664"/>
            <a:ext cx="8568952" cy="648072"/>
          </a:xfrm>
        </p:spPr>
        <p:txBody>
          <a:bodyPr>
            <a:noAutofit/>
          </a:bodyPr>
          <a:lstStyle/>
          <a:p>
            <a:r>
              <a:rPr lang="zh-CN" altLang="zh-CN" sz="4000" b="1" dirty="0">
                <a:latin typeface="Times New Roman" panose="02020603050405020304" pitchFamily="18" charset="0"/>
                <a:ea typeface="黑体" panose="02010609060101010101" pitchFamily="49" charset="-122"/>
                <a:cs typeface="Times New Roman" panose="02020603050405020304" pitchFamily="18" charset="0"/>
              </a:rPr>
              <a:t>随机交配</a:t>
            </a:r>
            <a:r>
              <a:rPr lang="zh-CN" altLang="zh-CN" sz="4000" b="1" dirty="0" smtClean="0">
                <a:latin typeface="Times New Roman" panose="02020603050405020304" pitchFamily="18" charset="0"/>
                <a:ea typeface="黑体" panose="02010609060101010101" pitchFamily="49" charset="-122"/>
                <a:cs typeface="Times New Roman" panose="02020603050405020304" pitchFamily="18" charset="0"/>
              </a:rPr>
              <a:t>群体</a:t>
            </a:r>
            <a:r>
              <a:rPr lang="zh-CN" altLang="en-US" sz="4000" b="1" dirty="0" smtClean="0">
                <a:latin typeface="Times New Roman" panose="02020603050405020304" pitchFamily="18" charset="0"/>
                <a:ea typeface="黑体" panose="02010609060101010101" pitchFamily="49" charset="-122"/>
                <a:cs typeface="Times New Roman" panose="02020603050405020304" pitchFamily="18" charset="0"/>
              </a:rPr>
              <a:t>的</a:t>
            </a:r>
            <a:r>
              <a:rPr lang="zh-CN" altLang="zh-CN" sz="4000" b="1" dirty="0" smtClean="0">
                <a:latin typeface="Times New Roman" panose="02020603050405020304" pitchFamily="18" charset="0"/>
                <a:ea typeface="黑体" panose="02010609060101010101" pitchFamily="49" charset="-122"/>
                <a:cs typeface="Times New Roman" panose="02020603050405020304" pitchFamily="18" charset="0"/>
              </a:rPr>
              <a:t>方差</a:t>
            </a:r>
            <a:r>
              <a:rPr lang="zh-CN" altLang="zh-CN" sz="4000" b="1" dirty="0">
                <a:latin typeface="Times New Roman" panose="02020603050405020304" pitchFamily="18" charset="0"/>
                <a:ea typeface="黑体" panose="02010609060101010101" pitchFamily="49" charset="-122"/>
                <a:cs typeface="Times New Roman" panose="02020603050405020304" pitchFamily="18" charset="0"/>
              </a:rPr>
              <a:t>成分及其来源</a:t>
            </a:r>
            <a:endParaRPr lang="en-US" altLang="zh-CN" sz="4000" b="1" dirty="0">
              <a:latin typeface="Times New Roman" panose="02020603050405020304" pitchFamily="18" charset="0"/>
              <a:ea typeface="黑体" panose="02010609060101010101" pitchFamily="49" charset="-122"/>
              <a:cs typeface="Times New Roman" panose="02020603050405020304" pitchFamily="18" charset="0"/>
            </a:endParaRPr>
          </a:p>
        </p:txBody>
      </p:sp>
      <p:graphicFrame>
        <p:nvGraphicFramePr>
          <p:cNvPr id="3" name="表格 2"/>
          <p:cNvGraphicFramePr>
            <a:graphicFrameLocks noGrp="1"/>
          </p:cNvGraphicFramePr>
          <p:nvPr>
            <p:extLst>
              <p:ext uri="{D42A27DB-BD31-4B8C-83A1-F6EECF244321}">
                <p14:modId xmlns:p14="http://schemas.microsoft.com/office/powerpoint/2010/main" val="3916572207"/>
              </p:ext>
            </p:extLst>
          </p:nvPr>
        </p:nvGraphicFramePr>
        <p:xfrm>
          <a:off x="141868" y="1268760"/>
          <a:ext cx="8894628" cy="3888432"/>
        </p:xfrm>
        <a:graphic>
          <a:graphicData uri="http://schemas.openxmlformats.org/drawingml/2006/table">
            <a:tbl>
              <a:tblPr firstRow="1" firstCol="1" lastRow="1" lastCol="1" bandRow="1" bandCol="1">
                <a:tableStyleId>{5C22544A-7EE6-4342-B048-85BDC9FD1C3A}</a:tableStyleId>
              </a:tblPr>
              <a:tblGrid>
                <a:gridCol w="4032448"/>
                <a:gridCol w="1080120"/>
                <a:gridCol w="3782060"/>
              </a:tblGrid>
              <a:tr h="486054">
                <a:tc>
                  <a:txBody>
                    <a:bodyPr/>
                    <a:lstStyle/>
                    <a:p>
                      <a:pPr algn="just">
                        <a:spcAft>
                          <a:spcPts val="0"/>
                        </a:spcAft>
                      </a:pPr>
                      <a:r>
                        <a:rPr lang="zh-CN" sz="2800" kern="100" dirty="0">
                          <a:solidFill>
                            <a:srgbClr val="FFFF00"/>
                          </a:solidFill>
                          <a:effectLst/>
                          <a:latin typeface="Times New Roman" panose="02020603050405020304" pitchFamily="18" charset="0"/>
                          <a:ea typeface="黑体" panose="02010609060101010101" pitchFamily="49" charset="-122"/>
                          <a:cs typeface="Times New Roman" panose="02020603050405020304" pitchFamily="18" charset="0"/>
                        </a:rPr>
                        <a:t>方差成分</a:t>
                      </a:r>
                    </a:p>
                  </a:txBody>
                  <a:tcPr marL="68580" marR="68580" marT="0" marB="0" anchor="ctr"/>
                </a:tc>
                <a:tc>
                  <a:txBody>
                    <a:bodyPr/>
                    <a:lstStyle/>
                    <a:p>
                      <a:pPr algn="just">
                        <a:spcAft>
                          <a:spcPts val="0"/>
                        </a:spcAft>
                      </a:pPr>
                      <a:r>
                        <a:rPr lang="zh-CN" sz="2800" kern="100">
                          <a:solidFill>
                            <a:srgbClr val="FFFF00"/>
                          </a:solidFill>
                          <a:effectLst/>
                          <a:latin typeface="Times New Roman" panose="02020603050405020304" pitchFamily="18" charset="0"/>
                          <a:ea typeface="黑体" panose="02010609060101010101" pitchFamily="49" charset="-122"/>
                          <a:cs typeface="Times New Roman" panose="02020603050405020304" pitchFamily="18" charset="0"/>
                        </a:rPr>
                        <a:t>符号</a:t>
                      </a:r>
                    </a:p>
                  </a:txBody>
                  <a:tcPr marL="68580" marR="68580" marT="0" marB="0" anchor="ctr"/>
                </a:tc>
                <a:tc>
                  <a:txBody>
                    <a:bodyPr/>
                    <a:lstStyle/>
                    <a:p>
                      <a:pPr algn="just">
                        <a:spcAft>
                          <a:spcPts val="0"/>
                        </a:spcAft>
                      </a:pPr>
                      <a:r>
                        <a:rPr lang="zh-CN" sz="2800" kern="100" dirty="0">
                          <a:solidFill>
                            <a:srgbClr val="FFFF00"/>
                          </a:solidFill>
                          <a:effectLst/>
                          <a:latin typeface="Times New Roman" panose="02020603050405020304" pitchFamily="18" charset="0"/>
                          <a:ea typeface="黑体" panose="02010609060101010101" pitchFamily="49" charset="-122"/>
                          <a:cs typeface="Times New Roman" panose="02020603050405020304" pitchFamily="18" charset="0"/>
                        </a:rPr>
                        <a:t>方差来源</a:t>
                      </a:r>
                    </a:p>
                  </a:txBody>
                  <a:tcPr marL="68580" marR="68580" marT="0" marB="0" anchor="ctr"/>
                </a:tc>
              </a:tr>
              <a:tr h="486054">
                <a:tc>
                  <a:txBody>
                    <a:bodyPr/>
                    <a:lstStyle/>
                    <a:p>
                      <a:pPr algn="just">
                        <a:spcAft>
                          <a:spcPts val="0"/>
                        </a:spcAft>
                      </a:pPr>
                      <a:r>
                        <a:rPr lang="zh-CN" sz="2800" kern="100">
                          <a:effectLst/>
                          <a:latin typeface="Times New Roman" panose="02020603050405020304" pitchFamily="18" charset="0"/>
                          <a:ea typeface="黑体" panose="02010609060101010101" pitchFamily="49" charset="-122"/>
                          <a:cs typeface="Times New Roman" panose="02020603050405020304" pitchFamily="18" charset="0"/>
                        </a:rPr>
                        <a:t>表型方差</a:t>
                      </a:r>
                    </a:p>
                  </a:txBody>
                  <a:tcPr marL="68580" marR="68580" marT="0" marB="0" anchor="ctr"/>
                </a:tc>
                <a:tc>
                  <a:txBody>
                    <a:bodyPr/>
                    <a:lstStyle/>
                    <a:p>
                      <a:pPr algn="just">
                        <a:spcAft>
                          <a:spcPts val="0"/>
                        </a:spcAft>
                      </a:pPr>
                      <a:r>
                        <a:rPr lang="en-US" altLang="zh-CN" sz="2800" b="0" i="1" kern="100" dirty="0" smtClean="0">
                          <a:solidFill>
                            <a:schemeClr val="tx1"/>
                          </a:solidFill>
                          <a:effectLst/>
                          <a:latin typeface="Times New Roman" panose="02020603050405020304" pitchFamily="18" charset="0"/>
                          <a:ea typeface="黑体" panose="02010609060101010101" pitchFamily="49" charset="-122"/>
                          <a:cs typeface="Times New Roman" panose="02020603050405020304" pitchFamily="18" charset="0"/>
                        </a:rPr>
                        <a:t>V</a:t>
                      </a:r>
                      <a:r>
                        <a:rPr lang="en-US" altLang="zh-CN" sz="2800" b="0" i="1" kern="100" baseline="-25000" dirty="0" smtClean="0">
                          <a:solidFill>
                            <a:schemeClr val="tx1"/>
                          </a:solidFill>
                          <a:effectLst/>
                          <a:latin typeface="Times New Roman" panose="02020603050405020304" pitchFamily="18" charset="0"/>
                          <a:ea typeface="黑体" panose="02010609060101010101" pitchFamily="49" charset="-122"/>
                          <a:cs typeface="Times New Roman" panose="02020603050405020304" pitchFamily="18" charset="0"/>
                        </a:rPr>
                        <a:t>P</a:t>
                      </a:r>
                      <a:r>
                        <a:rPr lang="en-US" altLang="zh-CN" sz="2800" b="0" kern="100" dirty="0" smtClean="0">
                          <a:solidFill>
                            <a:schemeClr val="tx1"/>
                          </a:solidFill>
                          <a:effectLst/>
                          <a:latin typeface="Times New Roman" panose="02020603050405020304" pitchFamily="18" charset="0"/>
                          <a:ea typeface="黑体" panose="02010609060101010101" pitchFamily="49" charset="-122"/>
                          <a:cs typeface="Times New Roman" panose="02020603050405020304" pitchFamily="18" charset="0"/>
                        </a:rPr>
                        <a:t> </a:t>
                      </a:r>
                      <a:endParaRPr lang="en-US" sz="2800" b="0" kern="100" dirty="0">
                        <a:solidFill>
                          <a:schemeClr val="tx1"/>
                        </a:solidFill>
                        <a:effectLst/>
                        <a:latin typeface="Times New Roman" panose="02020603050405020304" pitchFamily="18" charset="0"/>
                        <a:ea typeface="黑体" panose="02010609060101010101" pitchFamily="49" charset="-122"/>
                        <a:cs typeface="Times New Roman" panose="02020603050405020304" pitchFamily="18" charset="0"/>
                      </a:endParaRPr>
                    </a:p>
                  </a:txBody>
                  <a:tcPr marL="68580" marR="68580" marT="0" marB="0" anchor="ctr">
                    <a:solidFill>
                      <a:schemeClr val="accent6">
                        <a:lumMod val="20000"/>
                        <a:lumOff val="80000"/>
                      </a:schemeClr>
                    </a:solidFill>
                  </a:tcPr>
                </a:tc>
                <a:tc>
                  <a:txBody>
                    <a:bodyPr/>
                    <a:lstStyle/>
                    <a:p>
                      <a:pPr algn="just">
                        <a:spcAft>
                          <a:spcPts val="0"/>
                        </a:spcAft>
                      </a:pPr>
                      <a:r>
                        <a:rPr lang="zh-CN" sz="2800" b="0" kern="100" dirty="0">
                          <a:solidFill>
                            <a:schemeClr val="tx1"/>
                          </a:solidFill>
                          <a:effectLst/>
                          <a:latin typeface="Times New Roman" panose="02020603050405020304" pitchFamily="18" charset="0"/>
                          <a:ea typeface="黑体" panose="02010609060101010101" pitchFamily="49" charset="-122"/>
                          <a:cs typeface="Times New Roman" panose="02020603050405020304" pitchFamily="18" charset="0"/>
                        </a:rPr>
                        <a:t>表型值</a:t>
                      </a:r>
                    </a:p>
                  </a:txBody>
                  <a:tcPr marL="68580" marR="68580" marT="0" marB="0" anchor="ctr">
                    <a:solidFill>
                      <a:schemeClr val="accent6">
                        <a:lumMod val="20000"/>
                        <a:lumOff val="80000"/>
                      </a:schemeClr>
                    </a:solidFill>
                  </a:tcPr>
                </a:tc>
              </a:tr>
              <a:tr h="486054">
                <a:tc>
                  <a:txBody>
                    <a:bodyPr/>
                    <a:lstStyle/>
                    <a:p>
                      <a:pPr algn="just">
                        <a:spcAft>
                          <a:spcPts val="0"/>
                        </a:spcAft>
                      </a:pPr>
                      <a:r>
                        <a:rPr lang="zh-CN" sz="2800" kern="100">
                          <a:effectLst/>
                          <a:latin typeface="Times New Roman" panose="02020603050405020304" pitchFamily="18" charset="0"/>
                          <a:ea typeface="黑体" panose="02010609060101010101" pitchFamily="49" charset="-122"/>
                          <a:cs typeface="Times New Roman" panose="02020603050405020304" pitchFamily="18" charset="0"/>
                        </a:rPr>
                        <a:t>基因型方差</a:t>
                      </a:r>
                    </a:p>
                  </a:txBody>
                  <a:tcPr marL="68580" marR="68580" marT="0" marB="0" anchor="ctr"/>
                </a:tc>
                <a:tc>
                  <a:txBody>
                    <a:bodyPr/>
                    <a:lstStyle/>
                    <a:p>
                      <a:pPr algn="just">
                        <a:spcAft>
                          <a:spcPts val="0"/>
                        </a:spcAft>
                      </a:pPr>
                      <a:r>
                        <a:rPr lang="en-US" altLang="zh-CN" sz="2800" b="0" i="1" kern="100" dirty="0" smtClean="0">
                          <a:solidFill>
                            <a:schemeClr val="tx1"/>
                          </a:solidFill>
                          <a:effectLst/>
                          <a:latin typeface="Times New Roman" panose="02020603050405020304" pitchFamily="18" charset="0"/>
                          <a:ea typeface="黑体" panose="02010609060101010101" pitchFamily="49" charset="-122"/>
                          <a:cs typeface="Times New Roman" panose="02020603050405020304" pitchFamily="18" charset="0"/>
                        </a:rPr>
                        <a:t>V</a:t>
                      </a:r>
                      <a:r>
                        <a:rPr lang="en-US" altLang="zh-CN" sz="2800" b="0" i="1" kern="100" baseline="-25000" dirty="0" smtClean="0">
                          <a:solidFill>
                            <a:schemeClr val="tx1"/>
                          </a:solidFill>
                          <a:effectLst/>
                          <a:latin typeface="Times New Roman" panose="02020603050405020304" pitchFamily="18" charset="0"/>
                          <a:ea typeface="黑体" panose="02010609060101010101" pitchFamily="49" charset="-122"/>
                          <a:cs typeface="Times New Roman" panose="02020603050405020304" pitchFamily="18" charset="0"/>
                        </a:rPr>
                        <a:t>G</a:t>
                      </a:r>
                      <a:r>
                        <a:rPr lang="en-US" altLang="zh-CN" sz="2800" b="0" kern="100" dirty="0" smtClean="0">
                          <a:solidFill>
                            <a:schemeClr val="tx1"/>
                          </a:solidFill>
                          <a:effectLst/>
                          <a:latin typeface="Times New Roman" panose="02020603050405020304" pitchFamily="18" charset="0"/>
                          <a:ea typeface="黑体" panose="02010609060101010101" pitchFamily="49" charset="-122"/>
                          <a:cs typeface="Times New Roman" panose="02020603050405020304" pitchFamily="18" charset="0"/>
                        </a:rPr>
                        <a:t> </a:t>
                      </a:r>
                      <a:endParaRPr lang="en-US" altLang="zh-CN" sz="2800" b="0" kern="100" dirty="0">
                        <a:solidFill>
                          <a:schemeClr val="tx1"/>
                        </a:solidFill>
                        <a:effectLst/>
                        <a:latin typeface="Times New Roman" panose="02020603050405020304" pitchFamily="18" charset="0"/>
                        <a:ea typeface="黑体" panose="02010609060101010101" pitchFamily="49" charset="-122"/>
                        <a:cs typeface="Times New Roman" panose="02020603050405020304" pitchFamily="18" charset="0"/>
                      </a:endParaRPr>
                    </a:p>
                  </a:txBody>
                  <a:tcPr marL="68580" marR="68580" marT="0" marB="0" anchor="ctr">
                    <a:solidFill>
                      <a:schemeClr val="accent6">
                        <a:lumMod val="20000"/>
                        <a:lumOff val="80000"/>
                      </a:schemeClr>
                    </a:solidFill>
                  </a:tcPr>
                </a:tc>
                <a:tc>
                  <a:txBody>
                    <a:bodyPr/>
                    <a:lstStyle/>
                    <a:p>
                      <a:pPr algn="just">
                        <a:spcAft>
                          <a:spcPts val="0"/>
                        </a:spcAft>
                      </a:pPr>
                      <a:r>
                        <a:rPr lang="zh-CN" sz="2800" b="0" kern="100" dirty="0">
                          <a:solidFill>
                            <a:schemeClr val="tx1"/>
                          </a:solidFill>
                          <a:effectLst/>
                          <a:latin typeface="Times New Roman" panose="02020603050405020304" pitchFamily="18" charset="0"/>
                          <a:ea typeface="黑体" panose="02010609060101010101" pitchFamily="49" charset="-122"/>
                          <a:cs typeface="Times New Roman" panose="02020603050405020304" pitchFamily="18" charset="0"/>
                        </a:rPr>
                        <a:t>基因型值（遗传效应）</a:t>
                      </a:r>
                    </a:p>
                  </a:txBody>
                  <a:tcPr marL="68580" marR="68580" marT="0" marB="0" anchor="ctr">
                    <a:solidFill>
                      <a:schemeClr val="accent6">
                        <a:lumMod val="20000"/>
                        <a:lumOff val="80000"/>
                      </a:schemeClr>
                    </a:solidFill>
                  </a:tcPr>
                </a:tc>
              </a:tr>
              <a:tr h="486054">
                <a:tc>
                  <a:txBody>
                    <a:bodyPr/>
                    <a:lstStyle/>
                    <a:p>
                      <a:pPr algn="just">
                        <a:spcAft>
                          <a:spcPts val="0"/>
                        </a:spcAft>
                      </a:pPr>
                      <a:r>
                        <a:rPr lang="zh-CN" sz="2800" kern="100">
                          <a:effectLst/>
                          <a:latin typeface="Times New Roman" panose="02020603050405020304" pitchFamily="18" charset="0"/>
                          <a:ea typeface="黑体" panose="02010609060101010101" pitchFamily="49" charset="-122"/>
                          <a:cs typeface="Times New Roman" panose="02020603050405020304" pitchFamily="18" charset="0"/>
                        </a:rPr>
                        <a:t>加性方差</a:t>
                      </a:r>
                    </a:p>
                  </a:txBody>
                  <a:tcPr marL="68580" marR="68580" marT="0" marB="0" anchor="ctr"/>
                </a:tc>
                <a:tc>
                  <a:txBody>
                    <a:bodyPr/>
                    <a:lstStyle/>
                    <a:p>
                      <a:pPr algn="just">
                        <a:spcAft>
                          <a:spcPts val="0"/>
                        </a:spcAft>
                      </a:pPr>
                      <a:r>
                        <a:rPr lang="en-US" altLang="zh-CN" sz="2800" b="0" i="1" kern="100" dirty="0" smtClean="0">
                          <a:solidFill>
                            <a:schemeClr val="tx1"/>
                          </a:solidFill>
                          <a:effectLst/>
                          <a:latin typeface="Times New Roman" panose="02020603050405020304" pitchFamily="18" charset="0"/>
                          <a:ea typeface="黑体" panose="02010609060101010101" pitchFamily="49" charset="-122"/>
                          <a:cs typeface="Times New Roman" panose="02020603050405020304" pitchFamily="18" charset="0"/>
                        </a:rPr>
                        <a:t>V</a:t>
                      </a:r>
                      <a:r>
                        <a:rPr lang="en-US" altLang="zh-CN" sz="2800" b="0" i="1" kern="100" baseline="-25000" dirty="0" smtClean="0">
                          <a:solidFill>
                            <a:schemeClr val="tx1"/>
                          </a:solidFill>
                          <a:effectLst/>
                          <a:latin typeface="Times New Roman" panose="02020603050405020304" pitchFamily="18" charset="0"/>
                          <a:ea typeface="黑体" panose="02010609060101010101" pitchFamily="49" charset="-122"/>
                          <a:cs typeface="Times New Roman" panose="02020603050405020304" pitchFamily="18" charset="0"/>
                        </a:rPr>
                        <a:t>A</a:t>
                      </a:r>
                      <a:r>
                        <a:rPr lang="en-US" altLang="zh-CN" sz="2800" b="0" kern="100" dirty="0" smtClean="0">
                          <a:solidFill>
                            <a:schemeClr val="tx1"/>
                          </a:solidFill>
                          <a:effectLst/>
                          <a:latin typeface="Times New Roman" panose="02020603050405020304" pitchFamily="18" charset="0"/>
                          <a:ea typeface="黑体" panose="02010609060101010101" pitchFamily="49" charset="-122"/>
                          <a:cs typeface="Times New Roman" panose="02020603050405020304" pitchFamily="18" charset="0"/>
                        </a:rPr>
                        <a:t> </a:t>
                      </a:r>
                      <a:endParaRPr lang="en-US" altLang="zh-CN" sz="2800" b="0" kern="100" dirty="0">
                        <a:solidFill>
                          <a:schemeClr val="tx1"/>
                        </a:solidFill>
                        <a:effectLst/>
                        <a:latin typeface="Times New Roman" panose="02020603050405020304" pitchFamily="18" charset="0"/>
                        <a:ea typeface="黑体" panose="02010609060101010101" pitchFamily="49" charset="-122"/>
                        <a:cs typeface="Times New Roman" panose="02020603050405020304" pitchFamily="18" charset="0"/>
                      </a:endParaRPr>
                    </a:p>
                  </a:txBody>
                  <a:tcPr marL="68580" marR="68580" marT="0" marB="0" anchor="ctr">
                    <a:solidFill>
                      <a:schemeClr val="accent6">
                        <a:lumMod val="20000"/>
                        <a:lumOff val="80000"/>
                      </a:schemeClr>
                    </a:solidFill>
                  </a:tcPr>
                </a:tc>
                <a:tc>
                  <a:txBody>
                    <a:bodyPr/>
                    <a:lstStyle/>
                    <a:p>
                      <a:pPr algn="just">
                        <a:spcAft>
                          <a:spcPts val="0"/>
                        </a:spcAft>
                      </a:pPr>
                      <a:r>
                        <a:rPr lang="zh-CN" sz="2800" b="0" kern="100" dirty="0">
                          <a:solidFill>
                            <a:schemeClr val="tx1"/>
                          </a:solidFill>
                          <a:effectLst/>
                          <a:latin typeface="Times New Roman" panose="02020603050405020304" pitchFamily="18" charset="0"/>
                          <a:ea typeface="黑体" panose="02010609060101010101" pitchFamily="49" charset="-122"/>
                          <a:cs typeface="Times New Roman" panose="02020603050405020304" pitchFamily="18" charset="0"/>
                        </a:rPr>
                        <a:t>育种值</a:t>
                      </a:r>
                    </a:p>
                  </a:txBody>
                  <a:tcPr marL="68580" marR="68580" marT="0" marB="0" anchor="ctr">
                    <a:solidFill>
                      <a:schemeClr val="accent6">
                        <a:lumMod val="20000"/>
                        <a:lumOff val="80000"/>
                      </a:schemeClr>
                    </a:solidFill>
                  </a:tcPr>
                </a:tc>
              </a:tr>
              <a:tr h="486054">
                <a:tc>
                  <a:txBody>
                    <a:bodyPr/>
                    <a:lstStyle/>
                    <a:p>
                      <a:pPr algn="just">
                        <a:spcAft>
                          <a:spcPts val="0"/>
                        </a:spcAft>
                      </a:pPr>
                      <a:r>
                        <a:rPr lang="zh-CN" sz="2800" kern="100" dirty="0">
                          <a:effectLst/>
                          <a:latin typeface="Times New Roman" panose="02020603050405020304" pitchFamily="18" charset="0"/>
                          <a:ea typeface="黑体" panose="02010609060101010101" pitchFamily="49" charset="-122"/>
                          <a:cs typeface="Times New Roman" panose="02020603050405020304" pitchFamily="18" charset="0"/>
                        </a:rPr>
                        <a:t>显性方差</a:t>
                      </a:r>
                    </a:p>
                  </a:txBody>
                  <a:tcPr marL="68580" marR="68580" marT="0" marB="0" anchor="ctr"/>
                </a:tc>
                <a:tc>
                  <a:txBody>
                    <a:bodyPr/>
                    <a:lstStyle/>
                    <a:p>
                      <a:pPr algn="just">
                        <a:spcAft>
                          <a:spcPts val="0"/>
                        </a:spcAft>
                      </a:pPr>
                      <a:r>
                        <a:rPr lang="en-US" altLang="zh-CN" sz="2800" b="0" i="1" kern="100" dirty="0" smtClean="0">
                          <a:solidFill>
                            <a:schemeClr val="tx1"/>
                          </a:solidFill>
                          <a:effectLst/>
                          <a:latin typeface="Times New Roman" panose="02020603050405020304" pitchFamily="18" charset="0"/>
                          <a:ea typeface="黑体" panose="02010609060101010101" pitchFamily="49" charset="-122"/>
                          <a:cs typeface="Times New Roman" panose="02020603050405020304" pitchFamily="18" charset="0"/>
                        </a:rPr>
                        <a:t>V</a:t>
                      </a:r>
                      <a:r>
                        <a:rPr lang="en-US" altLang="zh-CN" sz="2800" b="0" i="1" kern="100" baseline="-25000" dirty="0" smtClean="0">
                          <a:solidFill>
                            <a:schemeClr val="tx1"/>
                          </a:solidFill>
                          <a:effectLst/>
                          <a:latin typeface="Times New Roman" panose="02020603050405020304" pitchFamily="18" charset="0"/>
                          <a:ea typeface="黑体" panose="02010609060101010101" pitchFamily="49" charset="-122"/>
                          <a:cs typeface="Times New Roman" panose="02020603050405020304" pitchFamily="18" charset="0"/>
                        </a:rPr>
                        <a:t>D</a:t>
                      </a:r>
                      <a:r>
                        <a:rPr lang="en-US" altLang="zh-CN" sz="2800" b="0" kern="100" dirty="0" smtClean="0">
                          <a:solidFill>
                            <a:schemeClr val="tx1"/>
                          </a:solidFill>
                          <a:effectLst/>
                          <a:latin typeface="Times New Roman" panose="02020603050405020304" pitchFamily="18" charset="0"/>
                          <a:ea typeface="黑体" panose="02010609060101010101" pitchFamily="49" charset="-122"/>
                          <a:cs typeface="Times New Roman" panose="02020603050405020304" pitchFamily="18" charset="0"/>
                        </a:rPr>
                        <a:t> </a:t>
                      </a:r>
                      <a:endParaRPr lang="en-US" altLang="zh-CN" sz="2800" b="0" kern="100" dirty="0">
                        <a:solidFill>
                          <a:schemeClr val="tx1"/>
                        </a:solidFill>
                        <a:effectLst/>
                        <a:latin typeface="Times New Roman" panose="02020603050405020304" pitchFamily="18" charset="0"/>
                        <a:ea typeface="黑体" panose="02010609060101010101" pitchFamily="49" charset="-122"/>
                        <a:cs typeface="Times New Roman" panose="02020603050405020304" pitchFamily="18" charset="0"/>
                      </a:endParaRPr>
                    </a:p>
                  </a:txBody>
                  <a:tcPr marL="68580" marR="68580" marT="0" marB="0" anchor="ctr">
                    <a:solidFill>
                      <a:schemeClr val="accent6">
                        <a:lumMod val="20000"/>
                        <a:lumOff val="80000"/>
                      </a:schemeClr>
                    </a:solidFill>
                  </a:tcPr>
                </a:tc>
                <a:tc>
                  <a:txBody>
                    <a:bodyPr/>
                    <a:lstStyle/>
                    <a:p>
                      <a:pPr algn="just">
                        <a:spcAft>
                          <a:spcPts val="0"/>
                        </a:spcAft>
                      </a:pPr>
                      <a:r>
                        <a:rPr lang="zh-CN" sz="2800" b="0" kern="100" dirty="0">
                          <a:solidFill>
                            <a:schemeClr val="tx1"/>
                          </a:solidFill>
                          <a:effectLst/>
                          <a:latin typeface="Times New Roman" panose="02020603050405020304" pitchFamily="18" charset="0"/>
                          <a:ea typeface="黑体" panose="02010609060101010101" pitchFamily="49" charset="-122"/>
                          <a:cs typeface="Times New Roman" panose="02020603050405020304" pitchFamily="18" charset="0"/>
                        </a:rPr>
                        <a:t>显性离差</a:t>
                      </a:r>
                    </a:p>
                  </a:txBody>
                  <a:tcPr marL="68580" marR="68580" marT="0" marB="0" anchor="ctr">
                    <a:solidFill>
                      <a:schemeClr val="accent6">
                        <a:lumMod val="20000"/>
                        <a:lumOff val="80000"/>
                      </a:schemeClr>
                    </a:solidFill>
                  </a:tcPr>
                </a:tc>
              </a:tr>
              <a:tr h="486054">
                <a:tc>
                  <a:txBody>
                    <a:bodyPr/>
                    <a:lstStyle/>
                    <a:p>
                      <a:pPr algn="just">
                        <a:spcAft>
                          <a:spcPts val="0"/>
                        </a:spcAft>
                      </a:pPr>
                      <a:r>
                        <a:rPr lang="zh-CN" sz="2800" kern="100">
                          <a:effectLst/>
                          <a:latin typeface="Times New Roman" panose="02020603050405020304" pitchFamily="18" charset="0"/>
                          <a:ea typeface="黑体" panose="02010609060101010101" pitchFamily="49" charset="-122"/>
                          <a:cs typeface="Times New Roman" panose="02020603050405020304" pitchFamily="18" charset="0"/>
                        </a:rPr>
                        <a:t>上位性方差</a:t>
                      </a:r>
                    </a:p>
                  </a:txBody>
                  <a:tcPr marL="68580" marR="68580" marT="0" marB="0" anchor="ctr"/>
                </a:tc>
                <a:tc>
                  <a:txBody>
                    <a:bodyPr/>
                    <a:lstStyle/>
                    <a:p>
                      <a:pPr algn="just">
                        <a:spcAft>
                          <a:spcPts val="0"/>
                        </a:spcAft>
                      </a:pPr>
                      <a:r>
                        <a:rPr lang="en-US" altLang="zh-CN" sz="2800" b="0" i="1" kern="100" dirty="0" smtClean="0">
                          <a:solidFill>
                            <a:schemeClr val="tx1"/>
                          </a:solidFill>
                          <a:effectLst/>
                          <a:latin typeface="Times New Roman" panose="02020603050405020304" pitchFamily="18" charset="0"/>
                          <a:ea typeface="黑体" panose="02010609060101010101" pitchFamily="49" charset="-122"/>
                          <a:cs typeface="Times New Roman" panose="02020603050405020304" pitchFamily="18" charset="0"/>
                        </a:rPr>
                        <a:t>V</a:t>
                      </a:r>
                      <a:r>
                        <a:rPr lang="en-US" altLang="zh-CN" sz="2800" b="0" i="1" kern="100" baseline="-25000" dirty="0" smtClean="0">
                          <a:solidFill>
                            <a:schemeClr val="tx1"/>
                          </a:solidFill>
                          <a:effectLst/>
                          <a:latin typeface="Times New Roman" panose="02020603050405020304" pitchFamily="18" charset="0"/>
                          <a:ea typeface="黑体" panose="02010609060101010101" pitchFamily="49" charset="-122"/>
                          <a:cs typeface="Times New Roman" panose="02020603050405020304" pitchFamily="18" charset="0"/>
                        </a:rPr>
                        <a:t>I</a:t>
                      </a:r>
                      <a:r>
                        <a:rPr lang="en-US" altLang="zh-CN" sz="2800" b="0" kern="100" dirty="0" smtClean="0">
                          <a:solidFill>
                            <a:schemeClr val="tx1"/>
                          </a:solidFill>
                          <a:effectLst/>
                          <a:latin typeface="Times New Roman" panose="02020603050405020304" pitchFamily="18" charset="0"/>
                          <a:ea typeface="黑体" panose="02010609060101010101" pitchFamily="49" charset="-122"/>
                          <a:cs typeface="Times New Roman" panose="02020603050405020304" pitchFamily="18" charset="0"/>
                        </a:rPr>
                        <a:t> </a:t>
                      </a:r>
                      <a:endParaRPr lang="en-US" altLang="zh-CN" sz="2800" b="0" kern="100" dirty="0">
                        <a:solidFill>
                          <a:schemeClr val="tx1"/>
                        </a:solidFill>
                        <a:effectLst/>
                        <a:latin typeface="Times New Roman" panose="02020603050405020304" pitchFamily="18" charset="0"/>
                        <a:ea typeface="黑体" panose="02010609060101010101" pitchFamily="49" charset="-122"/>
                        <a:cs typeface="Times New Roman" panose="02020603050405020304" pitchFamily="18" charset="0"/>
                      </a:endParaRPr>
                    </a:p>
                  </a:txBody>
                  <a:tcPr marL="68580" marR="68580" marT="0" marB="0" anchor="ctr">
                    <a:solidFill>
                      <a:schemeClr val="accent6">
                        <a:lumMod val="20000"/>
                        <a:lumOff val="80000"/>
                      </a:schemeClr>
                    </a:solidFill>
                  </a:tcPr>
                </a:tc>
                <a:tc>
                  <a:txBody>
                    <a:bodyPr/>
                    <a:lstStyle/>
                    <a:p>
                      <a:pPr algn="just">
                        <a:spcAft>
                          <a:spcPts val="0"/>
                        </a:spcAft>
                      </a:pPr>
                      <a:r>
                        <a:rPr lang="zh-CN" sz="2800" b="0" kern="100" dirty="0">
                          <a:solidFill>
                            <a:schemeClr val="tx1"/>
                          </a:solidFill>
                          <a:effectLst/>
                          <a:latin typeface="Times New Roman" panose="02020603050405020304" pitchFamily="18" charset="0"/>
                          <a:ea typeface="黑体" panose="02010609060101010101" pitchFamily="49" charset="-122"/>
                          <a:cs typeface="Times New Roman" panose="02020603050405020304" pitchFamily="18" charset="0"/>
                        </a:rPr>
                        <a:t>上位性离差</a:t>
                      </a:r>
                    </a:p>
                  </a:txBody>
                  <a:tcPr marL="68580" marR="68580" marT="0" marB="0" anchor="ctr">
                    <a:solidFill>
                      <a:schemeClr val="accent6">
                        <a:lumMod val="20000"/>
                        <a:lumOff val="80000"/>
                      </a:schemeClr>
                    </a:solidFill>
                  </a:tcPr>
                </a:tc>
              </a:tr>
              <a:tr h="486054">
                <a:tc>
                  <a:txBody>
                    <a:bodyPr/>
                    <a:lstStyle/>
                    <a:p>
                      <a:pPr algn="just">
                        <a:spcAft>
                          <a:spcPts val="0"/>
                        </a:spcAft>
                      </a:pPr>
                      <a:r>
                        <a:rPr lang="zh-CN" sz="2800" kern="100">
                          <a:effectLst/>
                          <a:latin typeface="Times New Roman" panose="02020603050405020304" pitchFamily="18" charset="0"/>
                          <a:ea typeface="黑体" panose="02010609060101010101" pitchFamily="49" charset="-122"/>
                          <a:cs typeface="Times New Roman" panose="02020603050405020304" pitchFamily="18" charset="0"/>
                        </a:rPr>
                        <a:t>基因型×环境互作方差</a:t>
                      </a:r>
                    </a:p>
                  </a:txBody>
                  <a:tcPr marL="68580" marR="68580" marT="0" marB="0" anchor="ctr"/>
                </a:tc>
                <a:tc>
                  <a:txBody>
                    <a:bodyPr/>
                    <a:lstStyle/>
                    <a:p>
                      <a:pPr algn="just">
                        <a:spcAft>
                          <a:spcPts val="0"/>
                        </a:spcAft>
                      </a:pPr>
                      <a:r>
                        <a:rPr lang="en-US" altLang="zh-CN" sz="2800" b="0" i="1" kern="100" dirty="0" smtClean="0">
                          <a:solidFill>
                            <a:schemeClr val="tx1"/>
                          </a:solidFill>
                          <a:effectLst/>
                          <a:latin typeface="Times New Roman" panose="02020603050405020304" pitchFamily="18" charset="0"/>
                          <a:ea typeface="黑体" panose="02010609060101010101" pitchFamily="49" charset="-122"/>
                          <a:cs typeface="Times New Roman" panose="02020603050405020304" pitchFamily="18" charset="0"/>
                        </a:rPr>
                        <a:t>V</a:t>
                      </a:r>
                      <a:r>
                        <a:rPr lang="en-US" altLang="zh-CN" sz="2800" b="0" i="1" kern="100" baseline="-25000" dirty="0" smtClean="0">
                          <a:solidFill>
                            <a:schemeClr val="tx1"/>
                          </a:solidFill>
                          <a:effectLst/>
                          <a:latin typeface="Times New Roman" panose="02020603050405020304" pitchFamily="18" charset="0"/>
                          <a:ea typeface="黑体" panose="02010609060101010101" pitchFamily="49" charset="-122"/>
                          <a:cs typeface="Times New Roman" panose="02020603050405020304" pitchFamily="18" charset="0"/>
                        </a:rPr>
                        <a:t>GE</a:t>
                      </a:r>
                      <a:r>
                        <a:rPr lang="en-US" altLang="zh-CN" sz="2800" b="0" kern="100" dirty="0" smtClean="0">
                          <a:solidFill>
                            <a:schemeClr val="tx1"/>
                          </a:solidFill>
                          <a:effectLst/>
                          <a:latin typeface="Times New Roman" panose="02020603050405020304" pitchFamily="18" charset="0"/>
                          <a:ea typeface="黑体" panose="02010609060101010101" pitchFamily="49" charset="-122"/>
                          <a:cs typeface="Times New Roman" panose="02020603050405020304" pitchFamily="18" charset="0"/>
                        </a:rPr>
                        <a:t> </a:t>
                      </a:r>
                      <a:endParaRPr lang="en-US" altLang="zh-CN" sz="2800" b="0" kern="100" dirty="0">
                        <a:solidFill>
                          <a:schemeClr val="tx1"/>
                        </a:solidFill>
                        <a:effectLst/>
                        <a:latin typeface="Times New Roman" panose="02020603050405020304" pitchFamily="18" charset="0"/>
                        <a:ea typeface="黑体" panose="02010609060101010101" pitchFamily="49" charset="-122"/>
                        <a:cs typeface="Times New Roman" panose="02020603050405020304" pitchFamily="18" charset="0"/>
                      </a:endParaRPr>
                    </a:p>
                  </a:txBody>
                  <a:tcPr marL="68580" marR="68580" marT="0" marB="0" anchor="ctr">
                    <a:solidFill>
                      <a:schemeClr val="accent6">
                        <a:lumMod val="20000"/>
                        <a:lumOff val="80000"/>
                      </a:schemeClr>
                    </a:solidFill>
                  </a:tcPr>
                </a:tc>
                <a:tc>
                  <a:txBody>
                    <a:bodyPr/>
                    <a:lstStyle/>
                    <a:p>
                      <a:pPr algn="just">
                        <a:spcAft>
                          <a:spcPts val="0"/>
                        </a:spcAft>
                      </a:pPr>
                      <a:r>
                        <a:rPr lang="zh-CN" sz="2800" b="0" kern="100" dirty="0">
                          <a:solidFill>
                            <a:schemeClr val="tx1"/>
                          </a:solidFill>
                          <a:effectLst/>
                          <a:latin typeface="Times New Roman" panose="02020603050405020304" pitchFamily="18" charset="0"/>
                          <a:ea typeface="黑体" panose="02010609060101010101" pitchFamily="49" charset="-122"/>
                          <a:cs typeface="Times New Roman" panose="02020603050405020304" pitchFamily="18" charset="0"/>
                        </a:rPr>
                        <a:t>基因型×环境互作效应</a:t>
                      </a:r>
                    </a:p>
                  </a:txBody>
                  <a:tcPr marL="68580" marR="68580" marT="0" marB="0" anchor="ctr">
                    <a:solidFill>
                      <a:schemeClr val="accent6">
                        <a:lumMod val="20000"/>
                        <a:lumOff val="80000"/>
                      </a:schemeClr>
                    </a:solidFill>
                  </a:tcPr>
                </a:tc>
              </a:tr>
              <a:tr h="486054">
                <a:tc>
                  <a:txBody>
                    <a:bodyPr/>
                    <a:lstStyle/>
                    <a:p>
                      <a:pPr algn="just">
                        <a:spcAft>
                          <a:spcPts val="0"/>
                        </a:spcAft>
                      </a:pPr>
                      <a:r>
                        <a:rPr lang="zh-CN" sz="2800" kern="100">
                          <a:effectLst/>
                          <a:latin typeface="Times New Roman" panose="02020603050405020304" pitchFamily="18" charset="0"/>
                          <a:ea typeface="黑体" panose="02010609060101010101" pitchFamily="49" charset="-122"/>
                          <a:cs typeface="Times New Roman" panose="02020603050405020304" pitchFamily="18" charset="0"/>
                        </a:rPr>
                        <a:t>随机误差方差</a:t>
                      </a:r>
                    </a:p>
                  </a:txBody>
                  <a:tcPr marL="68580" marR="68580" marT="0" marB="0" anchor="ctr"/>
                </a:tc>
                <a:tc>
                  <a:txBody>
                    <a:bodyPr/>
                    <a:lstStyle/>
                    <a:p>
                      <a:pPr algn="just">
                        <a:spcAft>
                          <a:spcPts val="0"/>
                        </a:spcAft>
                      </a:pPr>
                      <a:r>
                        <a:rPr lang="en-US" altLang="zh-CN" sz="2800" b="0" i="1" kern="100" dirty="0" err="1" smtClean="0">
                          <a:solidFill>
                            <a:schemeClr val="tx1"/>
                          </a:solidFill>
                          <a:effectLst/>
                          <a:latin typeface="Times New Roman" panose="02020603050405020304" pitchFamily="18" charset="0"/>
                          <a:ea typeface="黑体" panose="02010609060101010101" pitchFamily="49" charset="-122"/>
                          <a:cs typeface="Times New Roman" panose="02020603050405020304" pitchFamily="18" charset="0"/>
                        </a:rPr>
                        <a:t>V</a:t>
                      </a:r>
                      <a:r>
                        <a:rPr lang="en-US" altLang="zh-CN" sz="2800" b="0" i="1" kern="100" baseline="-25000" dirty="0" err="1" smtClean="0">
                          <a:solidFill>
                            <a:schemeClr val="tx1"/>
                          </a:solidFill>
                          <a:effectLst/>
                          <a:latin typeface="Times New Roman" panose="02020603050405020304" pitchFamily="18" charset="0"/>
                          <a:ea typeface="黑体" panose="02010609060101010101" pitchFamily="49" charset="-122"/>
                          <a:cs typeface="Times New Roman" panose="02020603050405020304" pitchFamily="18" charset="0"/>
                        </a:rPr>
                        <a:t>ε</a:t>
                      </a:r>
                      <a:r>
                        <a:rPr lang="en-US" altLang="zh-CN" sz="2800" b="0" kern="100" dirty="0" smtClean="0">
                          <a:solidFill>
                            <a:schemeClr val="tx1"/>
                          </a:solidFill>
                          <a:effectLst/>
                          <a:latin typeface="Times New Roman" panose="02020603050405020304" pitchFamily="18" charset="0"/>
                          <a:ea typeface="黑体" panose="02010609060101010101" pitchFamily="49" charset="-122"/>
                          <a:cs typeface="Times New Roman" panose="02020603050405020304" pitchFamily="18" charset="0"/>
                        </a:rPr>
                        <a:t> </a:t>
                      </a:r>
                      <a:endParaRPr lang="en-US" altLang="zh-CN" sz="2800" b="0" kern="100" dirty="0">
                        <a:solidFill>
                          <a:schemeClr val="tx1"/>
                        </a:solidFill>
                        <a:effectLst/>
                        <a:latin typeface="Times New Roman" panose="02020603050405020304" pitchFamily="18" charset="0"/>
                        <a:ea typeface="黑体" panose="02010609060101010101" pitchFamily="49" charset="-122"/>
                        <a:cs typeface="Times New Roman" panose="02020603050405020304" pitchFamily="18" charset="0"/>
                      </a:endParaRPr>
                    </a:p>
                  </a:txBody>
                  <a:tcPr marL="68580" marR="68580" marT="0" marB="0" anchor="ctr">
                    <a:solidFill>
                      <a:schemeClr val="accent6">
                        <a:lumMod val="20000"/>
                        <a:lumOff val="80000"/>
                      </a:schemeClr>
                    </a:solidFill>
                  </a:tcPr>
                </a:tc>
                <a:tc>
                  <a:txBody>
                    <a:bodyPr/>
                    <a:lstStyle/>
                    <a:p>
                      <a:pPr algn="just">
                        <a:spcAft>
                          <a:spcPts val="0"/>
                        </a:spcAft>
                      </a:pPr>
                      <a:r>
                        <a:rPr lang="zh-CN" sz="2800" b="0" kern="100" dirty="0">
                          <a:solidFill>
                            <a:schemeClr val="tx1"/>
                          </a:solidFill>
                          <a:effectLst/>
                          <a:latin typeface="Times New Roman" panose="02020603050405020304" pitchFamily="18" charset="0"/>
                          <a:ea typeface="黑体" panose="02010609060101010101" pitchFamily="49" charset="-122"/>
                          <a:cs typeface="Times New Roman" panose="02020603050405020304" pitchFamily="18" charset="0"/>
                        </a:rPr>
                        <a:t>随机误差</a:t>
                      </a:r>
                    </a:p>
                  </a:txBody>
                  <a:tcPr marL="68580" marR="68580" marT="0" marB="0" anchor="ctr">
                    <a:solidFill>
                      <a:schemeClr val="accent6">
                        <a:lumMod val="20000"/>
                        <a:lumOff val="80000"/>
                      </a:schemeClr>
                    </a:solidFill>
                  </a:tcPr>
                </a:tc>
              </a:tr>
            </a:tbl>
          </a:graphicData>
        </a:graphic>
      </p:graphicFrame>
    </p:spTree>
    <p:extLst>
      <p:ext uri="{BB962C8B-B14F-4D97-AF65-F5344CB8AC3E}">
        <p14:creationId xmlns:p14="http://schemas.microsoft.com/office/powerpoint/2010/main" val="2028675447"/>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60648"/>
            <a:ext cx="8229600" cy="792088"/>
          </a:xfrm>
        </p:spPr>
        <p:txBody>
          <a:bodyPr>
            <a:noAutofit/>
          </a:bodyPr>
          <a:lstStyle/>
          <a:p>
            <a:r>
              <a:rPr lang="zh-CN" altLang="en-US" sz="4000" b="1" dirty="0" smtClean="0">
                <a:latin typeface="Times New Roman" panose="02020603050405020304" pitchFamily="18" charset="0"/>
                <a:ea typeface="黑体" panose="02010609060101010101" pitchFamily="49" charset="-122"/>
                <a:cs typeface="Times New Roman" panose="02020603050405020304" pitchFamily="18" charset="0"/>
              </a:rPr>
              <a:t>随机交配群体中育种值的作用</a:t>
            </a:r>
            <a:endParaRPr lang="en-US" altLang="zh-CN" sz="4000" b="1"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4" name="内容占位符 3"/>
          <p:cNvSpPr>
            <a:spLocks noGrp="1"/>
          </p:cNvSpPr>
          <p:nvPr>
            <p:ph idx="1"/>
          </p:nvPr>
        </p:nvSpPr>
        <p:spPr>
          <a:xfrm>
            <a:off x="683568" y="1196752"/>
            <a:ext cx="7848872" cy="4176464"/>
          </a:xfrm>
        </p:spPr>
        <p:txBody>
          <a:bodyPr>
            <a:noAutofit/>
          </a:bodyPr>
          <a:lstStyle/>
          <a:p>
            <a:pPr>
              <a:lnSpc>
                <a:spcPct val="120000"/>
              </a:lnSpc>
            </a:pPr>
            <a:r>
              <a:rPr lang="zh-CN" altLang="zh-CN" dirty="0">
                <a:latin typeface="Times New Roman" panose="02020603050405020304" pitchFamily="18" charset="0"/>
                <a:ea typeface="黑体" panose="02010609060101010101" pitchFamily="49" charset="-122"/>
                <a:cs typeface="Times New Roman" panose="02020603050405020304" pitchFamily="18" charset="0"/>
              </a:rPr>
              <a:t>在一个无选择的</a:t>
            </a:r>
            <a:r>
              <a:rPr lang="en-US" altLang="zh-CN" dirty="0">
                <a:latin typeface="Times New Roman" panose="02020603050405020304" pitchFamily="18" charset="0"/>
                <a:ea typeface="黑体" panose="02010609060101010101" pitchFamily="49" charset="-122"/>
                <a:cs typeface="Times New Roman" panose="02020603050405020304" pitchFamily="18" charset="0"/>
              </a:rPr>
              <a:t>HW</a:t>
            </a:r>
            <a:r>
              <a:rPr lang="zh-CN" altLang="zh-CN" dirty="0">
                <a:latin typeface="Times New Roman" panose="02020603050405020304" pitchFamily="18" charset="0"/>
                <a:ea typeface="黑体" panose="02010609060101010101" pitchFamily="49" charset="-122"/>
                <a:cs typeface="Times New Roman" panose="02020603050405020304" pitchFamily="18" charset="0"/>
              </a:rPr>
              <a:t>平衡群体中，群体均值和遗传方差在世代间保持恒定不变</a:t>
            </a:r>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dirty="0" smtClean="0">
              <a:latin typeface="Times New Roman" panose="02020603050405020304" pitchFamily="18" charset="0"/>
              <a:ea typeface="黑体" panose="02010609060101010101" pitchFamily="49" charset="-122"/>
              <a:cs typeface="Times New Roman" panose="02020603050405020304" pitchFamily="18" charset="0"/>
            </a:endParaRPr>
          </a:p>
          <a:p>
            <a:pPr>
              <a:lnSpc>
                <a:spcPct val="120000"/>
              </a:lnSpc>
            </a:pPr>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根据</a:t>
            </a:r>
            <a:r>
              <a:rPr lang="zh-CN" altLang="zh-CN" dirty="0">
                <a:latin typeface="Times New Roman" panose="02020603050405020304" pitchFamily="18" charset="0"/>
                <a:ea typeface="黑体" panose="02010609060101010101" pitchFamily="49" charset="-122"/>
                <a:cs typeface="Times New Roman" panose="02020603050405020304" pitchFamily="18" charset="0"/>
              </a:rPr>
              <a:t>定义，育种值越高的亲代，后代的平均表现也就越高。因此，如果能够根据育种值选择亲本，就可以有效改变后代群体的平均表现</a:t>
            </a:r>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dirty="0" smtClean="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5"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Tree>
    <p:extLst>
      <p:ext uri="{BB962C8B-B14F-4D97-AF65-F5344CB8AC3E}">
        <p14:creationId xmlns:p14="http://schemas.microsoft.com/office/powerpoint/2010/main" val="589740389"/>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332656"/>
            <a:ext cx="8229600" cy="648072"/>
          </a:xfrm>
        </p:spPr>
        <p:txBody>
          <a:bodyPr>
            <a:noAutofit/>
          </a:bodyPr>
          <a:lstStyle/>
          <a:p>
            <a:r>
              <a:rPr lang="zh-CN" altLang="zh-CN" sz="4000" b="1" dirty="0">
                <a:latin typeface="Times New Roman" panose="02020603050405020304" pitchFamily="18" charset="0"/>
                <a:ea typeface="黑体" panose="02010609060101010101" pitchFamily="49" charset="-122"/>
                <a:cs typeface="Times New Roman" panose="02020603050405020304" pitchFamily="18" charset="0"/>
              </a:rPr>
              <a:t>随机交配</a:t>
            </a:r>
            <a:r>
              <a:rPr lang="zh-CN" altLang="zh-CN" sz="4000" b="1" dirty="0" smtClean="0">
                <a:latin typeface="Times New Roman" panose="02020603050405020304" pitchFamily="18" charset="0"/>
                <a:ea typeface="黑体" panose="02010609060101010101" pitchFamily="49" charset="-122"/>
                <a:cs typeface="Times New Roman" panose="02020603050405020304" pitchFamily="18" charset="0"/>
              </a:rPr>
              <a:t>群体</a:t>
            </a:r>
            <a:r>
              <a:rPr lang="zh-CN" altLang="en-US" sz="4000" b="1" dirty="0" smtClean="0">
                <a:latin typeface="Times New Roman" panose="02020603050405020304" pitchFamily="18" charset="0"/>
                <a:ea typeface="黑体" panose="02010609060101010101" pitchFamily="49" charset="-122"/>
                <a:cs typeface="Times New Roman" panose="02020603050405020304" pitchFamily="18" charset="0"/>
              </a:rPr>
              <a:t>的</a:t>
            </a:r>
            <a:r>
              <a:rPr lang="zh-CN" altLang="en-US" sz="4000" b="1" dirty="0">
                <a:latin typeface="Times New Roman" panose="02020603050405020304" pitchFamily="18" charset="0"/>
                <a:ea typeface="黑体" panose="02010609060101010101" pitchFamily="49" charset="-122"/>
                <a:cs typeface="Times New Roman" panose="02020603050405020304" pitchFamily="18" charset="0"/>
              </a:rPr>
              <a:t>狭义遗传力</a:t>
            </a:r>
            <a:endParaRPr lang="en-US" altLang="zh-CN" sz="4000" b="1"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4" name="内容占位符 3"/>
          <p:cNvSpPr>
            <a:spLocks noGrp="1"/>
          </p:cNvSpPr>
          <p:nvPr>
            <p:ph idx="1"/>
          </p:nvPr>
        </p:nvSpPr>
        <p:spPr>
          <a:xfrm>
            <a:off x="611560" y="1124744"/>
            <a:ext cx="8064896" cy="4248472"/>
          </a:xfrm>
        </p:spPr>
        <p:txBody>
          <a:bodyPr>
            <a:noAutofit/>
          </a:bodyPr>
          <a:lstStyle/>
          <a:p>
            <a:pPr>
              <a:lnSpc>
                <a:spcPct val="120000"/>
              </a:lnSpc>
            </a:pP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育种</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中首先观测到的是亲本个体的表型，正是由于表型中包含育种值的信息，因此根据表型的选择也能改变后代的平均表现</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endParaRPr>
          </a:p>
          <a:p>
            <a:pPr>
              <a:lnSpc>
                <a:spcPct val="120000"/>
              </a:lnSpc>
            </a:pP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后代</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群体均值被改变的程度，既取决于随机交配群体中加性方差的大小，同时还取决于群体的表型方差</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。狭义</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遗传力（</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heritability in the narrow sense</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）定义为由育种值决定的加性方差占表型方差的比例，</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即</a:t>
            </a:r>
            <a:r>
              <a:rPr lang="zh-CN" altLang="en-US" sz="28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5"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graphicFrame>
        <p:nvGraphicFramePr>
          <p:cNvPr id="6" name="对象 5"/>
          <p:cNvGraphicFramePr>
            <a:graphicFrameLocks noChangeAspect="1"/>
          </p:cNvGraphicFramePr>
          <p:nvPr>
            <p:extLst>
              <p:ext uri="{D42A27DB-BD31-4B8C-83A1-F6EECF244321}">
                <p14:modId xmlns:p14="http://schemas.microsoft.com/office/powerpoint/2010/main" val="3618940022"/>
              </p:ext>
            </p:extLst>
          </p:nvPr>
        </p:nvGraphicFramePr>
        <p:xfrm>
          <a:off x="3851920" y="4822333"/>
          <a:ext cx="1512168" cy="1270963"/>
        </p:xfrm>
        <a:graphic>
          <a:graphicData uri="http://schemas.openxmlformats.org/presentationml/2006/ole">
            <mc:AlternateContent xmlns:mc="http://schemas.openxmlformats.org/markup-compatibility/2006">
              <mc:Choice xmlns:v="urn:schemas-microsoft-com:vml" Requires="v">
                <p:oleObj spid="_x0000_s130056" name="公式" r:id="rId3" imgW="520474" imgH="431613" progId="Equation.3">
                  <p:embed/>
                </p:oleObj>
              </mc:Choice>
              <mc:Fallback>
                <p:oleObj name="公式" r:id="rId3" imgW="520474" imgH="431613" progId="Equation.3">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851920" y="4822333"/>
                        <a:ext cx="1512168" cy="1270963"/>
                      </a:xfrm>
                      <a:prstGeom prst="rect">
                        <a:avLst/>
                      </a:prstGeom>
                      <a:noFill/>
                    </p:spPr>
                  </p:pic>
                </p:oleObj>
              </mc:Fallback>
            </mc:AlternateContent>
          </a:graphicData>
        </a:graphic>
      </p:graphicFrame>
    </p:spTree>
    <p:extLst>
      <p:ext uri="{BB962C8B-B14F-4D97-AF65-F5344CB8AC3E}">
        <p14:creationId xmlns:p14="http://schemas.microsoft.com/office/powerpoint/2010/main" val="593163209"/>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332656"/>
            <a:ext cx="8229600" cy="792088"/>
          </a:xfrm>
        </p:spPr>
        <p:txBody>
          <a:bodyPr>
            <a:noAutofit/>
          </a:bodyPr>
          <a:lstStyle/>
          <a:p>
            <a:r>
              <a:rPr lang="zh-CN" altLang="en-US" sz="4000" b="1" dirty="0" smtClean="0">
                <a:latin typeface="Times New Roman" panose="02020603050405020304" pitchFamily="18" charset="0"/>
                <a:ea typeface="黑体" panose="02010609060101010101" pitchFamily="49" charset="-122"/>
                <a:cs typeface="Times New Roman" panose="02020603050405020304" pitchFamily="18" charset="0"/>
              </a:rPr>
              <a:t>狭义遗传力的作用</a:t>
            </a:r>
            <a:endParaRPr lang="en-US" altLang="zh-CN" sz="4000" b="1"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4" name="内容占位符 3"/>
          <p:cNvSpPr>
            <a:spLocks noGrp="1"/>
          </p:cNvSpPr>
          <p:nvPr>
            <p:ph idx="1"/>
          </p:nvPr>
        </p:nvSpPr>
        <p:spPr>
          <a:xfrm>
            <a:off x="611560" y="1196752"/>
            <a:ext cx="8075240" cy="5040560"/>
          </a:xfrm>
        </p:spPr>
        <p:txBody>
          <a:bodyPr>
            <a:noAutofit/>
          </a:bodyPr>
          <a:lstStyle/>
          <a:p>
            <a:pPr>
              <a:lnSpc>
                <a:spcPct val="120000"/>
              </a:lnSpc>
            </a:pPr>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知道了</a:t>
            </a:r>
            <a:r>
              <a:rPr lang="zh-CN" altLang="en-US" dirty="0" smtClean="0">
                <a:latin typeface="Times New Roman" panose="02020603050405020304" pitchFamily="18" charset="0"/>
                <a:ea typeface="黑体" panose="02010609060101010101" pitchFamily="49" charset="-122"/>
                <a:cs typeface="Times New Roman" panose="02020603050405020304" pitchFamily="18" charset="0"/>
              </a:rPr>
              <a:t>前面</a:t>
            </a:r>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公式中</a:t>
            </a:r>
            <a:r>
              <a:rPr lang="zh-CN" altLang="zh-CN" dirty="0">
                <a:latin typeface="Times New Roman" panose="02020603050405020304" pitchFamily="18" charset="0"/>
                <a:ea typeface="黑体" panose="02010609060101010101" pitchFamily="49" charset="-122"/>
                <a:cs typeface="Times New Roman" panose="02020603050405020304" pitchFamily="18" charset="0"/>
              </a:rPr>
              <a:t>的遗传力，就可以预测根据表型选择亲本后，后代群体平均表现相对于亲代的变化量，即预测遗传进度（详见第</a:t>
            </a:r>
            <a:r>
              <a:rPr lang="en-US" altLang="zh-CN" dirty="0">
                <a:latin typeface="Times New Roman" panose="02020603050405020304" pitchFamily="18" charset="0"/>
                <a:ea typeface="黑体" panose="02010609060101010101" pitchFamily="49" charset="-122"/>
                <a:cs typeface="Times New Roman" panose="02020603050405020304" pitchFamily="18" charset="0"/>
              </a:rPr>
              <a:t>11</a:t>
            </a:r>
            <a:r>
              <a:rPr lang="zh-CN" altLang="zh-CN" dirty="0">
                <a:latin typeface="Times New Roman" panose="02020603050405020304" pitchFamily="18" charset="0"/>
                <a:ea typeface="黑体" panose="02010609060101010101" pitchFamily="49" charset="-122"/>
                <a:cs typeface="Times New Roman" panose="02020603050405020304" pitchFamily="18" charset="0"/>
              </a:rPr>
              <a:t>和</a:t>
            </a:r>
            <a:r>
              <a:rPr lang="en-US" altLang="zh-CN" dirty="0">
                <a:latin typeface="Times New Roman" panose="02020603050405020304" pitchFamily="18" charset="0"/>
                <a:ea typeface="黑体" panose="02010609060101010101" pitchFamily="49" charset="-122"/>
                <a:cs typeface="Times New Roman" panose="02020603050405020304" pitchFamily="18" charset="0"/>
              </a:rPr>
              <a:t>12</a:t>
            </a:r>
            <a:r>
              <a:rPr lang="zh-CN" altLang="zh-CN" dirty="0">
                <a:latin typeface="Times New Roman" panose="02020603050405020304" pitchFamily="18" charset="0"/>
                <a:ea typeface="黑体" panose="02010609060101010101" pitchFamily="49" charset="-122"/>
                <a:cs typeface="Times New Roman" panose="02020603050405020304" pitchFamily="18" charset="0"/>
              </a:rPr>
              <a:t>章）</a:t>
            </a:r>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dirty="0" smtClean="0">
              <a:latin typeface="Times New Roman" panose="02020603050405020304" pitchFamily="18" charset="0"/>
              <a:ea typeface="黑体" panose="02010609060101010101" pitchFamily="49" charset="-122"/>
              <a:cs typeface="Times New Roman" panose="02020603050405020304" pitchFamily="18" charset="0"/>
            </a:endParaRPr>
          </a:p>
          <a:p>
            <a:pPr>
              <a:lnSpc>
                <a:spcPct val="120000"/>
              </a:lnSpc>
            </a:pPr>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因此</a:t>
            </a:r>
            <a:r>
              <a:rPr lang="zh-CN" altLang="zh-CN" dirty="0">
                <a:latin typeface="Times New Roman" panose="02020603050405020304" pitchFamily="18" charset="0"/>
                <a:ea typeface="黑体" panose="02010609060101010101" pitchFamily="49" charset="-122"/>
                <a:cs typeface="Times New Roman" panose="02020603050405020304" pitchFamily="18" charset="0"/>
              </a:rPr>
              <a:t>，狭义遗传力可能是传统数量遗传中最重要的一个遗传参数，利用各种遗传交配设计对狭义遗传力进行估计是数量遗传学的重要内容（详见第</a:t>
            </a:r>
            <a:r>
              <a:rPr lang="en-US" altLang="zh-CN" dirty="0">
                <a:latin typeface="Times New Roman" panose="02020603050405020304" pitchFamily="18" charset="0"/>
                <a:ea typeface="黑体" panose="02010609060101010101" pitchFamily="49" charset="-122"/>
                <a:cs typeface="Times New Roman" panose="02020603050405020304" pitchFamily="18" charset="0"/>
              </a:rPr>
              <a:t>10</a:t>
            </a:r>
            <a:r>
              <a:rPr lang="zh-CN" altLang="zh-CN" dirty="0">
                <a:latin typeface="Times New Roman" panose="02020603050405020304" pitchFamily="18" charset="0"/>
                <a:ea typeface="黑体" panose="02010609060101010101" pitchFamily="49" charset="-122"/>
                <a:cs typeface="Times New Roman" panose="02020603050405020304" pitchFamily="18" charset="0"/>
              </a:rPr>
              <a:t>章）。</a:t>
            </a:r>
            <a:endParaRPr lang="zh-CN" altLang="en-US" dirty="0">
              <a:latin typeface="Times New Roman" panose="02020603050405020304" pitchFamily="18" charset="0"/>
              <a:ea typeface="黑体" panose="02010609060101010101" pitchFamily="49" charset="-122"/>
              <a:cs typeface="Times New Roman" panose="02020603050405020304" pitchFamily="18" charset="0"/>
            </a:endParaRPr>
          </a:p>
        </p:txBody>
      </p:sp>
    </p:spTree>
    <p:extLst>
      <p:ext uri="{BB962C8B-B14F-4D97-AF65-F5344CB8AC3E}">
        <p14:creationId xmlns:p14="http://schemas.microsoft.com/office/powerpoint/2010/main" val="208482020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332656"/>
            <a:ext cx="8229600" cy="576064"/>
          </a:xfrm>
        </p:spPr>
        <p:txBody>
          <a:bodyPr>
            <a:normAutofit fontScale="90000"/>
          </a:bodyPr>
          <a:lstStyle/>
          <a:p>
            <a:r>
              <a:rPr lang="zh-CN" altLang="en-US" b="1" dirty="0">
                <a:latin typeface="Times New Roman" panose="02020603050405020304" pitchFamily="18" charset="0"/>
                <a:ea typeface="黑体" panose="02010609060101010101" pitchFamily="49" charset="-122"/>
                <a:cs typeface="Times New Roman" panose="02020603050405020304" pitchFamily="18" charset="0"/>
              </a:rPr>
              <a:t>随机交配群体</a:t>
            </a:r>
            <a:r>
              <a:rPr lang="zh-CN" altLang="en-US" b="1" dirty="0" smtClean="0">
                <a:latin typeface="Times New Roman" panose="02020603050405020304" pitchFamily="18" charset="0"/>
                <a:ea typeface="黑体" panose="02010609060101010101" pitchFamily="49" charset="-122"/>
                <a:cs typeface="Times New Roman" panose="02020603050405020304" pitchFamily="18" charset="0"/>
              </a:rPr>
              <a:t>的</a:t>
            </a:r>
            <a:r>
              <a:rPr lang="zh-CN" altLang="en-US" b="1" dirty="0">
                <a:latin typeface="Times New Roman" panose="02020603050405020304" pitchFamily="18" charset="0"/>
                <a:ea typeface="黑体" panose="02010609060101010101" pitchFamily="49" charset="-122"/>
                <a:cs typeface="Times New Roman" panose="02020603050405020304" pitchFamily="18" charset="0"/>
              </a:rPr>
              <a:t>基因型效应</a:t>
            </a:r>
            <a:endParaRPr lang="en-US" altLang="zh-CN" b="1"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18" name="内容占位符 17"/>
          <p:cNvSpPr>
            <a:spLocks noGrp="1"/>
          </p:cNvSpPr>
          <p:nvPr>
            <p:ph idx="1"/>
          </p:nvPr>
        </p:nvSpPr>
        <p:spPr>
          <a:xfrm>
            <a:off x="611560" y="980728"/>
            <a:ext cx="8136904" cy="4824536"/>
          </a:xfrm>
        </p:spPr>
        <p:txBody>
          <a:bodyPr>
            <a:noAutofit/>
          </a:bodyPr>
          <a:lstStyle/>
          <a:p>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如用</a:t>
            </a:r>
            <a:r>
              <a:rPr lang="zh-CN" altLang="en-US" sz="2800" dirty="0" smtClean="0">
                <a:latin typeface="Times New Roman" panose="02020603050405020304" pitchFamily="18" charset="0"/>
                <a:ea typeface="黑体" panose="02010609060101010101" pitchFamily="49" charset="-122"/>
                <a:cs typeface="Times New Roman" panose="02020603050405020304" pitchFamily="18" charset="0"/>
              </a:rPr>
              <a:t>随机交配群体的</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平均数</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μ</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对</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各种基因型值进行矫正，对于</a:t>
            </a:r>
            <a:r>
              <a:rPr lang="en-US" altLang="zh-CN" sz="2800" i="1" dirty="0" err="1">
                <a:latin typeface="Times New Roman" panose="02020603050405020304" pitchFamily="18" charset="0"/>
                <a:ea typeface="黑体" panose="02010609060101010101" pitchFamily="49" charset="-122"/>
                <a:cs typeface="Times New Roman" panose="02020603050405020304" pitchFamily="18" charset="0"/>
              </a:rPr>
              <a:t>A</a:t>
            </a:r>
            <a:r>
              <a:rPr lang="en-US" altLang="zh-CN" sz="2800" i="1" baseline="-25000" dirty="0" err="1">
                <a:latin typeface="Times New Roman" panose="02020603050405020304" pitchFamily="18" charset="0"/>
                <a:ea typeface="黑体" panose="02010609060101010101" pitchFamily="49" charset="-122"/>
                <a:cs typeface="Times New Roman" panose="02020603050405020304" pitchFamily="18" charset="0"/>
              </a:rPr>
              <a:t>i</a:t>
            </a:r>
            <a:r>
              <a:rPr lang="en-US" altLang="zh-CN" sz="2800" i="1" dirty="0" err="1">
                <a:latin typeface="Times New Roman" panose="02020603050405020304" pitchFamily="18" charset="0"/>
                <a:ea typeface="黑体" panose="02010609060101010101" pitchFamily="49" charset="-122"/>
                <a:cs typeface="Times New Roman" panose="02020603050405020304" pitchFamily="18" charset="0"/>
              </a:rPr>
              <a:t>A</a:t>
            </a:r>
            <a:r>
              <a:rPr lang="en-US" altLang="zh-CN" sz="2800" i="1" baseline="-25000" dirty="0" err="1">
                <a:latin typeface="Times New Roman" panose="02020603050405020304" pitchFamily="18" charset="0"/>
                <a:ea typeface="黑体" panose="02010609060101010101" pitchFamily="49" charset="-122"/>
                <a:cs typeface="Times New Roman" panose="02020603050405020304" pitchFamily="18" charset="0"/>
              </a:rPr>
              <a:t>j</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的基因型值</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 </a:t>
            </a:r>
            <a:r>
              <a:rPr lang="zh-CN" altLang="zh-CN" sz="2800">
                <a:latin typeface="Times New Roman" panose="02020603050405020304" pitchFamily="18" charset="0"/>
                <a:ea typeface="黑体" panose="02010609060101010101" pitchFamily="49" charset="-122"/>
                <a:cs typeface="Times New Roman" panose="02020603050405020304" pitchFamily="18" charset="0"/>
              </a:rPr>
              <a:t>，</a:t>
            </a:r>
            <a:r>
              <a:rPr lang="zh-CN" altLang="zh-CN" sz="2800" smtClean="0">
                <a:latin typeface="Times New Roman" panose="02020603050405020304" pitchFamily="18" charset="0"/>
                <a:ea typeface="黑体" panose="02010609060101010101" pitchFamily="49" charset="-122"/>
                <a:cs typeface="Times New Roman" panose="02020603050405020304" pitchFamily="18" charset="0"/>
              </a:rPr>
              <a:t>如</a:t>
            </a:r>
            <a:r>
              <a:rPr lang="zh-CN" altLang="en-US" sz="2800" smtClean="0">
                <a:latin typeface="Times New Roman" panose="02020603050405020304" pitchFamily="18" charset="0"/>
                <a:ea typeface="黑体" panose="02010609060101010101" pitchFamily="49" charset="-122"/>
                <a:cs typeface="Times New Roman" panose="02020603050405020304" pitchFamily="18" charset="0"/>
              </a:rPr>
              <a:t>下</a:t>
            </a:r>
            <a:r>
              <a:rPr lang="zh-CN" altLang="en-US" sz="2800" dirty="0" smtClean="0">
                <a:latin typeface="Times New Roman" panose="02020603050405020304" pitchFamily="18" charset="0"/>
                <a:ea typeface="黑体" panose="02010609060101010101" pitchFamily="49" charset="-122"/>
                <a:cs typeface="Times New Roman" panose="02020603050405020304" pitchFamily="18" charset="0"/>
              </a:rPr>
              <a:t>面的公式定义</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遗传</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效应</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 </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，即基因型值与群体均值的离差</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endParaRPr>
          </a:p>
          <a:p>
            <a:endPar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endParaRPr>
          </a:p>
          <a:p>
            <a:endParaRPr lang="en-US" altLang="zh-CN" sz="2800" dirty="0">
              <a:latin typeface="Times New Roman" panose="02020603050405020304" pitchFamily="18" charset="0"/>
              <a:ea typeface="黑体" panose="02010609060101010101" pitchFamily="49" charset="-122"/>
              <a:cs typeface="Times New Roman" panose="02020603050405020304" pitchFamily="18" charset="0"/>
            </a:endParaRPr>
          </a:p>
          <a:p>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这样</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定义的遗传效应</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 </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则是一个群体水平的遗传参数，其取值依赖于等位基因频率，因此包含了群体遗传构成的信息；同时，遗传效应</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 </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还满足加权平均数等于</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0</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的约束条件</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。从</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遗传</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效应</a:t>
            </a:r>
            <a:r>
              <a:rPr lang="zh-CN" altLang="en-US" sz="2800" dirty="0" smtClean="0">
                <a:latin typeface="Times New Roman" panose="02020603050405020304" pitchFamily="18" charset="0"/>
                <a:ea typeface="黑体" panose="02010609060101010101" pitchFamily="49" charset="-122"/>
                <a:cs typeface="Times New Roman" panose="02020603050405020304" pitchFamily="18" charset="0"/>
              </a:rPr>
              <a:t>的</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遗传方差</a:t>
            </a:r>
            <a:r>
              <a:rPr lang="zh-CN" altLang="en-US" sz="2800" dirty="0" smtClean="0">
                <a:latin typeface="Times New Roman" panose="02020603050405020304" pitchFamily="18" charset="0"/>
                <a:ea typeface="黑体" panose="02010609060101010101" pitchFamily="49" charset="-122"/>
                <a:cs typeface="Times New Roman" panose="02020603050405020304" pitchFamily="18" charset="0"/>
              </a:rPr>
              <a:t>计算公式为：</a:t>
            </a:r>
            <a:endParaRPr lang="zh-CN" altLang="en-US" sz="2800" dirty="0">
              <a:latin typeface="Times New Roman" panose="02020603050405020304" pitchFamily="18" charset="0"/>
              <a:ea typeface="黑体" panose="02010609060101010101" pitchFamily="49" charset="-122"/>
              <a:cs typeface="Times New Roman" panose="02020603050405020304" pitchFamily="18" charset="0"/>
            </a:endParaRPr>
          </a:p>
        </p:txBody>
      </p:sp>
      <p:graphicFrame>
        <p:nvGraphicFramePr>
          <p:cNvPr id="4" name="对象 3"/>
          <p:cNvGraphicFramePr>
            <a:graphicFrameLocks noChangeAspect="1"/>
          </p:cNvGraphicFramePr>
          <p:nvPr>
            <p:extLst>
              <p:ext uri="{D42A27DB-BD31-4B8C-83A1-F6EECF244321}">
                <p14:modId xmlns:p14="http://schemas.microsoft.com/office/powerpoint/2010/main" val="2355968930"/>
              </p:ext>
            </p:extLst>
          </p:nvPr>
        </p:nvGraphicFramePr>
        <p:xfrm>
          <a:off x="971600" y="2564904"/>
          <a:ext cx="2019965" cy="648072"/>
        </p:xfrm>
        <a:graphic>
          <a:graphicData uri="http://schemas.openxmlformats.org/presentationml/2006/ole">
            <mc:AlternateContent xmlns:mc="http://schemas.openxmlformats.org/markup-compatibility/2006">
              <mc:Choice xmlns:v="urn:schemas-microsoft-com:vml" Requires="v">
                <p:oleObj spid="_x0000_s78942" name="公式" r:id="rId3" imgW="761669" imgH="241195" progId="Equation.3">
                  <p:embed/>
                </p:oleObj>
              </mc:Choice>
              <mc:Fallback>
                <p:oleObj name="公式" r:id="rId3" imgW="761669" imgH="241195" progId="Equation.3">
                  <p:embed/>
                  <p:pic>
                    <p:nvPicPr>
                      <p:cNvPr id="0" name="Object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71600" y="2564904"/>
                        <a:ext cx="2019965" cy="648072"/>
                      </a:xfrm>
                      <a:prstGeom prst="rect">
                        <a:avLst/>
                      </a:prstGeom>
                      <a:noFill/>
                    </p:spPr>
                  </p:pic>
                </p:oleObj>
              </mc:Fallback>
            </mc:AlternateContent>
          </a:graphicData>
        </a:graphic>
      </p:graphicFrame>
      <p:graphicFrame>
        <p:nvGraphicFramePr>
          <p:cNvPr id="7" name="对象 6"/>
          <p:cNvGraphicFramePr>
            <a:graphicFrameLocks noChangeAspect="1"/>
          </p:cNvGraphicFramePr>
          <p:nvPr>
            <p:extLst>
              <p:ext uri="{D42A27DB-BD31-4B8C-83A1-F6EECF244321}">
                <p14:modId xmlns:p14="http://schemas.microsoft.com/office/powerpoint/2010/main" val="1029912650"/>
              </p:ext>
            </p:extLst>
          </p:nvPr>
        </p:nvGraphicFramePr>
        <p:xfrm>
          <a:off x="3533188" y="2592288"/>
          <a:ext cx="1974916" cy="620688"/>
        </p:xfrm>
        <a:graphic>
          <a:graphicData uri="http://schemas.openxmlformats.org/presentationml/2006/ole">
            <mc:AlternateContent xmlns:mc="http://schemas.openxmlformats.org/markup-compatibility/2006">
              <mc:Choice xmlns:v="urn:schemas-microsoft-com:vml" Requires="v">
                <p:oleObj spid="_x0000_s78943" name="公式" r:id="rId5" imgW="774364" imgH="241195" progId="Equation.3">
                  <p:embed/>
                </p:oleObj>
              </mc:Choice>
              <mc:Fallback>
                <p:oleObj name="公式" r:id="rId5" imgW="774364" imgH="241195" progId="Equation.3">
                  <p:embed/>
                  <p:pic>
                    <p:nvPicPr>
                      <p:cNvPr id="0" name="Object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533188" y="2592288"/>
                        <a:ext cx="1974916" cy="620688"/>
                      </a:xfrm>
                      <a:prstGeom prst="rect">
                        <a:avLst/>
                      </a:prstGeom>
                      <a:noFill/>
                    </p:spPr>
                  </p:pic>
                </p:oleObj>
              </mc:Fallback>
            </mc:AlternateContent>
          </a:graphicData>
        </a:graphic>
      </p:graphicFrame>
      <p:graphicFrame>
        <p:nvGraphicFramePr>
          <p:cNvPr id="9" name="对象 8"/>
          <p:cNvGraphicFramePr>
            <a:graphicFrameLocks noChangeAspect="1"/>
          </p:cNvGraphicFramePr>
          <p:nvPr>
            <p:extLst>
              <p:ext uri="{D42A27DB-BD31-4B8C-83A1-F6EECF244321}">
                <p14:modId xmlns:p14="http://schemas.microsoft.com/office/powerpoint/2010/main" val="915208622"/>
              </p:ext>
            </p:extLst>
          </p:nvPr>
        </p:nvGraphicFramePr>
        <p:xfrm>
          <a:off x="1043608" y="5589240"/>
          <a:ext cx="4393181" cy="620688"/>
        </p:xfrm>
        <a:graphic>
          <a:graphicData uri="http://schemas.openxmlformats.org/presentationml/2006/ole">
            <mc:AlternateContent xmlns:mc="http://schemas.openxmlformats.org/markup-compatibility/2006">
              <mc:Choice xmlns:v="urn:schemas-microsoft-com:vml" Requires="v">
                <p:oleObj spid="_x0000_s78944" name="公式" r:id="rId7" imgW="1727200" imgH="241300" progId="Equation.3">
                  <p:embed/>
                </p:oleObj>
              </mc:Choice>
              <mc:Fallback>
                <p:oleObj name="公式" r:id="rId7" imgW="1727200" imgH="241300" progId="Equation.3">
                  <p:embed/>
                  <p:pic>
                    <p:nvPicPr>
                      <p:cNvPr id="0" name="Object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043608" y="5589240"/>
                        <a:ext cx="4393181" cy="620688"/>
                      </a:xfrm>
                      <a:prstGeom prst="rect">
                        <a:avLst/>
                      </a:prstGeom>
                      <a:noFill/>
                    </p:spPr>
                  </p:pic>
                </p:oleObj>
              </mc:Fallback>
            </mc:AlternateContent>
          </a:graphicData>
        </a:graphic>
      </p:graphicFrame>
    </p:spTree>
    <p:extLst>
      <p:ext uri="{BB962C8B-B14F-4D97-AF65-F5344CB8AC3E}">
        <p14:creationId xmlns:p14="http://schemas.microsoft.com/office/powerpoint/2010/main" val="1326648061"/>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332656"/>
            <a:ext cx="8229600" cy="648072"/>
          </a:xfrm>
        </p:spPr>
        <p:txBody>
          <a:bodyPr>
            <a:noAutofit/>
          </a:bodyPr>
          <a:lstStyle/>
          <a:p>
            <a:r>
              <a:rPr lang="zh-CN" altLang="en-US" sz="4000" b="1" dirty="0" smtClean="0">
                <a:latin typeface="Times New Roman" panose="02020603050405020304" pitchFamily="18" charset="0"/>
                <a:ea typeface="黑体" panose="02010609060101010101" pitchFamily="49" charset="-122"/>
                <a:cs typeface="Times New Roman" panose="02020603050405020304" pitchFamily="18" charset="0"/>
              </a:rPr>
              <a:t>狭义遗传力与回归系数和相关系数</a:t>
            </a:r>
            <a:endParaRPr lang="en-US" altLang="zh-CN" sz="4000" b="1"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4" name="内容占位符 3"/>
          <p:cNvSpPr>
            <a:spLocks noGrp="1"/>
          </p:cNvSpPr>
          <p:nvPr>
            <p:ph idx="1"/>
          </p:nvPr>
        </p:nvSpPr>
        <p:spPr>
          <a:xfrm>
            <a:off x="755576" y="1124744"/>
            <a:ext cx="7992888" cy="3384376"/>
          </a:xfrm>
        </p:spPr>
        <p:txBody>
          <a:bodyPr>
            <a:normAutofit/>
          </a:bodyPr>
          <a:lstStyle/>
          <a:p>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遗传力</a:t>
            </a:r>
            <a:r>
              <a:rPr lang="zh-CN" altLang="zh-CN" dirty="0">
                <a:latin typeface="Times New Roman" panose="02020603050405020304" pitchFamily="18" charset="0"/>
                <a:ea typeface="黑体" panose="02010609060101010101" pitchFamily="49" charset="-122"/>
                <a:cs typeface="Times New Roman" panose="02020603050405020304" pitchFamily="18" charset="0"/>
              </a:rPr>
              <a:t>正好等于育种值对表型的回归系数，也等于后代与中亲值的回归系数</a:t>
            </a:r>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a:t>
            </a:r>
            <a:r>
              <a:rPr lang="zh-CN" altLang="en-US" dirty="0" smtClean="0">
                <a:latin typeface="Times New Roman" panose="02020603050405020304" pitchFamily="18" charset="0"/>
                <a:ea typeface="黑体" panose="02010609060101010101" pitchFamily="49" charset="-122"/>
                <a:cs typeface="Times New Roman" panose="02020603050405020304" pitchFamily="18" charset="0"/>
              </a:rPr>
              <a:t>即：</a:t>
            </a:r>
            <a:endParaRPr lang="en-US" altLang="zh-CN" dirty="0" smtClean="0">
              <a:latin typeface="Times New Roman" panose="02020603050405020304" pitchFamily="18" charset="0"/>
              <a:ea typeface="黑体" panose="02010609060101010101" pitchFamily="49" charset="-122"/>
              <a:cs typeface="Times New Roman" panose="02020603050405020304" pitchFamily="18" charset="0"/>
            </a:endParaRPr>
          </a:p>
          <a:p>
            <a:endParaRPr lang="en-US" altLang="zh-CN" dirty="0" smtClean="0">
              <a:latin typeface="Times New Roman" panose="02020603050405020304" pitchFamily="18" charset="0"/>
              <a:ea typeface="黑体" panose="02010609060101010101" pitchFamily="49" charset="-122"/>
              <a:cs typeface="Times New Roman" panose="02020603050405020304" pitchFamily="18" charset="0"/>
            </a:endParaRPr>
          </a:p>
          <a:p>
            <a:endParaRPr lang="en-US" altLang="zh-CN" dirty="0">
              <a:latin typeface="Times New Roman" panose="02020603050405020304" pitchFamily="18" charset="0"/>
              <a:ea typeface="黑体" panose="02010609060101010101" pitchFamily="49" charset="-122"/>
              <a:cs typeface="Times New Roman" panose="02020603050405020304" pitchFamily="18" charset="0"/>
            </a:endParaRPr>
          </a:p>
          <a:p>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亲本</a:t>
            </a:r>
            <a:r>
              <a:rPr lang="zh-CN" altLang="zh-CN" dirty="0">
                <a:latin typeface="Times New Roman" panose="02020603050405020304" pitchFamily="18" charset="0"/>
                <a:ea typeface="黑体" panose="02010609060101010101" pitchFamily="49" charset="-122"/>
                <a:cs typeface="Times New Roman" panose="02020603050405020304" pitchFamily="18" charset="0"/>
              </a:rPr>
              <a:t>育种值与亲本表型之间的相关系数，正好等于狭义遗传力的平方根</a:t>
            </a:r>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a:t>
            </a:r>
            <a:r>
              <a:rPr lang="zh-CN" altLang="en-US" dirty="0" smtClean="0">
                <a:latin typeface="Times New Roman" panose="02020603050405020304" pitchFamily="18" charset="0"/>
                <a:ea typeface="黑体" panose="02010609060101010101" pitchFamily="49" charset="-122"/>
                <a:cs typeface="Times New Roman" panose="02020603050405020304" pitchFamily="18" charset="0"/>
              </a:rPr>
              <a:t>即：</a:t>
            </a:r>
            <a:endParaRPr lang="en-US" altLang="zh-CN" dirty="0" smtClean="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3"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graphicFrame>
        <p:nvGraphicFramePr>
          <p:cNvPr id="5" name="对象 4"/>
          <p:cNvGraphicFramePr>
            <a:graphicFrameLocks noChangeAspect="1"/>
          </p:cNvGraphicFramePr>
          <p:nvPr>
            <p:extLst>
              <p:ext uri="{D42A27DB-BD31-4B8C-83A1-F6EECF244321}">
                <p14:modId xmlns:p14="http://schemas.microsoft.com/office/powerpoint/2010/main" val="1892071219"/>
              </p:ext>
            </p:extLst>
          </p:nvPr>
        </p:nvGraphicFramePr>
        <p:xfrm>
          <a:off x="1187624" y="2241535"/>
          <a:ext cx="4680520" cy="1187465"/>
        </p:xfrm>
        <a:graphic>
          <a:graphicData uri="http://schemas.openxmlformats.org/presentationml/2006/ole">
            <mc:AlternateContent xmlns:mc="http://schemas.openxmlformats.org/markup-compatibility/2006">
              <mc:Choice xmlns:v="urn:schemas-microsoft-com:vml" Requires="v">
                <p:oleObj spid="_x0000_s131087" name="公式" r:id="rId3" imgW="1701800" imgH="431800" progId="Equation.3">
                  <p:embed/>
                </p:oleObj>
              </mc:Choice>
              <mc:Fallback>
                <p:oleObj name="公式" r:id="rId3" imgW="1701800" imgH="431800" progId="Equation.3">
                  <p:embed/>
                  <p:pic>
                    <p:nvPicPr>
                      <p:cNvPr id="0" name="Object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87624" y="2241535"/>
                        <a:ext cx="4680520" cy="1187465"/>
                      </a:xfrm>
                      <a:prstGeom prst="rect">
                        <a:avLst/>
                      </a:prstGeom>
                      <a:noFill/>
                    </p:spPr>
                  </p:pic>
                </p:oleObj>
              </mc:Fallback>
            </mc:AlternateContent>
          </a:graphicData>
        </a:graphic>
      </p:graphicFrame>
      <p:sp>
        <p:nvSpPr>
          <p:cNvPr id="6" name="Rectangle 4"/>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graphicFrame>
        <p:nvGraphicFramePr>
          <p:cNvPr id="7" name="对象 6"/>
          <p:cNvGraphicFramePr>
            <a:graphicFrameLocks noChangeAspect="1"/>
          </p:cNvGraphicFramePr>
          <p:nvPr>
            <p:extLst>
              <p:ext uri="{D42A27DB-BD31-4B8C-83A1-F6EECF244321}">
                <p14:modId xmlns:p14="http://schemas.microsoft.com/office/powerpoint/2010/main" val="558422197"/>
              </p:ext>
            </p:extLst>
          </p:nvPr>
        </p:nvGraphicFramePr>
        <p:xfrm>
          <a:off x="1115616" y="4509120"/>
          <a:ext cx="6786395" cy="1368152"/>
        </p:xfrm>
        <a:graphic>
          <a:graphicData uri="http://schemas.openxmlformats.org/presentationml/2006/ole">
            <mc:AlternateContent xmlns:mc="http://schemas.openxmlformats.org/markup-compatibility/2006">
              <mc:Choice xmlns:v="urn:schemas-microsoft-com:vml" Requires="v">
                <p:oleObj spid="_x0000_s131088" name="公式" r:id="rId5" imgW="2374900" imgH="482600" progId="Equation.3">
                  <p:embed/>
                </p:oleObj>
              </mc:Choice>
              <mc:Fallback>
                <p:oleObj name="公式" r:id="rId5" imgW="2374900" imgH="482600" progId="Equation.3">
                  <p:embed/>
                  <p:pic>
                    <p:nvPicPr>
                      <p:cNvPr id="0" name="Object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115616" y="4509120"/>
                        <a:ext cx="6786395" cy="1368152"/>
                      </a:xfrm>
                      <a:prstGeom prst="rect">
                        <a:avLst/>
                      </a:prstGeom>
                      <a:noFill/>
                    </p:spPr>
                  </p:pic>
                </p:oleObj>
              </mc:Fallback>
            </mc:AlternateContent>
          </a:graphicData>
        </a:graphic>
      </p:graphicFrame>
    </p:spTree>
    <p:extLst>
      <p:ext uri="{BB962C8B-B14F-4D97-AF65-F5344CB8AC3E}">
        <p14:creationId xmlns:p14="http://schemas.microsoft.com/office/powerpoint/2010/main" val="1409702025"/>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971600" y="332656"/>
            <a:ext cx="7416824" cy="792088"/>
          </a:xfrm>
        </p:spPr>
        <p:txBody>
          <a:bodyPr>
            <a:noAutofit/>
          </a:bodyPr>
          <a:lstStyle/>
          <a:p>
            <a:r>
              <a:rPr lang="zh-CN" altLang="en-US" sz="4000" b="1" dirty="0" smtClean="0">
                <a:latin typeface="Times New Roman" panose="02020603050405020304" pitchFamily="18" charset="0"/>
                <a:ea typeface="黑体" panose="02010609060101010101" pitchFamily="49" charset="-122"/>
                <a:cs typeface="Times New Roman" panose="02020603050405020304" pitchFamily="18" charset="0"/>
              </a:rPr>
              <a:t>狭义遗传力的预测作用</a:t>
            </a:r>
            <a:endParaRPr lang="en-US" altLang="zh-CN" sz="4000" b="1"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4" name="内容占位符 3"/>
          <p:cNvSpPr>
            <a:spLocks noGrp="1"/>
          </p:cNvSpPr>
          <p:nvPr>
            <p:ph idx="1"/>
          </p:nvPr>
        </p:nvSpPr>
        <p:spPr>
          <a:xfrm>
            <a:off x="539552" y="1268760"/>
            <a:ext cx="8280920" cy="2592288"/>
          </a:xfrm>
        </p:spPr>
        <p:txBody>
          <a:bodyPr>
            <a:normAutofit/>
          </a:bodyPr>
          <a:lstStyle/>
          <a:p>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个体</a:t>
            </a:r>
            <a:r>
              <a:rPr lang="zh-CN" altLang="zh-CN" dirty="0">
                <a:latin typeface="Times New Roman" panose="02020603050405020304" pitchFamily="18" charset="0"/>
                <a:ea typeface="黑体" panose="02010609060101010101" pitchFamily="49" charset="-122"/>
                <a:cs typeface="Times New Roman" panose="02020603050405020304" pitchFamily="18" charset="0"/>
              </a:rPr>
              <a:t>的表型用</a:t>
            </a:r>
            <a:r>
              <a:rPr lang="en-US" altLang="zh-CN" i="1" dirty="0">
                <a:latin typeface="Times New Roman" panose="02020603050405020304" pitchFamily="18" charset="0"/>
                <a:ea typeface="黑体" panose="02010609060101010101" pitchFamily="49" charset="-122"/>
                <a:cs typeface="Times New Roman" panose="02020603050405020304" pitchFamily="18" charset="0"/>
              </a:rPr>
              <a:t>P</a:t>
            </a:r>
            <a:r>
              <a:rPr lang="zh-CN" altLang="zh-CN" dirty="0">
                <a:latin typeface="Times New Roman" panose="02020603050405020304" pitchFamily="18" charset="0"/>
                <a:ea typeface="黑体" panose="02010609060101010101" pitchFamily="49" charset="-122"/>
                <a:cs typeface="Times New Roman" panose="02020603050405020304" pitchFamily="18" charset="0"/>
              </a:rPr>
              <a:t>表示，它的育种值</a:t>
            </a:r>
            <a:r>
              <a:rPr lang="en-US" altLang="zh-CN" i="1" dirty="0">
                <a:latin typeface="Times New Roman" panose="02020603050405020304" pitchFamily="18" charset="0"/>
                <a:ea typeface="黑体" panose="02010609060101010101" pitchFamily="49" charset="-122"/>
                <a:cs typeface="Times New Roman" panose="02020603050405020304" pitchFamily="18" charset="0"/>
              </a:rPr>
              <a:t>A</a:t>
            </a:r>
            <a:r>
              <a:rPr lang="zh-CN" altLang="zh-CN" dirty="0">
                <a:latin typeface="Times New Roman" panose="02020603050405020304" pitchFamily="18" charset="0"/>
                <a:ea typeface="黑体" panose="02010609060101010101" pitchFamily="49" charset="-122"/>
                <a:cs typeface="Times New Roman" panose="02020603050405020304" pitchFamily="18" charset="0"/>
              </a:rPr>
              <a:t>就可以利用公式</a:t>
            </a:r>
            <a:r>
              <a:rPr lang="en-US" altLang="zh-CN" dirty="0">
                <a:latin typeface="Times New Roman" panose="02020603050405020304" pitchFamily="18" charset="0"/>
                <a:ea typeface="黑体" panose="02010609060101010101" pitchFamily="49" charset="-122"/>
                <a:cs typeface="Times New Roman" panose="02020603050405020304" pitchFamily="18" charset="0"/>
              </a:rPr>
              <a:t>8.40</a:t>
            </a:r>
            <a:r>
              <a:rPr lang="zh-CN" altLang="zh-CN" dirty="0">
                <a:latin typeface="Times New Roman" panose="02020603050405020304" pitchFamily="18" charset="0"/>
                <a:ea typeface="黑体" panose="02010609060101010101" pitchFamily="49" charset="-122"/>
                <a:cs typeface="Times New Roman" panose="02020603050405020304" pitchFamily="18" charset="0"/>
              </a:rPr>
              <a:t>给出的关系进行</a:t>
            </a:r>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预测。</a:t>
            </a:r>
            <a:r>
              <a:rPr lang="zh-CN" altLang="zh-CN" dirty="0">
                <a:latin typeface="Times New Roman" panose="02020603050405020304" pitchFamily="18" charset="0"/>
                <a:ea typeface="黑体" panose="02010609060101010101" pitchFamily="49" charset="-122"/>
                <a:cs typeface="Times New Roman" panose="02020603050405020304" pitchFamily="18" charset="0"/>
              </a:rPr>
              <a:t>育种值的另外一个含义是后代的平均表现</a:t>
            </a:r>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a:t>
            </a:r>
            <a:r>
              <a:rPr lang="zh-CN" altLang="en-US" dirty="0" smtClean="0">
                <a:latin typeface="Times New Roman" panose="02020603050405020304" pitchFamily="18" charset="0"/>
                <a:ea typeface="黑体" panose="02010609060101010101" pitchFamily="49" charset="-122"/>
                <a:cs typeface="Times New Roman" panose="02020603050405020304" pitchFamily="18" charset="0"/>
              </a:rPr>
              <a:t>预测</a:t>
            </a:r>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公式也</a:t>
            </a:r>
            <a:r>
              <a:rPr lang="zh-CN" altLang="zh-CN" dirty="0">
                <a:latin typeface="Times New Roman" panose="02020603050405020304" pitchFamily="18" charset="0"/>
                <a:ea typeface="黑体" panose="02010609060101010101" pitchFamily="49" charset="-122"/>
                <a:cs typeface="Times New Roman" panose="02020603050405020304" pitchFamily="18" charset="0"/>
              </a:rPr>
              <a:t>代表了后代群体相对于亲代的差异，这其实就是第</a:t>
            </a:r>
            <a:r>
              <a:rPr lang="en-US" altLang="zh-CN" dirty="0">
                <a:latin typeface="Times New Roman" panose="02020603050405020304" pitchFamily="18" charset="0"/>
                <a:ea typeface="黑体" panose="02010609060101010101" pitchFamily="49" charset="-122"/>
                <a:cs typeface="Times New Roman" panose="02020603050405020304" pitchFamily="18" charset="0"/>
              </a:rPr>
              <a:t>11</a:t>
            </a:r>
            <a:r>
              <a:rPr lang="zh-CN" altLang="zh-CN" dirty="0">
                <a:latin typeface="Times New Roman" panose="02020603050405020304" pitchFamily="18" charset="0"/>
                <a:ea typeface="黑体" panose="02010609060101010101" pitchFamily="49" charset="-122"/>
                <a:cs typeface="Times New Roman" panose="02020603050405020304" pitchFamily="18" charset="0"/>
              </a:rPr>
              <a:t>章要介绍的遗传进度。</a:t>
            </a:r>
          </a:p>
        </p:txBody>
      </p:sp>
      <p:sp>
        <p:nvSpPr>
          <p:cNvPr id="3"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6" name="Rectangle 4"/>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8"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graphicFrame>
        <p:nvGraphicFramePr>
          <p:cNvPr id="9" name="对象 8"/>
          <p:cNvGraphicFramePr>
            <a:graphicFrameLocks noChangeAspect="1"/>
          </p:cNvGraphicFramePr>
          <p:nvPr>
            <p:extLst>
              <p:ext uri="{D42A27DB-BD31-4B8C-83A1-F6EECF244321}">
                <p14:modId xmlns:p14="http://schemas.microsoft.com/office/powerpoint/2010/main" val="1227373718"/>
              </p:ext>
            </p:extLst>
          </p:nvPr>
        </p:nvGraphicFramePr>
        <p:xfrm>
          <a:off x="899592" y="4005064"/>
          <a:ext cx="5470608" cy="720080"/>
        </p:xfrm>
        <a:graphic>
          <a:graphicData uri="http://schemas.openxmlformats.org/presentationml/2006/ole">
            <mc:AlternateContent xmlns:mc="http://schemas.openxmlformats.org/markup-compatibility/2006">
              <mc:Choice xmlns:v="urn:schemas-microsoft-com:vml" Requires="v">
                <p:oleObj spid="_x0000_s132103" name="公式" r:id="rId3" imgW="1727200" imgH="228600" progId="Equation.3">
                  <p:embed/>
                </p:oleObj>
              </mc:Choice>
              <mc:Fallback>
                <p:oleObj name="公式" r:id="rId3" imgW="1727200" imgH="228600" progId="Equation.3">
                  <p:embed/>
                  <p:pic>
                    <p:nvPicPr>
                      <p:cNvPr id="0" name="Object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99592" y="4005064"/>
                        <a:ext cx="5470608" cy="720080"/>
                      </a:xfrm>
                      <a:prstGeom prst="rect">
                        <a:avLst/>
                      </a:prstGeom>
                      <a:noFill/>
                    </p:spPr>
                  </p:pic>
                </p:oleObj>
              </mc:Fallback>
            </mc:AlternateContent>
          </a:graphicData>
        </a:graphic>
      </p:graphicFrame>
    </p:spTree>
    <p:extLst>
      <p:ext uri="{BB962C8B-B14F-4D97-AF65-F5344CB8AC3E}">
        <p14:creationId xmlns:p14="http://schemas.microsoft.com/office/powerpoint/2010/main" val="4223084698"/>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971600" y="228600"/>
            <a:ext cx="7416824" cy="824136"/>
          </a:xfrm>
        </p:spPr>
        <p:txBody>
          <a:bodyPr>
            <a:noAutofit/>
          </a:bodyPr>
          <a:lstStyle/>
          <a:p>
            <a:r>
              <a:rPr lang="zh-CN" altLang="en-US" sz="4000" b="1" dirty="0" smtClean="0">
                <a:latin typeface="Times New Roman" panose="02020603050405020304" pitchFamily="18" charset="0"/>
                <a:ea typeface="黑体" panose="02010609060101010101" pitchFamily="49" charset="-122"/>
                <a:cs typeface="Times New Roman" panose="02020603050405020304" pitchFamily="18" charset="0"/>
              </a:rPr>
              <a:t>狭义遗传力的群体特异性</a:t>
            </a:r>
            <a:endParaRPr lang="en-US" altLang="zh-CN" sz="4000" b="1"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4" name="内容占位符 3"/>
          <p:cNvSpPr>
            <a:spLocks noGrp="1"/>
          </p:cNvSpPr>
          <p:nvPr>
            <p:ph idx="1"/>
          </p:nvPr>
        </p:nvSpPr>
        <p:spPr>
          <a:xfrm>
            <a:off x="467544" y="1196752"/>
            <a:ext cx="8280920" cy="5184576"/>
          </a:xfrm>
        </p:spPr>
        <p:txBody>
          <a:bodyPr>
            <a:normAutofit fontScale="92500"/>
          </a:bodyPr>
          <a:lstStyle/>
          <a:p>
            <a:pPr>
              <a:lnSpc>
                <a:spcPct val="120000"/>
              </a:lnSpc>
            </a:pPr>
            <a:r>
              <a:rPr lang="zh-CN" altLang="zh-CN" dirty="0">
                <a:latin typeface="Times New Roman" panose="02020603050405020304" pitchFamily="18" charset="0"/>
                <a:ea typeface="黑体" panose="02010609060101010101" pitchFamily="49" charset="-122"/>
                <a:cs typeface="Times New Roman" panose="02020603050405020304" pitchFamily="18" charset="0"/>
              </a:rPr>
              <a:t>与广义遗传力一样，狭义遗传力也是群体水平的遗传参数。对于同一个性状，利用不同群体、不同环境的表型鉴定数据，可能得到不同的估计值</a:t>
            </a:r>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。从</a:t>
            </a:r>
            <a:r>
              <a:rPr lang="en-US" altLang="zh-CN" dirty="0">
                <a:latin typeface="Times New Roman" panose="02020603050405020304" pitchFamily="18" charset="0"/>
                <a:ea typeface="黑体" panose="02010609060101010101" pitchFamily="49" charset="-122"/>
                <a:cs typeface="Times New Roman" panose="02020603050405020304" pitchFamily="18" charset="0"/>
              </a:rPr>
              <a:t>Falconer and Mackay</a:t>
            </a:r>
            <a:r>
              <a:rPr lang="zh-CN" altLang="zh-CN"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dirty="0">
                <a:latin typeface="Times New Roman" panose="02020603050405020304" pitchFamily="18" charset="0"/>
                <a:ea typeface="黑体" panose="02010609060101010101" pitchFamily="49" charset="-122"/>
                <a:cs typeface="Times New Roman" panose="02020603050405020304" pitchFamily="18" charset="0"/>
              </a:rPr>
              <a:t>1996</a:t>
            </a:r>
            <a:r>
              <a:rPr lang="zh-CN" altLang="zh-CN" dirty="0">
                <a:latin typeface="Times New Roman" panose="02020603050405020304" pitchFamily="18" charset="0"/>
                <a:ea typeface="黑体" panose="02010609060101010101" pitchFamily="49" charset="-122"/>
                <a:cs typeface="Times New Roman" panose="02020603050405020304" pitchFamily="18" charset="0"/>
              </a:rPr>
              <a:t>）第</a:t>
            </a:r>
            <a:r>
              <a:rPr lang="en-US" altLang="zh-CN" dirty="0">
                <a:latin typeface="Times New Roman" panose="02020603050405020304" pitchFamily="18" charset="0"/>
                <a:ea typeface="黑体" panose="02010609060101010101" pitchFamily="49" charset="-122"/>
                <a:cs typeface="Times New Roman" panose="02020603050405020304" pitchFamily="18" charset="0"/>
              </a:rPr>
              <a:t>162</a:t>
            </a:r>
            <a:r>
              <a:rPr lang="zh-CN" altLang="zh-CN" dirty="0">
                <a:latin typeface="Times New Roman" panose="02020603050405020304" pitchFamily="18" charset="0"/>
                <a:ea typeface="黑体" panose="02010609060101010101" pitchFamily="49" charset="-122"/>
                <a:cs typeface="Times New Roman" panose="02020603050405020304" pitchFamily="18" charset="0"/>
              </a:rPr>
              <a:t>页表</a:t>
            </a:r>
            <a:r>
              <a:rPr lang="en-US" altLang="zh-CN" dirty="0">
                <a:latin typeface="Times New Roman" panose="02020603050405020304" pitchFamily="18" charset="0"/>
                <a:ea typeface="黑体" panose="02010609060101010101" pitchFamily="49" charset="-122"/>
                <a:cs typeface="Times New Roman" panose="02020603050405020304" pitchFamily="18" charset="0"/>
              </a:rPr>
              <a:t>10.1</a:t>
            </a:r>
            <a:r>
              <a:rPr lang="zh-CN" altLang="zh-CN" dirty="0">
                <a:latin typeface="Times New Roman" panose="02020603050405020304" pitchFamily="18" charset="0"/>
                <a:ea typeface="黑体" panose="02010609060101010101" pitchFamily="49" charset="-122"/>
                <a:cs typeface="Times New Roman" panose="02020603050405020304" pitchFamily="18" charset="0"/>
              </a:rPr>
              <a:t>来看，有些性状的狭义遗传力估计值还不到</a:t>
            </a:r>
            <a:r>
              <a:rPr lang="en-US" altLang="zh-CN" dirty="0">
                <a:latin typeface="Times New Roman" panose="02020603050405020304" pitchFamily="18" charset="0"/>
                <a:ea typeface="黑体" panose="02010609060101010101" pitchFamily="49" charset="-122"/>
                <a:cs typeface="Times New Roman" panose="02020603050405020304" pitchFamily="18" charset="0"/>
              </a:rPr>
              <a:t>0.1</a:t>
            </a:r>
            <a:r>
              <a:rPr lang="zh-CN" altLang="zh-CN" dirty="0">
                <a:latin typeface="Times New Roman" panose="02020603050405020304" pitchFamily="18" charset="0"/>
                <a:ea typeface="黑体" panose="02010609060101010101" pitchFamily="49" charset="-122"/>
                <a:cs typeface="Times New Roman" panose="02020603050405020304" pitchFamily="18" charset="0"/>
              </a:rPr>
              <a:t>，但有的可能会达到</a:t>
            </a:r>
            <a:r>
              <a:rPr lang="en-US" altLang="zh-CN" dirty="0">
                <a:latin typeface="Times New Roman" panose="02020603050405020304" pitchFamily="18" charset="0"/>
                <a:ea typeface="黑体" panose="02010609060101010101" pitchFamily="49" charset="-122"/>
                <a:cs typeface="Times New Roman" panose="02020603050405020304" pitchFamily="18" charset="0"/>
              </a:rPr>
              <a:t>0.6</a:t>
            </a:r>
            <a:r>
              <a:rPr lang="zh-CN" altLang="zh-CN" dirty="0">
                <a:latin typeface="Times New Roman" panose="02020603050405020304" pitchFamily="18" charset="0"/>
                <a:ea typeface="黑体" panose="02010609060101010101" pitchFamily="49" charset="-122"/>
                <a:cs typeface="Times New Roman" panose="02020603050405020304" pitchFamily="18" charset="0"/>
              </a:rPr>
              <a:t>以上</a:t>
            </a:r>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dirty="0" smtClean="0">
              <a:latin typeface="Times New Roman" panose="02020603050405020304" pitchFamily="18" charset="0"/>
              <a:ea typeface="黑体" panose="02010609060101010101" pitchFamily="49" charset="-122"/>
              <a:cs typeface="Times New Roman" panose="02020603050405020304" pitchFamily="18" charset="0"/>
            </a:endParaRPr>
          </a:p>
          <a:p>
            <a:pPr>
              <a:lnSpc>
                <a:spcPct val="120000"/>
              </a:lnSpc>
            </a:pPr>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影响</a:t>
            </a:r>
            <a:r>
              <a:rPr lang="zh-CN" altLang="zh-CN" dirty="0">
                <a:latin typeface="Times New Roman" panose="02020603050405020304" pitchFamily="18" charset="0"/>
                <a:ea typeface="黑体" panose="02010609060101010101" pitchFamily="49" charset="-122"/>
                <a:cs typeface="Times New Roman" panose="02020603050405020304" pitchFamily="18" charset="0"/>
              </a:rPr>
              <a:t>遗传力的因素有很多，既有性状的遗传基础，又有环境和随机误差，还依赖于所采用的遗传群体</a:t>
            </a:r>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dirty="0" smtClean="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3"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6" name="Rectangle 4"/>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8"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Tree>
    <p:extLst>
      <p:ext uri="{BB962C8B-B14F-4D97-AF65-F5344CB8AC3E}">
        <p14:creationId xmlns:p14="http://schemas.microsoft.com/office/powerpoint/2010/main" val="1972916021"/>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971600" y="228600"/>
            <a:ext cx="7416824" cy="824136"/>
          </a:xfrm>
        </p:spPr>
        <p:txBody>
          <a:bodyPr>
            <a:noAutofit/>
          </a:bodyPr>
          <a:lstStyle/>
          <a:p>
            <a:r>
              <a:rPr lang="zh-CN" altLang="en-US" sz="4000" b="1" dirty="0" smtClean="0">
                <a:latin typeface="Times New Roman" panose="02020603050405020304" pitchFamily="18" charset="0"/>
                <a:ea typeface="黑体" panose="02010609060101010101" pitchFamily="49" charset="-122"/>
                <a:cs typeface="Times New Roman" panose="02020603050405020304" pitchFamily="18" charset="0"/>
              </a:rPr>
              <a:t>狭义遗传力的群体特异性</a:t>
            </a:r>
            <a:endParaRPr lang="en-US" altLang="zh-CN" sz="4000" b="1"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4" name="内容占位符 3"/>
          <p:cNvSpPr>
            <a:spLocks noGrp="1"/>
          </p:cNvSpPr>
          <p:nvPr>
            <p:ph idx="1"/>
          </p:nvPr>
        </p:nvSpPr>
        <p:spPr>
          <a:xfrm>
            <a:off x="467544" y="1196752"/>
            <a:ext cx="8280920" cy="4680520"/>
          </a:xfrm>
        </p:spPr>
        <p:txBody>
          <a:bodyPr>
            <a:normAutofit/>
          </a:bodyPr>
          <a:lstStyle/>
          <a:p>
            <a:pPr>
              <a:lnSpc>
                <a:spcPct val="120000"/>
              </a:lnSpc>
            </a:pPr>
            <a:r>
              <a:rPr lang="zh-CN" altLang="zh-CN" sz="3000" dirty="0" smtClean="0">
                <a:latin typeface="Times New Roman" panose="02020603050405020304" pitchFamily="18" charset="0"/>
                <a:ea typeface="黑体" panose="02010609060101010101" pitchFamily="49" charset="-122"/>
                <a:cs typeface="Times New Roman" panose="02020603050405020304" pitchFamily="18" charset="0"/>
              </a:rPr>
              <a:t>同时</a:t>
            </a:r>
            <a:r>
              <a:rPr lang="zh-CN" altLang="zh-CN" sz="3000" dirty="0">
                <a:latin typeface="Times New Roman" panose="02020603050405020304" pitchFamily="18" charset="0"/>
                <a:ea typeface="黑体" panose="02010609060101010101" pitchFamily="49" charset="-122"/>
                <a:cs typeface="Times New Roman" panose="02020603050405020304" pitchFamily="18" charset="0"/>
              </a:rPr>
              <a:t>，方差和协方差在统计学上被称为二阶统计量，二阶统计量的估计误差要远高于如样本均值、中位数等一阶统计量。遗传力是两个二阶统计量的比值，与相关系数类似，有着复杂的统计分布和较高的抽样误差</a:t>
            </a:r>
            <a:r>
              <a:rPr lang="zh-CN" altLang="zh-CN" sz="30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3000" dirty="0" smtClean="0">
              <a:latin typeface="Times New Roman" panose="02020603050405020304" pitchFamily="18" charset="0"/>
              <a:ea typeface="黑体" panose="02010609060101010101" pitchFamily="49" charset="-122"/>
              <a:cs typeface="Times New Roman" panose="02020603050405020304" pitchFamily="18" charset="0"/>
            </a:endParaRPr>
          </a:p>
          <a:p>
            <a:pPr>
              <a:lnSpc>
                <a:spcPct val="120000"/>
              </a:lnSpc>
            </a:pPr>
            <a:r>
              <a:rPr lang="zh-CN" altLang="zh-CN" sz="3000" dirty="0" smtClean="0">
                <a:latin typeface="Times New Roman" panose="02020603050405020304" pitchFamily="18" charset="0"/>
                <a:ea typeface="黑体" panose="02010609060101010101" pitchFamily="49" charset="-122"/>
                <a:cs typeface="Times New Roman" panose="02020603050405020304" pitchFamily="18" charset="0"/>
              </a:rPr>
              <a:t>因此</a:t>
            </a:r>
            <a:r>
              <a:rPr lang="zh-CN" altLang="zh-CN" sz="3000" dirty="0">
                <a:latin typeface="Times New Roman" panose="02020603050405020304" pitchFamily="18" charset="0"/>
                <a:ea typeface="黑体" panose="02010609060101010101" pitchFamily="49" charset="-122"/>
                <a:cs typeface="Times New Roman" panose="02020603050405020304" pitchFamily="18" charset="0"/>
              </a:rPr>
              <a:t>，尽管遗传力是十分重要的遗传参数，但要得到遗传力的准确估计或正确估计还是相当不容易的。</a:t>
            </a:r>
          </a:p>
        </p:txBody>
      </p:sp>
      <p:sp>
        <p:nvSpPr>
          <p:cNvPr id="3"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6" name="Rectangle 4"/>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8"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Tree>
    <p:extLst>
      <p:ext uri="{BB962C8B-B14F-4D97-AF65-F5344CB8AC3E}">
        <p14:creationId xmlns:p14="http://schemas.microsoft.com/office/powerpoint/2010/main" val="27685985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539552" y="260648"/>
            <a:ext cx="8064896" cy="1944216"/>
          </a:xfrm>
        </p:spPr>
        <p:txBody>
          <a:bodyPr>
            <a:noAutofit/>
          </a:bodyPr>
          <a:lstStyle/>
          <a:p>
            <a:r>
              <a:rPr lang="zh-CN" altLang="zh-CN" sz="3200" b="1" dirty="0">
                <a:latin typeface="Times New Roman" panose="02020603050405020304" pitchFamily="18" charset="0"/>
                <a:ea typeface="黑体" panose="02010609060101010101" pitchFamily="49" charset="-122"/>
                <a:cs typeface="Times New Roman" panose="02020603050405020304" pitchFamily="18" charset="0"/>
              </a:rPr>
              <a:t>老鼠矮化基因座位上三种基因型的</a:t>
            </a:r>
            <a:r>
              <a:rPr lang="en-US" altLang="zh-CN" sz="3200" b="1" dirty="0">
                <a:latin typeface="Times New Roman" panose="02020603050405020304" pitchFamily="18" charset="0"/>
                <a:ea typeface="黑体" panose="02010609060101010101" pitchFamily="49" charset="-122"/>
                <a:cs typeface="Times New Roman" panose="02020603050405020304" pitchFamily="18" charset="0"/>
              </a:rPr>
              <a:t>6</a:t>
            </a:r>
            <a:r>
              <a:rPr lang="zh-CN" altLang="zh-CN" sz="3200" b="1" dirty="0">
                <a:latin typeface="Times New Roman" panose="02020603050405020304" pitchFamily="18" charset="0"/>
                <a:ea typeface="黑体" panose="02010609060101010101" pitchFamily="49" charset="-122"/>
                <a:cs typeface="Times New Roman" panose="02020603050405020304" pitchFamily="18" charset="0"/>
              </a:rPr>
              <a:t>周龄平均体重（</a:t>
            </a:r>
            <a:r>
              <a:rPr lang="en-US" altLang="zh-CN" sz="3200" b="1" dirty="0">
                <a:latin typeface="Times New Roman" panose="02020603050405020304" pitchFamily="18" charset="0"/>
                <a:ea typeface="黑体" panose="02010609060101010101" pitchFamily="49" charset="-122"/>
                <a:cs typeface="Times New Roman" panose="02020603050405020304" pitchFamily="18" charset="0"/>
              </a:rPr>
              <a:t>g</a:t>
            </a:r>
            <a:r>
              <a:rPr lang="zh-CN" altLang="zh-CN" sz="3200" b="1" dirty="0">
                <a:latin typeface="Times New Roman" panose="02020603050405020304" pitchFamily="18" charset="0"/>
                <a:ea typeface="黑体" panose="02010609060101010101" pitchFamily="49" charset="-122"/>
                <a:cs typeface="Times New Roman" panose="02020603050405020304" pitchFamily="18" charset="0"/>
              </a:rPr>
              <a:t>），以及等位基因频率分别为</a:t>
            </a:r>
            <a:r>
              <a:rPr lang="en-US" altLang="zh-CN" sz="3200" b="1" dirty="0">
                <a:latin typeface="Times New Roman" panose="02020603050405020304" pitchFamily="18" charset="0"/>
                <a:ea typeface="黑体" panose="02010609060101010101" pitchFamily="49" charset="-122"/>
                <a:cs typeface="Times New Roman" panose="02020603050405020304" pitchFamily="18" charset="0"/>
              </a:rPr>
              <a:t>0.9</a:t>
            </a:r>
            <a:r>
              <a:rPr lang="zh-CN" altLang="zh-CN" sz="3200" b="1" dirty="0">
                <a:latin typeface="Times New Roman" panose="02020603050405020304" pitchFamily="18" charset="0"/>
                <a:ea typeface="黑体" panose="02010609060101010101" pitchFamily="49" charset="-122"/>
                <a:cs typeface="Times New Roman" panose="02020603050405020304" pitchFamily="18" charset="0"/>
              </a:rPr>
              <a:t>和</a:t>
            </a:r>
            <a:r>
              <a:rPr lang="en-US" altLang="zh-CN" sz="3200" b="1" dirty="0">
                <a:latin typeface="Times New Roman" panose="02020603050405020304" pitchFamily="18" charset="0"/>
                <a:ea typeface="黑体" panose="02010609060101010101" pitchFamily="49" charset="-122"/>
                <a:cs typeface="Times New Roman" panose="02020603050405020304" pitchFamily="18" charset="0"/>
              </a:rPr>
              <a:t>0.1</a:t>
            </a:r>
            <a:r>
              <a:rPr lang="zh-CN" altLang="zh-CN" sz="3200" b="1" dirty="0">
                <a:latin typeface="Times New Roman" panose="02020603050405020304" pitchFamily="18" charset="0"/>
                <a:ea typeface="黑体" panose="02010609060101010101" pitchFamily="49" charset="-122"/>
                <a:cs typeface="Times New Roman" panose="02020603050405020304" pitchFamily="18" charset="0"/>
              </a:rPr>
              <a:t>的随机交配群体的基因型频率、群体均值、群体方差和三种基因型的遗传效应</a:t>
            </a:r>
            <a:endParaRPr lang="en-US" altLang="zh-CN" sz="3200" b="1" dirty="0">
              <a:latin typeface="Times New Roman" panose="02020603050405020304" pitchFamily="18" charset="0"/>
              <a:ea typeface="黑体" panose="02010609060101010101" pitchFamily="49" charset="-122"/>
              <a:cs typeface="Times New Roman" panose="02020603050405020304" pitchFamily="18" charset="0"/>
            </a:endParaRPr>
          </a:p>
        </p:txBody>
      </p:sp>
      <p:graphicFrame>
        <p:nvGraphicFramePr>
          <p:cNvPr id="10" name="表格 9"/>
          <p:cNvGraphicFramePr>
            <a:graphicFrameLocks noGrp="1"/>
          </p:cNvGraphicFramePr>
          <p:nvPr>
            <p:extLst>
              <p:ext uri="{D42A27DB-BD31-4B8C-83A1-F6EECF244321}">
                <p14:modId xmlns:p14="http://schemas.microsoft.com/office/powerpoint/2010/main" val="954395053"/>
              </p:ext>
            </p:extLst>
          </p:nvPr>
        </p:nvGraphicFramePr>
        <p:xfrm>
          <a:off x="522763" y="2348880"/>
          <a:ext cx="8098473" cy="3718560"/>
        </p:xfrm>
        <a:graphic>
          <a:graphicData uri="http://schemas.openxmlformats.org/drawingml/2006/table">
            <a:tbl>
              <a:tblPr firstRow="1" firstCol="1" lastRow="1" lastCol="1" bandRow="1" bandCol="1">
                <a:tableStyleId>{5C22544A-7EE6-4342-B048-85BDC9FD1C3A}</a:tableStyleId>
              </a:tblPr>
              <a:tblGrid>
                <a:gridCol w="3754760"/>
                <a:gridCol w="1440160"/>
                <a:gridCol w="93980"/>
                <a:gridCol w="1379269"/>
                <a:gridCol w="1430304"/>
              </a:tblGrid>
              <a:tr h="0">
                <a:tc>
                  <a:txBody>
                    <a:bodyPr/>
                    <a:lstStyle/>
                    <a:p>
                      <a:pPr algn="just">
                        <a:spcAft>
                          <a:spcPts val="0"/>
                        </a:spcAft>
                      </a:pPr>
                      <a:r>
                        <a:rPr lang="zh-CN" sz="2800" kern="100" dirty="0">
                          <a:effectLst/>
                        </a:rPr>
                        <a:t>基因型</a:t>
                      </a:r>
                      <a:endParaRPr lang="zh-CN" sz="2800" kern="100" dirty="0">
                        <a:effectLst/>
                        <a:latin typeface="Calibri"/>
                        <a:ea typeface="宋体"/>
                        <a:cs typeface="Times New Roman"/>
                      </a:endParaRPr>
                    </a:p>
                  </a:txBody>
                  <a:tcPr marL="68580" marR="68580" marT="0" marB="0"/>
                </a:tc>
                <a:tc>
                  <a:txBody>
                    <a:bodyPr/>
                    <a:lstStyle/>
                    <a:p>
                      <a:pPr algn="just">
                        <a:spcAft>
                          <a:spcPts val="0"/>
                        </a:spcAft>
                      </a:pPr>
                      <a:r>
                        <a:rPr lang="en-US" sz="3200" kern="100" dirty="0">
                          <a:effectLst/>
                        </a:rPr>
                        <a:t>++</a:t>
                      </a:r>
                      <a:endParaRPr lang="zh-CN" sz="3200" kern="100" dirty="0">
                        <a:effectLst/>
                        <a:latin typeface="Calibri"/>
                        <a:ea typeface="宋体"/>
                        <a:cs typeface="Times New Roman"/>
                      </a:endParaRPr>
                    </a:p>
                  </a:txBody>
                  <a:tcPr marL="68580" marR="68580" marT="0" marB="0"/>
                </a:tc>
                <a:tc gridSpan="2">
                  <a:txBody>
                    <a:bodyPr/>
                    <a:lstStyle/>
                    <a:p>
                      <a:pPr algn="just">
                        <a:spcAft>
                          <a:spcPts val="0"/>
                        </a:spcAft>
                      </a:pPr>
                      <a:r>
                        <a:rPr lang="en-US" sz="3200" kern="100">
                          <a:effectLst/>
                        </a:rPr>
                        <a:t>+pg</a:t>
                      </a:r>
                      <a:endParaRPr lang="zh-CN" sz="3200" kern="100">
                        <a:effectLst/>
                        <a:latin typeface="Calibri"/>
                        <a:ea typeface="宋体"/>
                        <a:cs typeface="Times New Roman"/>
                      </a:endParaRPr>
                    </a:p>
                  </a:txBody>
                  <a:tcPr marL="68580" marR="68580" marT="0" marB="0"/>
                </a:tc>
                <a:tc hMerge="1">
                  <a:txBody>
                    <a:bodyPr/>
                    <a:lstStyle/>
                    <a:p>
                      <a:pPr algn="just">
                        <a:spcAft>
                          <a:spcPts val="0"/>
                        </a:spcAft>
                      </a:pPr>
                      <a:endParaRPr lang="zh-CN" sz="2800" kern="100">
                        <a:effectLst/>
                        <a:latin typeface="Calibri"/>
                        <a:ea typeface="宋体"/>
                        <a:cs typeface="Times New Roman"/>
                      </a:endParaRPr>
                    </a:p>
                  </a:txBody>
                  <a:tcPr marL="68580" marR="68580" marT="0" marB="0"/>
                </a:tc>
                <a:tc>
                  <a:txBody>
                    <a:bodyPr/>
                    <a:lstStyle/>
                    <a:p>
                      <a:pPr algn="just">
                        <a:spcAft>
                          <a:spcPts val="0"/>
                        </a:spcAft>
                      </a:pPr>
                      <a:r>
                        <a:rPr lang="en-US" sz="3200" kern="100">
                          <a:effectLst/>
                        </a:rPr>
                        <a:t>pgpg</a:t>
                      </a:r>
                      <a:endParaRPr lang="zh-CN" sz="3200" kern="100">
                        <a:effectLst/>
                        <a:latin typeface="Calibri"/>
                        <a:ea typeface="宋体"/>
                        <a:cs typeface="Times New Roman"/>
                      </a:endParaRPr>
                    </a:p>
                  </a:txBody>
                  <a:tcPr marL="68580" marR="68580" marT="0" marB="0"/>
                </a:tc>
              </a:tr>
              <a:tr h="0">
                <a:tc>
                  <a:txBody>
                    <a:bodyPr/>
                    <a:lstStyle/>
                    <a:p>
                      <a:pPr algn="just">
                        <a:spcAft>
                          <a:spcPts val="0"/>
                        </a:spcAft>
                      </a:pPr>
                      <a:r>
                        <a:rPr lang="en-US" sz="2800" kern="100">
                          <a:effectLst/>
                        </a:rPr>
                        <a:t>6</a:t>
                      </a:r>
                      <a:r>
                        <a:rPr lang="zh-CN" sz="2800" kern="100">
                          <a:effectLst/>
                        </a:rPr>
                        <a:t>周龄平均体重（</a:t>
                      </a:r>
                      <a:r>
                        <a:rPr lang="en-US" sz="2800" kern="100">
                          <a:effectLst/>
                        </a:rPr>
                        <a:t>g</a:t>
                      </a:r>
                      <a:r>
                        <a:rPr lang="zh-CN" sz="2800" kern="100">
                          <a:effectLst/>
                        </a:rPr>
                        <a:t>），即基因型值</a:t>
                      </a:r>
                      <a:endParaRPr lang="zh-CN" sz="2800" kern="100">
                        <a:effectLst/>
                        <a:latin typeface="Calibri"/>
                        <a:ea typeface="宋体"/>
                        <a:cs typeface="Times New Roman"/>
                      </a:endParaRPr>
                    </a:p>
                  </a:txBody>
                  <a:tcPr marL="68580" marR="68580" marT="0" marB="0"/>
                </a:tc>
                <a:tc>
                  <a:txBody>
                    <a:bodyPr/>
                    <a:lstStyle/>
                    <a:p>
                      <a:pPr algn="just">
                        <a:spcAft>
                          <a:spcPts val="0"/>
                        </a:spcAft>
                      </a:pPr>
                      <a:r>
                        <a:rPr lang="en-US" sz="3200" b="0" kern="100" dirty="0">
                          <a:solidFill>
                            <a:schemeClr val="tx1"/>
                          </a:solidFill>
                          <a:effectLst/>
                        </a:rPr>
                        <a:t>14</a:t>
                      </a:r>
                      <a:endParaRPr lang="zh-CN" sz="3200" b="0" kern="100" dirty="0">
                        <a:solidFill>
                          <a:schemeClr val="tx1"/>
                        </a:solidFill>
                        <a:effectLst/>
                        <a:latin typeface="Calibri"/>
                        <a:ea typeface="宋体"/>
                        <a:cs typeface="Times New Roman"/>
                      </a:endParaRPr>
                    </a:p>
                  </a:txBody>
                  <a:tcPr marL="68580" marR="68580" marT="0" marB="0">
                    <a:solidFill>
                      <a:schemeClr val="accent1">
                        <a:lumMod val="20000"/>
                        <a:lumOff val="80000"/>
                      </a:schemeClr>
                    </a:solidFill>
                  </a:tcPr>
                </a:tc>
                <a:tc gridSpan="2">
                  <a:txBody>
                    <a:bodyPr/>
                    <a:lstStyle/>
                    <a:p>
                      <a:pPr algn="just">
                        <a:spcAft>
                          <a:spcPts val="0"/>
                        </a:spcAft>
                      </a:pPr>
                      <a:r>
                        <a:rPr lang="en-US" sz="3200" b="0" kern="100" dirty="0">
                          <a:solidFill>
                            <a:schemeClr val="tx1"/>
                          </a:solidFill>
                          <a:effectLst/>
                        </a:rPr>
                        <a:t>12</a:t>
                      </a:r>
                      <a:endParaRPr lang="zh-CN" sz="3200" b="0" kern="100" dirty="0">
                        <a:solidFill>
                          <a:schemeClr val="tx1"/>
                        </a:solidFill>
                        <a:effectLst/>
                        <a:latin typeface="Calibri"/>
                        <a:ea typeface="宋体"/>
                        <a:cs typeface="Times New Roman"/>
                      </a:endParaRPr>
                    </a:p>
                  </a:txBody>
                  <a:tcPr marL="68580" marR="68580" marT="0" marB="0">
                    <a:solidFill>
                      <a:schemeClr val="accent1">
                        <a:lumMod val="20000"/>
                        <a:lumOff val="80000"/>
                      </a:schemeClr>
                    </a:solidFill>
                  </a:tcPr>
                </a:tc>
                <a:tc hMerge="1">
                  <a:txBody>
                    <a:bodyPr/>
                    <a:lstStyle/>
                    <a:p>
                      <a:pPr algn="just">
                        <a:spcAft>
                          <a:spcPts val="0"/>
                        </a:spcAft>
                      </a:pPr>
                      <a:endParaRPr lang="zh-CN" sz="2800" kern="100">
                        <a:effectLst/>
                        <a:latin typeface="Calibri"/>
                        <a:ea typeface="宋体"/>
                        <a:cs typeface="Times New Roman"/>
                      </a:endParaRPr>
                    </a:p>
                  </a:txBody>
                  <a:tcPr marL="68580" marR="68580" marT="0" marB="0"/>
                </a:tc>
                <a:tc>
                  <a:txBody>
                    <a:bodyPr/>
                    <a:lstStyle/>
                    <a:p>
                      <a:pPr algn="just">
                        <a:spcAft>
                          <a:spcPts val="0"/>
                        </a:spcAft>
                      </a:pPr>
                      <a:r>
                        <a:rPr lang="en-US" sz="3200" b="0" kern="100" dirty="0">
                          <a:solidFill>
                            <a:schemeClr val="tx1"/>
                          </a:solidFill>
                          <a:effectLst/>
                        </a:rPr>
                        <a:t>6</a:t>
                      </a:r>
                      <a:endParaRPr lang="zh-CN" sz="3200" b="0" kern="100" dirty="0">
                        <a:solidFill>
                          <a:schemeClr val="tx1"/>
                        </a:solidFill>
                        <a:effectLst/>
                        <a:latin typeface="Calibri"/>
                        <a:ea typeface="宋体"/>
                        <a:cs typeface="Times New Roman"/>
                      </a:endParaRPr>
                    </a:p>
                  </a:txBody>
                  <a:tcPr marL="68580" marR="68580" marT="0" marB="0">
                    <a:solidFill>
                      <a:schemeClr val="accent1">
                        <a:lumMod val="20000"/>
                        <a:lumOff val="80000"/>
                      </a:schemeClr>
                    </a:solidFill>
                  </a:tcPr>
                </a:tc>
              </a:tr>
              <a:tr h="0">
                <a:tc gridSpan="5">
                  <a:txBody>
                    <a:bodyPr/>
                    <a:lstStyle/>
                    <a:p>
                      <a:pPr algn="l">
                        <a:spcAft>
                          <a:spcPts val="0"/>
                        </a:spcAft>
                      </a:pPr>
                      <a:r>
                        <a:rPr lang="zh-CN" sz="2800" kern="100" dirty="0">
                          <a:effectLst/>
                        </a:rPr>
                        <a:t>等位基因</a:t>
                      </a:r>
                      <a:r>
                        <a:rPr lang="en-US" sz="2800" kern="100" dirty="0">
                          <a:effectLst/>
                        </a:rPr>
                        <a:t>+</a:t>
                      </a:r>
                      <a:r>
                        <a:rPr lang="zh-CN" sz="2800" kern="100" dirty="0">
                          <a:effectLst/>
                        </a:rPr>
                        <a:t>和</a:t>
                      </a:r>
                      <a:r>
                        <a:rPr lang="en-US" sz="2800" kern="100" dirty="0" err="1">
                          <a:effectLst/>
                        </a:rPr>
                        <a:t>pg</a:t>
                      </a:r>
                      <a:r>
                        <a:rPr lang="zh-CN" sz="2800" kern="100" dirty="0">
                          <a:effectLst/>
                        </a:rPr>
                        <a:t>频率分别为</a:t>
                      </a:r>
                      <a:r>
                        <a:rPr lang="en-US" sz="2800" kern="100" dirty="0">
                          <a:effectLst/>
                        </a:rPr>
                        <a:t>0.9</a:t>
                      </a:r>
                      <a:r>
                        <a:rPr lang="zh-CN" sz="2800" kern="100" dirty="0">
                          <a:effectLst/>
                        </a:rPr>
                        <a:t>和</a:t>
                      </a:r>
                      <a:r>
                        <a:rPr lang="en-US" sz="2800" kern="100" dirty="0">
                          <a:effectLst/>
                        </a:rPr>
                        <a:t>0.1</a:t>
                      </a:r>
                      <a:r>
                        <a:rPr lang="zh-CN" sz="2800" kern="100" dirty="0">
                          <a:effectLst/>
                        </a:rPr>
                        <a:t>的随机交配群体</a:t>
                      </a:r>
                      <a:endParaRPr lang="zh-CN" sz="2800" kern="100" dirty="0">
                        <a:effectLst/>
                        <a:latin typeface="Calibri"/>
                        <a:ea typeface="宋体"/>
                        <a:cs typeface="Times New Roman"/>
                      </a:endParaRPr>
                    </a:p>
                  </a:txBody>
                  <a:tcPr marL="68580" marR="68580" marT="0" marB="0"/>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r>
              <a:tr h="0">
                <a:tc>
                  <a:txBody>
                    <a:bodyPr/>
                    <a:lstStyle/>
                    <a:p>
                      <a:pPr algn="just">
                        <a:spcAft>
                          <a:spcPts val="0"/>
                        </a:spcAft>
                      </a:pPr>
                      <a:r>
                        <a:rPr lang="zh-CN" sz="2800" kern="100">
                          <a:effectLst/>
                        </a:rPr>
                        <a:t>基因型频率 </a:t>
                      </a:r>
                      <a:endParaRPr lang="zh-CN" sz="2800" kern="100">
                        <a:effectLst/>
                        <a:latin typeface="Calibri"/>
                        <a:ea typeface="宋体"/>
                        <a:cs typeface="Times New Roman"/>
                      </a:endParaRPr>
                    </a:p>
                  </a:txBody>
                  <a:tcPr marL="68580" marR="68580" marT="0" marB="0"/>
                </a:tc>
                <a:tc gridSpan="2">
                  <a:txBody>
                    <a:bodyPr/>
                    <a:lstStyle/>
                    <a:p>
                      <a:pPr algn="just">
                        <a:spcAft>
                          <a:spcPts val="0"/>
                        </a:spcAft>
                      </a:pPr>
                      <a:r>
                        <a:rPr lang="en-US" sz="3200" b="0" kern="100" dirty="0">
                          <a:solidFill>
                            <a:schemeClr val="tx1"/>
                          </a:solidFill>
                          <a:effectLst/>
                        </a:rPr>
                        <a:t>0.81</a:t>
                      </a:r>
                      <a:endParaRPr lang="zh-CN" sz="3200" b="0" kern="100" dirty="0">
                        <a:solidFill>
                          <a:schemeClr val="tx1"/>
                        </a:solidFill>
                        <a:effectLst/>
                        <a:latin typeface="Calibri"/>
                        <a:ea typeface="宋体"/>
                        <a:cs typeface="Times New Roman"/>
                      </a:endParaRPr>
                    </a:p>
                  </a:txBody>
                  <a:tcPr marL="68580" marR="68580" marT="0" marB="0">
                    <a:solidFill>
                      <a:schemeClr val="bg2"/>
                    </a:solidFill>
                  </a:tcPr>
                </a:tc>
                <a:tc hMerge="1">
                  <a:txBody>
                    <a:bodyPr/>
                    <a:lstStyle/>
                    <a:p>
                      <a:endParaRPr lang="zh-CN" altLang="en-US"/>
                    </a:p>
                  </a:txBody>
                  <a:tcPr/>
                </a:tc>
                <a:tc>
                  <a:txBody>
                    <a:bodyPr/>
                    <a:lstStyle/>
                    <a:p>
                      <a:pPr algn="just">
                        <a:spcAft>
                          <a:spcPts val="0"/>
                        </a:spcAft>
                      </a:pPr>
                      <a:r>
                        <a:rPr lang="en-US" sz="3200" b="0" kern="100" dirty="0">
                          <a:solidFill>
                            <a:schemeClr val="tx1"/>
                          </a:solidFill>
                          <a:effectLst/>
                        </a:rPr>
                        <a:t>0.18</a:t>
                      </a:r>
                      <a:endParaRPr lang="zh-CN" sz="3200" b="0" kern="100" dirty="0">
                        <a:solidFill>
                          <a:schemeClr val="tx1"/>
                        </a:solidFill>
                        <a:effectLst/>
                        <a:latin typeface="Calibri"/>
                        <a:ea typeface="宋体"/>
                        <a:cs typeface="Times New Roman"/>
                      </a:endParaRPr>
                    </a:p>
                  </a:txBody>
                  <a:tcPr marL="68580" marR="68580" marT="0" marB="0">
                    <a:solidFill>
                      <a:schemeClr val="bg2"/>
                    </a:solidFill>
                  </a:tcPr>
                </a:tc>
                <a:tc>
                  <a:txBody>
                    <a:bodyPr/>
                    <a:lstStyle/>
                    <a:p>
                      <a:pPr algn="just">
                        <a:spcAft>
                          <a:spcPts val="0"/>
                        </a:spcAft>
                      </a:pPr>
                      <a:r>
                        <a:rPr lang="en-US" sz="3200" b="0" kern="100">
                          <a:solidFill>
                            <a:schemeClr val="tx1"/>
                          </a:solidFill>
                          <a:effectLst/>
                        </a:rPr>
                        <a:t>0.01</a:t>
                      </a:r>
                      <a:endParaRPr lang="zh-CN" sz="3200" b="0" kern="100">
                        <a:solidFill>
                          <a:schemeClr val="tx1"/>
                        </a:solidFill>
                        <a:effectLst/>
                        <a:latin typeface="Calibri"/>
                        <a:ea typeface="宋体"/>
                        <a:cs typeface="Times New Roman"/>
                      </a:endParaRPr>
                    </a:p>
                  </a:txBody>
                  <a:tcPr marL="68580" marR="68580" marT="0" marB="0">
                    <a:solidFill>
                      <a:schemeClr val="bg2"/>
                    </a:solidFill>
                  </a:tcPr>
                </a:tc>
              </a:tr>
              <a:tr h="0">
                <a:tc>
                  <a:txBody>
                    <a:bodyPr/>
                    <a:lstStyle/>
                    <a:p>
                      <a:pPr algn="just">
                        <a:spcAft>
                          <a:spcPts val="0"/>
                        </a:spcAft>
                      </a:pPr>
                      <a:r>
                        <a:rPr lang="zh-CN" sz="2800" kern="100">
                          <a:effectLst/>
                        </a:rPr>
                        <a:t>群体均值 </a:t>
                      </a:r>
                      <a:endParaRPr lang="zh-CN" sz="2800" kern="100">
                        <a:effectLst/>
                        <a:latin typeface="Calibri"/>
                        <a:ea typeface="宋体"/>
                        <a:cs typeface="Times New Roman"/>
                      </a:endParaRPr>
                    </a:p>
                  </a:txBody>
                  <a:tcPr marL="68580" marR="68580" marT="0" marB="0"/>
                </a:tc>
                <a:tc gridSpan="2">
                  <a:txBody>
                    <a:bodyPr/>
                    <a:lstStyle/>
                    <a:p>
                      <a:pPr algn="just">
                        <a:spcAft>
                          <a:spcPts val="0"/>
                        </a:spcAft>
                      </a:pPr>
                      <a:r>
                        <a:rPr lang="en-US" sz="3200" b="0" kern="100">
                          <a:solidFill>
                            <a:schemeClr val="tx1"/>
                          </a:solidFill>
                          <a:effectLst/>
                        </a:rPr>
                        <a:t>13.56</a:t>
                      </a:r>
                      <a:endParaRPr lang="zh-CN" sz="3200" b="0" kern="100">
                        <a:solidFill>
                          <a:schemeClr val="tx1"/>
                        </a:solidFill>
                        <a:effectLst/>
                        <a:latin typeface="Calibri"/>
                        <a:ea typeface="宋体"/>
                        <a:cs typeface="Times New Roman"/>
                      </a:endParaRPr>
                    </a:p>
                  </a:txBody>
                  <a:tcPr marL="68580" marR="68580" marT="0" marB="0">
                    <a:solidFill>
                      <a:schemeClr val="bg2"/>
                    </a:solidFill>
                  </a:tcPr>
                </a:tc>
                <a:tc hMerge="1">
                  <a:txBody>
                    <a:bodyPr/>
                    <a:lstStyle/>
                    <a:p>
                      <a:endParaRPr lang="zh-CN" altLang="en-US"/>
                    </a:p>
                  </a:txBody>
                  <a:tcPr/>
                </a:tc>
                <a:tc>
                  <a:txBody>
                    <a:bodyPr/>
                    <a:lstStyle/>
                    <a:p>
                      <a:pPr algn="just">
                        <a:spcAft>
                          <a:spcPts val="0"/>
                        </a:spcAft>
                      </a:pPr>
                      <a:r>
                        <a:rPr lang="en-US" sz="3200" b="0" kern="100" dirty="0">
                          <a:solidFill>
                            <a:schemeClr val="tx1"/>
                          </a:solidFill>
                          <a:effectLst/>
                        </a:rPr>
                        <a:t> </a:t>
                      </a:r>
                      <a:endParaRPr lang="zh-CN" sz="3200" b="0" kern="100" dirty="0">
                        <a:solidFill>
                          <a:schemeClr val="tx1"/>
                        </a:solidFill>
                        <a:effectLst/>
                        <a:latin typeface="Calibri"/>
                        <a:ea typeface="宋体"/>
                        <a:cs typeface="Times New Roman"/>
                      </a:endParaRPr>
                    </a:p>
                  </a:txBody>
                  <a:tcPr marL="68580" marR="68580" marT="0" marB="0">
                    <a:solidFill>
                      <a:schemeClr val="bg2"/>
                    </a:solidFill>
                  </a:tcPr>
                </a:tc>
                <a:tc>
                  <a:txBody>
                    <a:bodyPr/>
                    <a:lstStyle/>
                    <a:p>
                      <a:pPr algn="just">
                        <a:spcAft>
                          <a:spcPts val="0"/>
                        </a:spcAft>
                      </a:pPr>
                      <a:r>
                        <a:rPr lang="en-US" sz="3200" b="0" kern="100" dirty="0">
                          <a:solidFill>
                            <a:schemeClr val="tx1"/>
                          </a:solidFill>
                          <a:effectLst/>
                        </a:rPr>
                        <a:t> </a:t>
                      </a:r>
                      <a:endParaRPr lang="zh-CN" sz="3200" b="0" kern="100" dirty="0">
                        <a:solidFill>
                          <a:schemeClr val="tx1"/>
                        </a:solidFill>
                        <a:effectLst/>
                        <a:latin typeface="Calibri"/>
                        <a:ea typeface="宋体"/>
                        <a:cs typeface="Times New Roman"/>
                      </a:endParaRPr>
                    </a:p>
                  </a:txBody>
                  <a:tcPr marL="68580" marR="68580" marT="0" marB="0">
                    <a:solidFill>
                      <a:schemeClr val="bg2"/>
                    </a:solidFill>
                  </a:tcPr>
                </a:tc>
              </a:tr>
              <a:tr h="0">
                <a:tc>
                  <a:txBody>
                    <a:bodyPr/>
                    <a:lstStyle/>
                    <a:p>
                      <a:pPr algn="just">
                        <a:spcAft>
                          <a:spcPts val="0"/>
                        </a:spcAft>
                      </a:pPr>
                      <a:r>
                        <a:rPr lang="zh-CN" sz="2800" kern="100" dirty="0">
                          <a:effectLst/>
                        </a:rPr>
                        <a:t>遗传效应 </a:t>
                      </a:r>
                      <a:endParaRPr lang="zh-CN" sz="2800" kern="100" dirty="0">
                        <a:effectLst/>
                        <a:latin typeface="Calibri"/>
                        <a:ea typeface="宋体"/>
                        <a:cs typeface="Times New Roman"/>
                      </a:endParaRPr>
                    </a:p>
                  </a:txBody>
                  <a:tcPr marL="68580" marR="68580" marT="0" marB="0"/>
                </a:tc>
                <a:tc gridSpan="2">
                  <a:txBody>
                    <a:bodyPr/>
                    <a:lstStyle/>
                    <a:p>
                      <a:pPr algn="just">
                        <a:spcAft>
                          <a:spcPts val="0"/>
                        </a:spcAft>
                      </a:pPr>
                      <a:r>
                        <a:rPr lang="en-US" sz="3200" b="0" kern="100">
                          <a:solidFill>
                            <a:schemeClr val="tx1"/>
                          </a:solidFill>
                          <a:effectLst/>
                        </a:rPr>
                        <a:t>0.44 </a:t>
                      </a:r>
                      <a:endParaRPr lang="zh-CN" sz="3200" b="0" kern="100">
                        <a:solidFill>
                          <a:schemeClr val="tx1"/>
                        </a:solidFill>
                        <a:effectLst/>
                        <a:latin typeface="Calibri"/>
                        <a:ea typeface="宋体"/>
                        <a:cs typeface="Times New Roman"/>
                      </a:endParaRPr>
                    </a:p>
                  </a:txBody>
                  <a:tcPr marL="68580" marR="68580" marT="0" marB="0">
                    <a:solidFill>
                      <a:schemeClr val="bg2"/>
                    </a:solidFill>
                  </a:tcPr>
                </a:tc>
                <a:tc hMerge="1">
                  <a:txBody>
                    <a:bodyPr/>
                    <a:lstStyle/>
                    <a:p>
                      <a:endParaRPr lang="zh-CN" altLang="en-US"/>
                    </a:p>
                  </a:txBody>
                  <a:tcPr/>
                </a:tc>
                <a:tc>
                  <a:txBody>
                    <a:bodyPr/>
                    <a:lstStyle/>
                    <a:p>
                      <a:pPr algn="just">
                        <a:spcAft>
                          <a:spcPts val="0"/>
                        </a:spcAft>
                      </a:pPr>
                      <a:r>
                        <a:rPr lang="en-US" sz="3200" b="0" kern="100">
                          <a:solidFill>
                            <a:schemeClr val="tx1"/>
                          </a:solidFill>
                          <a:effectLst/>
                        </a:rPr>
                        <a:t>-1.56 </a:t>
                      </a:r>
                      <a:endParaRPr lang="zh-CN" sz="3200" b="0" kern="100">
                        <a:solidFill>
                          <a:schemeClr val="tx1"/>
                        </a:solidFill>
                        <a:effectLst/>
                        <a:latin typeface="Calibri"/>
                        <a:ea typeface="宋体"/>
                        <a:cs typeface="Times New Roman"/>
                      </a:endParaRPr>
                    </a:p>
                  </a:txBody>
                  <a:tcPr marL="68580" marR="68580" marT="0" marB="0">
                    <a:solidFill>
                      <a:schemeClr val="bg2"/>
                    </a:solidFill>
                  </a:tcPr>
                </a:tc>
                <a:tc>
                  <a:txBody>
                    <a:bodyPr/>
                    <a:lstStyle/>
                    <a:p>
                      <a:pPr algn="just">
                        <a:spcAft>
                          <a:spcPts val="0"/>
                        </a:spcAft>
                      </a:pPr>
                      <a:r>
                        <a:rPr lang="en-US" sz="3200" b="0" kern="100" dirty="0">
                          <a:solidFill>
                            <a:schemeClr val="tx1"/>
                          </a:solidFill>
                          <a:effectLst/>
                        </a:rPr>
                        <a:t>-7.56 </a:t>
                      </a:r>
                      <a:endParaRPr lang="zh-CN" sz="3200" b="0" kern="100" dirty="0">
                        <a:solidFill>
                          <a:schemeClr val="tx1"/>
                        </a:solidFill>
                        <a:effectLst/>
                        <a:latin typeface="Calibri"/>
                        <a:ea typeface="宋体"/>
                        <a:cs typeface="Times New Roman"/>
                      </a:endParaRPr>
                    </a:p>
                  </a:txBody>
                  <a:tcPr marL="68580" marR="68580" marT="0" marB="0">
                    <a:solidFill>
                      <a:schemeClr val="bg2"/>
                    </a:solidFill>
                  </a:tcPr>
                </a:tc>
              </a:tr>
              <a:tr h="0">
                <a:tc>
                  <a:txBody>
                    <a:bodyPr/>
                    <a:lstStyle/>
                    <a:p>
                      <a:pPr algn="just">
                        <a:spcAft>
                          <a:spcPts val="0"/>
                        </a:spcAft>
                      </a:pPr>
                      <a:r>
                        <a:rPr lang="zh-CN" sz="2800" kern="100">
                          <a:effectLst/>
                        </a:rPr>
                        <a:t>遗传方差 </a:t>
                      </a:r>
                      <a:endParaRPr lang="zh-CN" sz="2800" kern="100">
                        <a:effectLst/>
                        <a:latin typeface="Calibri"/>
                        <a:ea typeface="宋体"/>
                        <a:cs typeface="Times New Roman"/>
                      </a:endParaRPr>
                    </a:p>
                  </a:txBody>
                  <a:tcPr marL="68580" marR="68580" marT="0" marB="0"/>
                </a:tc>
                <a:tc gridSpan="2">
                  <a:txBody>
                    <a:bodyPr/>
                    <a:lstStyle/>
                    <a:p>
                      <a:pPr algn="just">
                        <a:spcAft>
                          <a:spcPts val="0"/>
                        </a:spcAft>
                      </a:pPr>
                      <a:r>
                        <a:rPr lang="en-US" sz="3200" b="0" kern="100">
                          <a:solidFill>
                            <a:schemeClr val="tx1"/>
                          </a:solidFill>
                          <a:effectLst/>
                        </a:rPr>
                        <a:t>1.1664</a:t>
                      </a:r>
                      <a:endParaRPr lang="zh-CN" sz="3200" b="0" kern="100">
                        <a:solidFill>
                          <a:schemeClr val="tx1"/>
                        </a:solidFill>
                        <a:effectLst/>
                        <a:latin typeface="Calibri"/>
                        <a:ea typeface="宋体"/>
                        <a:cs typeface="Times New Roman"/>
                      </a:endParaRPr>
                    </a:p>
                  </a:txBody>
                  <a:tcPr marL="68580" marR="68580" marT="0" marB="0">
                    <a:solidFill>
                      <a:schemeClr val="bg2"/>
                    </a:solidFill>
                  </a:tcPr>
                </a:tc>
                <a:tc hMerge="1">
                  <a:txBody>
                    <a:bodyPr/>
                    <a:lstStyle/>
                    <a:p>
                      <a:endParaRPr lang="zh-CN" altLang="en-US"/>
                    </a:p>
                  </a:txBody>
                  <a:tcPr/>
                </a:tc>
                <a:tc>
                  <a:txBody>
                    <a:bodyPr/>
                    <a:lstStyle/>
                    <a:p>
                      <a:pPr algn="just">
                        <a:spcAft>
                          <a:spcPts val="0"/>
                        </a:spcAft>
                      </a:pPr>
                      <a:r>
                        <a:rPr lang="en-US" sz="3200" b="0" kern="100">
                          <a:solidFill>
                            <a:schemeClr val="tx1"/>
                          </a:solidFill>
                          <a:effectLst/>
                        </a:rPr>
                        <a:t> </a:t>
                      </a:r>
                      <a:endParaRPr lang="zh-CN" sz="3200" b="0" kern="100">
                        <a:solidFill>
                          <a:schemeClr val="tx1"/>
                        </a:solidFill>
                        <a:effectLst/>
                        <a:latin typeface="Calibri"/>
                        <a:ea typeface="宋体"/>
                        <a:cs typeface="Times New Roman"/>
                      </a:endParaRPr>
                    </a:p>
                  </a:txBody>
                  <a:tcPr marL="68580" marR="68580" marT="0" marB="0">
                    <a:solidFill>
                      <a:schemeClr val="bg2"/>
                    </a:solidFill>
                  </a:tcPr>
                </a:tc>
                <a:tc>
                  <a:txBody>
                    <a:bodyPr/>
                    <a:lstStyle/>
                    <a:p>
                      <a:pPr algn="just">
                        <a:spcAft>
                          <a:spcPts val="0"/>
                        </a:spcAft>
                      </a:pPr>
                      <a:r>
                        <a:rPr lang="en-US" sz="3200" b="0" kern="100" dirty="0">
                          <a:solidFill>
                            <a:schemeClr val="tx1"/>
                          </a:solidFill>
                          <a:effectLst/>
                        </a:rPr>
                        <a:t> </a:t>
                      </a:r>
                      <a:endParaRPr lang="zh-CN" sz="3200" b="0" kern="100" dirty="0">
                        <a:solidFill>
                          <a:schemeClr val="tx1"/>
                        </a:solidFill>
                        <a:effectLst/>
                        <a:latin typeface="Calibri"/>
                        <a:ea typeface="宋体"/>
                        <a:cs typeface="Times New Roman"/>
                      </a:endParaRPr>
                    </a:p>
                  </a:txBody>
                  <a:tcPr marL="68580" marR="68580" marT="0" marB="0">
                    <a:solidFill>
                      <a:schemeClr val="bg2"/>
                    </a:solidFill>
                  </a:tcPr>
                </a:tc>
              </a:tr>
            </a:tbl>
          </a:graphicData>
        </a:graphic>
      </p:graphicFrame>
    </p:spTree>
    <p:extLst>
      <p:ext uri="{BB962C8B-B14F-4D97-AF65-F5344CB8AC3E}">
        <p14:creationId xmlns:p14="http://schemas.microsoft.com/office/powerpoint/2010/main" val="12925143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188640"/>
            <a:ext cx="8229600" cy="706090"/>
          </a:xfrm>
        </p:spPr>
        <p:txBody>
          <a:bodyPr>
            <a:noAutofit/>
          </a:bodyPr>
          <a:lstStyle/>
          <a:p>
            <a:r>
              <a:rPr lang="zh-CN" altLang="en-US" sz="4000" b="1" dirty="0" smtClean="0">
                <a:latin typeface="Times New Roman" panose="02020603050405020304" pitchFamily="18" charset="0"/>
                <a:ea typeface="黑体" panose="02010609060101010101" pitchFamily="49" charset="-122"/>
                <a:cs typeface="Times New Roman" panose="02020603050405020304" pitchFamily="18" charset="0"/>
              </a:rPr>
              <a:t>随机交配群体中后代与亲代的关系</a:t>
            </a:r>
            <a:endParaRPr lang="en-US" altLang="zh-CN" sz="4000" b="1"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4" name="内容占位符 3"/>
          <p:cNvSpPr>
            <a:spLocks noGrp="1"/>
          </p:cNvSpPr>
          <p:nvPr>
            <p:ph idx="1"/>
          </p:nvPr>
        </p:nvSpPr>
        <p:spPr>
          <a:xfrm>
            <a:off x="457200" y="908720"/>
            <a:ext cx="8229600" cy="5616624"/>
          </a:xfrm>
        </p:spPr>
        <p:txBody>
          <a:bodyPr>
            <a:normAutofit fontScale="77500" lnSpcReduction="20000"/>
          </a:bodyPr>
          <a:lstStyle/>
          <a:p>
            <a:pPr>
              <a:lnSpc>
                <a:spcPct val="120000"/>
              </a:lnSpc>
            </a:pPr>
            <a:r>
              <a:rPr lang="zh-CN" altLang="zh-CN" dirty="0">
                <a:latin typeface="Times New Roman" panose="02020603050405020304" pitchFamily="18" charset="0"/>
                <a:ea typeface="黑体" panose="02010609060101010101" pitchFamily="49" charset="-122"/>
                <a:cs typeface="Times New Roman" panose="02020603050405020304" pitchFamily="18" charset="0"/>
              </a:rPr>
              <a:t>在随机交配的情形下，亲本传递给后代的是它携带的一个等位基因、而不是它的基因型。对于存在两个等位基因</a:t>
            </a:r>
            <a:r>
              <a:rPr lang="en-US" altLang="zh-CN" i="1" dirty="0">
                <a:latin typeface="Times New Roman" panose="02020603050405020304" pitchFamily="18" charset="0"/>
                <a:ea typeface="黑体" panose="02010609060101010101" pitchFamily="49" charset="-122"/>
                <a:cs typeface="Times New Roman" panose="02020603050405020304" pitchFamily="18" charset="0"/>
              </a:rPr>
              <a:t>A</a:t>
            </a:r>
            <a:r>
              <a:rPr lang="en-US" altLang="zh-CN" baseline="-25000" dirty="0">
                <a:latin typeface="Times New Roman" panose="02020603050405020304" pitchFamily="18" charset="0"/>
                <a:ea typeface="黑体" panose="02010609060101010101" pitchFamily="49" charset="-122"/>
                <a:cs typeface="Times New Roman" panose="02020603050405020304" pitchFamily="18" charset="0"/>
              </a:rPr>
              <a:t>1</a:t>
            </a:r>
            <a:r>
              <a:rPr lang="zh-CN" altLang="zh-CN" dirty="0">
                <a:latin typeface="Times New Roman" panose="02020603050405020304" pitchFamily="18" charset="0"/>
                <a:ea typeface="黑体" panose="02010609060101010101" pitchFamily="49" charset="-122"/>
                <a:cs typeface="Times New Roman" panose="02020603050405020304" pitchFamily="18" charset="0"/>
              </a:rPr>
              <a:t>和</a:t>
            </a:r>
            <a:r>
              <a:rPr lang="en-US" altLang="zh-CN" i="1" dirty="0">
                <a:latin typeface="Times New Roman" panose="02020603050405020304" pitchFamily="18" charset="0"/>
                <a:ea typeface="黑体" panose="02010609060101010101" pitchFamily="49" charset="-122"/>
                <a:cs typeface="Times New Roman" panose="02020603050405020304" pitchFamily="18" charset="0"/>
              </a:rPr>
              <a:t>A</a:t>
            </a:r>
            <a:r>
              <a:rPr lang="en-US" altLang="zh-CN" baseline="-25000" dirty="0">
                <a:latin typeface="Times New Roman" panose="02020603050405020304" pitchFamily="18" charset="0"/>
                <a:ea typeface="黑体" panose="02010609060101010101" pitchFamily="49" charset="-122"/>
                <a:cs typeface="Times New Roman" panose="02020603050405020304" pitchFamily="18" charset="0"/>
              </a:rPr>
              <a:t>2</a:t>
            </a:r>
            <a:r>
              <a:rPr lang="zh-CN" altLang="zh-CN" dirty="0">
                <a:latin typeface="Times New Roman" panose="02020603050405020304" pitchFamily="18" charset="0"/>
                <a:ea typeface="黑体" panose="02010609060101010101" pitchFamily="49" charset="-122"/>
                <a:cs typeface="Times New Roman" panose="02020603050405020304" pitchFamily="18" charset="0"/>
              </a:rPr>
              <a:t>的一个座位，个体</a:t>
            </a:r>
            <a:r>
              <a:rPr lang="en-US" altLang="zh-CN" i="1" dirty="0">
                <a:latin typeface="Times New Roman" panose="02020603050405020304" pitchFamily="18" charset="0"/>
                <a:ea typeface="黑体" panose="02010609060101010101" pitchFamily="49" charset="-122"/>
                <a:cs typeface="Times New Roman" panose="02020603050405020304" pitchFamily="18" charset="0"/>
              </a:rPr>
              <a:t>A</a:t>
            </a:r>
            <a:r>
              <a:rPr lang="en-US" altLang="zh-CN" baseline="-25000" dirty="0">
                <a:latin typeface="Times New Roman" panose="02020603050405020304" pitchFamily="18" charset="0"/>
                <a:ea typeface="黑体" panose="02010609060101010101" pitchFamily="49" charset="-122"/>
                <a:cs typeface="Times New Roman" panose="02020603050405020304" pitchFamily="18" charset="0"/>
              </a:rPr>
              <a:t>1</a:t>
            </a:r>
            <a:r>
              <a:rPr lang="en-US" altLang="zh-CN" i="1" dirty="0">
                <a:latin typeface="Times New Roman" panose="02020603050405020304" pitchFamily="18" charset="0"/>
                <a:ea typeface="黑体" panose="02010609060101010101" pitchFamily="49" charset="-122"/>
                <a:cs typeface="Times New Roman" panose="02020603050405020304" pitchFamily="18" charset="0"/>
              </a:rPr>
              <a:t>A</a:t>
            </a:r>
            <a:r>
              <a:rPr lang="en-US" altLang="zh-CN" baseline="-25000" dirty="0">
                <a:latin typeface="Times New Roman" panose="02020603050405020304" pitchFamily="18" charset="0"/>
                <a:ea typeface="黑体" panose="02010609060101010101" pitchFamily="49" charset="-122"/>
                <a:cs typeface="Times New Roman" panose="02020603050405020304" pitchFamily="18" charset="0"/>
              </a:rPr>
              <a:t>1</a:t>
            </a:r>
            <a:r>
              <a:rPr lang="zh-CN" altLang="zh-CN" dirty="0">
                <a:latin typeface="Times New Roman" panose="02020603050405020304" pitchFamily="18" charset="0"/>
                <a:ea typeface="黑体" panose="02010609060101010101" pitchFamily="49" charset="-122"/>
                <a:cs typeface="Times New Roman" panose="02020603050405020304" pitchFamily="18" charset="0"/>
              </a:rPr>
              <a:t>的每个随机交配后代，只得到该个体的一个等位基因，即</a:t>
            </a:r>
            <a:r>
              <a:rPr lang="en-US" altLang="zh-CN" i="1" dirty="0">
                <a:latin typeface="Times New Roman" panose="02020603050405020304" pitchFamily="18" charset="0"/>
                <a:ea typeface="黑体" panose="02010609060101010101" pitchFamily="49" charset="-122"/>
                <a:cs typeface="Times New Roman" panose="02020603050405020304" pitchFamily="18" charset="0"/>
              </a:rPr>
              <a:t>A</a:t>
            </a:r>
            <a:r>
              <a:rPr lang="en-US" altLang="zh-CN" baseline="-25000" dirty="0">
                <a:latin typeface="Times New Roman" panose="02020603050405020304" pitchFamily="18" charset="0"/>
                <a:ea typeface="黑体" panose="02010609060101010101" pitchFamily="49" charset="-122"/>
                <a:cs typeface="Times New Roman" panose="02020603050405020304" pitchFamily="18" charset="0"/>
              </a:rPr>
              <a:t>1</a:t>
            </a:r>
            <a:r>
              <a:rPr lang="zh-CN" altLang="zh-CN" dirty="0">
                <a:latin typeface="Times New Roman" panose="02020603050405020304" pitchFamily="18" charset="0"/>
                <a:ea typeface="黑体" panose="02010609060101010101" pitchFamily="49" charset="-122"/>
                <a:cs typeface="Times New Roman" panose="02020603050405020304" pitchFamily="18" charset="0"/>
              </a:rPr>
              <a:t>；后代的另一个等位基因来自另外一个亲本，它既可能是</a:t>
            </a:r>
            <a:r>
              <a:rPr lang="en-US" altLang="zh-CN" i="1" dirty="0">
                <a:latin typeface="Times New Roman" panose="02020603050405020304" pitchFamily="18" charset="0"/>
                <a:ea typeface="黑体" panose="02010609060101010101" pitchFamily="49" charset="-122"/>
                <a:cs typeface="Times New Roman" panose="02020603050405020304" pitchFamily="18" charset="0"/>
              </a:rPr>
              <a:t>A</a:t>
            </a:r>
            <a:r>
              <a:rPr lang="en-US" altLang="zh-CN" baseline="-25000" dirty="0">
                <a:latin typeface="Times New Roman" panose="02020603050405020304" pitchFamily="18" charset="0"/>
                <a:ea typeface="黑体" panose="02010609060101010101" pitchFamily="49" charset="-122"/>
                <a:cs typeface="Times New Roman" panose="02020603050405020304" pitchFamily="18" charset="0"/>
              </a:rPr>
              <a:t>1</a:t>
            </a:r>
            <a:r>
              <a:rPr lang="zh-CN" altLang="zh-CN" dirty="0">
                <a:latin typeface="Times New Roman" panose="02020603050405020304" pitchFamily="18" charset="0"/>
                <a:ea typeface="黑体" panose="02010609060101010101" pitchFamily="49" charset="-122"/>
                <a:cs typeface="Times New Roman" panose="02020603050405020304" pitchFamily="18" charset="0"/>
              </a:rPr>
              <a:t>、也可能是</a:t>
            </a:r>
            <a:r>
              <a:rPr lang="en-US" altLang="zh-CN" i="1" dirty="0">
                <a:latin typeface="Times New Roman" panose="02020603050405020304" pitchFamily="18" charset="0"/>
                <a:ea typeface="黑体" panose="02010609060101010101" pitchFamily="49" charset="-122"/>
                <a:cs typeface="Times New Roman" panose="02020603050405020304" pitchFamily="18" charset="0"/>
              </a:rPr>
              <a:t>A</a:t>
            </a:r>
            <a:r>
              <a:rPr lang="en-US" altLang="zh-CN" baseline="-25000" dirty="0">
                <a:latin typeface="Times New Roman" panose="02020603050405020304" pitchFamily="18" charset="0"/>
                <a:ea typeface="黑体" panose="02010609060101010101" pitchFamily="49" charset="-122"/>
                <a:cs typeface="Times New Roman" panose="02020603050405020304" pitchFamily="18" charset="0"/>
              </a:rPr>
              <a:t>2</a:t>
            </a:r>
            <a:r>
              <a:rPr lang="zh-CN" altLang="zh-CN" dirty="0">
                <a:latin typeface="Times New Roman" panose="02020603050405020304" pitchFamily="18" charset="0"/>
                <a:ea typeface="黑体" panose="02010609060101010101" pitchFamily="49" charset="-122"/>
                <a:cs typeface="Times New Roman" panose="02020603050405020304" pitchFamily="18" charset="0"/>
              </a:rPr>
              <a:t>；个体</a:t>
            </a:r>
            <a:r>
              <a:rPr lang="en-US" altLang="zh-CN" i="1" dirty="0">
                <a:latin typeface="Times New Roman" panose="02020603050405020304" pitchFamily="18" charset="0"/>
                <a:ea typeface="黑体" panose="02010609060101010101" pitchFamily="49" charset="-122"/>
                <a:cs typeface="Times New Roman" panose="02020603050405020304" pitchFamily="18" charset="0"/>
              </a:rPr>
              <a:t>A</a:t>
            </a:r>
            <a:r>
              <a:rPr lang="en-US" altLang="zh-CN" baseline="-25000" dirty="0">
                <a:latin typeface="Times New Roman" panose="02020603050405020304" pitchFamily="18" charset="0"/>
                <a:ea typeface="黑体" panose="02010609060101010101" pitchFamily="49" charset="-122"/>
                <a:cs typeface="Times New Roman" panose="02020603050405020304" pitchFamily="18" charset="0"/>
              </a:rPr>
              <a:t>1</a:t>
            </a:r>
            <a:r>
              <a:rPr lang="en-US" altLang="zh-CN" i="1" dirty="0">
                <a:latin typeface="Times New Roman" panose="02020603050405020304" pitchFamily="18" charset="0"/>
                <a:ea typeface="黑体" panose="02010609060101010101" pitchFamily="49" charset="-122"/>
                <a:cs typeface="Times New Roman" panose="02020603050405020304" pitchFamily="18" charset="0"/>
              </a:rPr>
              <a:t>A</a:t>
            </a:r>
            <a:r>
              <a:rPr lang="en-US" altLang="zh-CN" baseline="-25000" dirty="0">
                <a:latin typeface="Times New Roman" panose="02020603050405020304" pitchFamily="18" charset="0"/>
                <a:ea typeface="黑体" panose="02010609060101010101" pitchFamily="49" charset="-122"/>
                <a:cs typeface="Times New Roman" panose="02020603050405020304" pitchFamily="18" charset="0"/>
              </a:rPr>
              <a:t>1</a:t>
            </a:r>
            <a:r>
              <a:rPr lang="zh-CN" altLang="zh-CN" dirty="0">
                <a:latin typeface="Times New Roman" panose="02020603050405020304" pitchFamily="18" charset="0"/>
                <a:ea typeface="黑体" panose="02010609060101010101" pitchFamily="49" charset="-122"/>
                <a:cs typeface="Times New Roman" panose="02020603050405020304" pitchFamily="18" charset="0"/>
              </a:rPr>
              <a:t>随机交配后代的基因型有</a:t>
            </a:r>
            <a:r>
              <a:rPr lang="en-US" altLang="zh-CN" i="1" dirty="0">
                <a:latin typeface="Times New Roman" panose="02020603050405020304" pitchFamily="18" charset="0"/>
                <a:ea typeface="黑体" panose="02010609060101010101" pitchFamily="49" charset="-122"/>
                <a:cs typeface="Times New Roman" panose="02020603050405020304" pitchFamily="18" charset="0"/>
              </a:rPr>
              <a:t>A</a:t>
            </a:r>
            <a:r>
              <a:rPr lang="en-US" altLang="zh-CN" baseline="-25000" dirty="0">
                <a:latin typeface="Times New Roman" panose="02020603050405020304" pitchFamily="18" charset="0"/>
                <a:ea typeface="黑体" panose="02010609060101010101" pitchFamily="49" charset="-122"/>
                <a:cs typeface="Times New Roman" panose="02020603050405020304" pitchFamily="18" charset="0"/>
              </a:rPr>
              <a:t>1</a:t>
            </a:r>
            <a:r>
              <a:rPr lang="en-US" altLang="zh-CN" i="1" dirty="0">
                <a:latin typeface="Times New Roman" panose="02020603050405020304" pitchFamily="18" charset="0"/>
                <a:ea typeface="黑体" panose="02010609060101010101" pitchFamily="49" charset="-122"/>
                <a:cs typeface="Times New Roman" panose="02020603050405020304" pitchFamily="18" charset="0"/>
              </a:rPr>
              <a:t>A</a:t>
            </a:r>
            <a:r>
              <a:rPr lang="en-US" altLang="zh-CN" baseline="-25000" dirty="0">
                <a:latin typeface="Times New Roman" panose="02020603050405020304" pitchFamily="18" charset="0"/>
                <a:ea typeface="黑体" panose="02010609060101010101" pitchFamily="49" charset="-122"/>
                <a:cs typeface="Times New Roman" panose="02020603050405020304" pitchFamily="18" charset="0"/>
              </a:rPr>
              <a:t>1</a:t>
            </a:r>
            <a:r>
              <a:rPr lang="zh-CN" altLang="zh-CN" dirty="0">
                <a:latin typeface="Times New Roman" panose="02020603050405020304" pitchFamily="18" charset="0"/>
                <a:ea typeface="黑体" panose="02010609060101010101" pitchFamily="49" charset="-122"/>
                <a:cs typeface="Times New Roman" panose="02020603050405020304" pitchFamily="18" charset="0"/>
              </a:rPr>
              <a:t>和</a:t>
            </a:r>
            <a:r>
              <a:rPr lang="en-US" altLang="zh-CN" i="1" dirty="0">
                <a:latin typeface="Times New Roman" panose="02020603050405020304" pitchFamily="18" charset="0"/>
                <a:ea typeface="黑体" panose="02010609060101010101" pitchFamily="49" charset="-122"/>
                <a:cs typeface="Times New Roman" panose="02020603050405020304" pitchFamily="18" charset="0"/>
              </a:rPr>
              <a:t>A</a:t>
            </a:r>
            <a:r>
              <a:rPr lang="en-US" altLang="zh-CN" baseline="-25000" dirty="0">
                <a:latin typeface="Times New Roman" panose="02020603050405020304" pitchFamily="18" charset="0"/>
                <a:ea typeface="黑体" panose="02010609060101010101" pitchFamily="49" charset="-122"/>
                <a:cs typeface="Times New Roman" panose="02020603050405020304" pitchFamily="18" charset="0"/>
              </a:rPr>
              <a:t>1</a:t>
            </a:r>
            <a:r>
              <a:rPr lang="en-US" altLang="zh-CN" i="1" dirty="0">
                <a:latin typeface="Times New Roman" panose="02020603050405020304" pitchFamily="18" charset="0"/>
                <a:ea typeface="黑体" panose="02010609060101010101" pitchFamily="49" charset="-122"/>
                <a:cs typeface="Times New Roman" panose="02020603050405020304" pitchFamily="18" charset="0"/>
              </a:rPr>
              <a:t>A</a:t>
            </a:r>
            <a:r>
              <a:rPr lang="en-US" altLang="zh-CN" baseline="-25000" dirty="0">
                <a:latin typeface="Times New Roman" panose="02020603050405020304" pitchFamily="18" charset="0"/>
                <a:ea typeface="黑体" panose="02010609060101010101" pitchFamily="49" charset="-122"/>
                <a:cs typeface="Times New Roman" panose="02020603050405020304" pitchFamily="18" charset="0"/>
              </a:rPr>
              <a:t>2</a:t>
            </a:r>
            <a:r>
              <a:rPr lang="zh-CN" altLang="zh-CN" dirty="0">
                <a:latin typeface="Times New Roman" panose="02020603050405020304" pitchFamily="18" charset="0"/>
                <a:ea typeface="黑体" panose="02010609060101010101" pitchFamily="49" charset="-122"/>
                <a:cs typeface="Times New Roman" panose="02020603050405020304" pitchFamily="18" charset="0"/>
              </a:rPr>
              <a:t>两种可能；每种可能的基因型中，只有一个等位基因来自亲本</a:t>
            </a:r>
            <a:r>
              <a:rPr lang="en-US" altLang="zh-CN" i="1" dirty="0">
                <a:latin typeface="Times New Roman" panose="02020603050405020304" pitchFamily="18" charset="0"/>
                <a:ea typeface="黑体" panose="02010609060101010101" pitchFamily="49" charset="-122"/>
                <a:cs typeface="Times New Roman" panose="02020603050405020304" pitchFamily="18" charset="0"/>
              </a:rPr>
              <a:t>A</a:t>
            </a:r>
            <a:r>
              <a:rPr lang="en-US" altLang="zh-CN" baseline="-25000" dirty="0">
                <a:latin typeface="Times New Roman" panose="02020603050405020304" pitchFamily="18" charset="0"/>
                <a:ea typeface="黑体" panose="02010609060101010101" pitchFamily="49" charset="-122"/>
                <a:cs typeface="Times New Roman" panose="02020603050405020304" pitchFamily="18" charset="0"/>
              </a:rPr>
              <a:t>1</a:t>
            </a:r>
            <a:r>
              <a:rPr lang="en-US" altLang="zh-CN" i="1" dirty="0">
                <a:latin typeface="Times New Roman" panose="02020603050405020304" pitchFamily="18" charset="0"/>
                <a:ea typeface="黑体" panose="02010609060101010101" pitchFamily="49" charset="-122"/>
                <a:cs typeface="Times New Roman" panose="02020603050405020304" pitchFamily="18" charset="0"/>
              </a:rPr>
              <a:t>A</a:t>
            </a:r>
            <a:r>
              <a:rPr lang="en-US" altLang="zh-CN" baseline="-25000" dirty="0">
                <a:latin typeface="Times New Roman" panose="02020603050405020304" pitchFamily="18" charset="0"/>
                <a:ea typeface="黑体" panose="02010609060101010101" pitchFamily="49" charset="-122"/>
                <a:cs typeface="Times New Roman" panose="02020603050405020304" pitchFamily="18" charset="0"/>
              </a:rPr>
              <a:t>1</a:t>
            </a:r>
            <a:r>
              <a:rPr lang="zh-CN" altLang="zh-CN" dirty="0">
                <a:latin typeface="Times New Roman" panose="02020603050405020304" pitchFamily="18" charset="0"/>
                <a:ea typeface="黑体" panose="02010609060101010101" pitchFamily="49" charset="-122"/>
                <a:cs typeface="Times New Roman" panose="02020603050405020304" pitchFamily="18" charset="0"/>
              </a:rPr>
              <a:t>，另一个来自其它亲本</a:t>
            </a:r>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dirty="0" smtClean="0">
              <a:latin typeface="Times New Roman" panose="02020603050405020304" pitchFamily="18" charset="0"/>
              <a:ea typeface="黑体" panose="02010609060101010101" pitchFamily="49" charset="-122"/>
              <a:cs typeface="Times New Roman" panose="02020603050405020304" pitchFamily="18" charset="0"/>
            </a:endParaRPr>
          </a:p>
          <a:p>
            <a:pPr>
              <a:lnSpc>
                <a:spcPct val="120000"/>
              </a:lnSpc>
            </a:pPr>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在</a:t>
            </a:r>
            <a:r>
              <a:rPr lang="zh-CN" altLang="zh-CN" dirty="0">
                <a:latin typeface="Times New Roman" panose="02020603050405020304" pitchFamily="18" charset="0"/>
                <a:ea typeface="黑体" panose="02010609060101010101" pitchFamily="49" charset="-122"/>
                <a:cs typeface="Times New Roman" panose="02020603050405020304" pitchFamily="18" charset="0"/>
              </a:rPr>
              <a:t>大群体中，这两个基因的后裔同样概率等于</a:t>
            </a:r>
            <a:r>
              <a:rPr lang="en-US" altLang="zh-CN" dirty="0">
                <a:latin typeface="Times New Roman" panose="02020603050405020304" pitchFamily="18" charset="0"/>
                <a:ea typeface="黑体" panose="02010609060101010101" pitchFamily="49" charset="-122"/>
                <a:cs typeface="Times New Roman" panose="02020603050405020304" pitchFamily="18" charset="0"/>
              </a:rPr>
              <a:t>0</a:t>
            </a:r>
            <a:r>
              <a:rPr lang="zh-CN" altLang="zh-CN" dirty="0">
                <a:latin typeface="Times New Roman" panose="02020603050405020304" pitchFamily="18" charset="0"/>
                <a:ea typeface="黑体" panose="02010609060101010101" pitchFamily="49" charset="-122"/>
                <a:cs typeface="Times New Roman" panose="02020603050405020304" pitchFamily="18" charset="0"/>
              </a:rPr>
              <a:t>。随机交配后代的基因型与亲代的基因型尽管有一定联系，但又不完全等同于亲代的基因型。因此，基因型为</a:t>
            </a:r>
            <a:r>
              <a:rPr lang="en-US" altLang="zh-CN" i="1" dirty="0" err="1">
                <a:latin typeface="Times New Roman" panose="02020603050405020304" pitchFamily="18" charset="0"/>
                <a:ea typeface="黑体" panose="02010609060101010101" pitchFamily="49" charset="-122"/>
                <a:cs typeface="Times New Roman" panose="02020603050405020304" pitchFamily="18" charset="0"/>
              </a:rPr>
              <a:t>A</a:t>
            </a:r>
            <a:r>
              <a:rPr lang="en-US" altLang="zh-CN" i="1" baseline="-25000" dirty="0" err="1">
                <a:latin typeface="Times New Roman" panose="02020603050405020304" pitchFamily="18" charset="0"/>
                <a:ea typeface="黑体" panose="02010609060101010101" pitchFamily="49" charset="-122"/>
                <a:cs typeface="Times New Roman" panose="02020603050405020304" pitchFamily="18" charset="0"/>
              </a:rPr>
              <a:t>i</a:t>
            </a:r>
            <a:r>
              <a:rPr lang="en-US" altLang="zh-CN" i="1" dirty="0" err="1">
                <a:latin typeface="Times New Roman" panose="02020603050405020304" pitchFamily="18" charset="0"/>
                <a:ea typeface="黑体" panose="02010609060101010101" pitchFamily="49" charset="-122"/>
                <a:cs typeface="Times New Roman" panose="02020603050405020304" pitchFamily="18" charset="0"/>
              </a:rPr>
              <a:t>A</a:t>
            </a:r>
            <a:r>
              <a:rPr lang="en-US" altLang="zh-CN" i="1" baseline="-25000" dirty="0" err="1">
                <a:latin typeface="Times New Roman" panose="02020603050405020304" pitchFamily="18" charset="0"/>
                <a:ea typeface="黑体" panose="02010609060101010101" pitchFamily="49" charset="-122"/>
                <a:cs typeface="Times New Roman" panose="02020603050405020304" pitchFamily="18" charset="0"/>
              </a:rPr>
              <a:t>j</a:t>
            </a:r>
            <a:r>
              <a:rPr lang="zh-CN" altLang="zh-CN" dirty="0">
                <a:latin typeface="Times New Roman" panose="02020603050405020304" pitchFamily="18" charset="0"/>
                <a:ea typeface="黑体" panose="02010609060101010101" pitchFamily="49" charset="-122"/>
                <a:cs typeface="Times New Roman" panose="02020603050405020304" pitchFamily="18" charset="0"/>
              </a:rPr>
              <a:t>的亲代个体不能把它的所有遗传</a:t>
            </a:r>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效应</a:t>
            </a:r>
            <a:r>
              <a:rPr lang="en-US" altLang="zh-CN" i="1" dirty="0" err="1">
                <a:latin typeface="Times New Roman" panose="02020603050405020304" pitchFamily="18" charset="0"/>
                <a:ea typeface="黑体" panose="02010609060101010101" pitchFamily="49" charset="-122"/>
                <a:cs typeface="Times New Roman" panose="02020603050405020304" pitchFamily="18" charset="0"/>
              </a:rPr>
              <a:t>g</a:t>
            </a:r>
            <a:r>
              <a:rPr lang="en-US" altLang="zh-CN" i="1" baseline="-25000" dirty="0" err="1" smtClean="0">
                <a:latin typeface="Times New Roman" panose="02020603050405020304" pitchFamily="18" charset="0"/>
                <a:ea typeface="黑体" panose="02010609060101010101" pitchFamily="49" charset="-122"/>
                <a:cs typeface="Times New Roman" panose="02020603050405020304" pitchFamily="18" charset="0"/>
              </a:rPr>
              <a:t>ij</a:t>
            </a:r>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都</a:t>
            </a:r>
            <a:r>
              <a:rPr lang="zh-CN" altLang="zh-CN" dirty="0">
                <a:latin typeface="Times New Roman" panose="02020603050405020304" pitchFamily="18" charset="0"/>
                <a:ea typeface="黑体" panose="02010609060101010101" pitchFamily="49" charset="-122"/>
                <a:cs typeface="Times New Roman" panose="02020603050405020304" pitchFamily="18" charset="0"/>
              </a:rPr>
              <a:t>传递给下一代。这就需要对遗传效应</a:t>
            </a:r>
            <a:r>
              <a:rPr lang="en-US" altLang="zh-CN" dirty="0">
                <a:latin typeface="Times New Roman" panose="02020603050405020304" pitchFamily="18" charset="0"/>
                <a:ea typeface="黑体" panose="02010609060101010101" pitchFamily="49" charset="-122"/>
                <a:cs typeface="Times New Roman" panose="02020603050405020304" pitchFamily="18" charset="0"/>
              </a:rPr>
              <a:t> </a:t>
            </a:r>
            <a:r>
              <a:rPr lang="zh-CN" altLang="zh-CN" dirty="0">
                <a:latin typeface="Times New Roman" panose="02020603050405020304" pitchFamily="18" charset="0"/>
                <a:ea typeface="黑体" panose="02010609060101010101" pitchFamily="49" charset="-122"/>
                <a:cs typeface="Times New Roman" panose="02020603050405020304" pitchFamily="18" charset="0"/>
              </a:rPr>
              <a:t>作进一步分解，以了解性状在亲子之间的传递规律，并预测选择对后代群体的影响。</a:t>
            </a:r>
            <a:endParaRPr lang="zh-CN" altLang="en-US" dirty="0">
              <a:latin typeface="Times New Roman" panose="02020603050405020304" pitchFamily="18" charset="0"/>
              <a:ea typeface="黑体" panose="02010609060101010101" pitchFamily="49" charset="-122"/>
              <a:cs typeface="Times New Roman" panose="02020603050405020304" pitchFamily="18" charset="0"/>
            </a:endParaRPr>
          </a:p>
        </p:txBody>
      </p:sp>
    </p:spTree>
    <p:extLst>
      <p:ext uri="{BB962C8B-B14F-4D97-AF65-F5344CB8AC3E}">
        <p14:creationId xmlns:p14="http://schemas.microsoft.com/office/powerpoint/2010/main" val="351785938"/>
      </p:ext>
    </p:extLst>
  </p:cSld>
  <p:clrMapOvr>
    <a:masterClrMapping/>
  </p:clrMapOvr>
</p:sld>
</file>

<file path=ppt/theme/theme1.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1151</TotalTime>
  <Words>5691</Words>
  <Application>Microsoft Office PowerPoint</Application>
  <PresentationFormat>全屏显示(4:3)</PresentationFormat>
  <Paragraphs>571</Paragraphs>
  <Slides>73</Slides>
  <Notes>0</Notes>
  <HiddenSlides>0</HiddenSlides>
  <MMClips>0</MMClips>
  <ScaleCrop>false</ScaleCrop>
  <HeadingPairs>
    <vt:vector size="6" baseType="variant">
      <vt:variant>
        <vt:lpstr>主题</vt:lpstr>
      </vt:variant>
      <vt:variant>
        <vt:i4>1</vt:i4>
      </vt:variant>
      <vt:variant>
        <vt:lpstr>嵌入 OLE 服务器</vt:lpstr>
      </vt:variant>
      <vt:variant>
        <vt:i4>1</vt:i4>
      </vt:variant>
      <vt:variant>
        <vt:lpstr>幻灯片标题</vt:lpstr>
      </vt:variant>
      <vt:variant>
        <vt:i4>73</vt:i4>
      </vt:variant>
    </vt:vector>
  </HeadingPairs>
  <TitlesOfParts>
    <vt:vector size="75" baseType="lpstr">
      <vt:lpstr>Office 主题</vt:lpstr>
      <vt:lpstr>公式</vt:lpstr>
      <vt:lpstr>第8章  随机交配群体的遗传分析</vt:lpstr>
      <vt:lpstr>本章的主要内容</vt:lpstr>
      <vt:lpstr>§8.1 随机交配群体中遗传效应的分解</vt:lpstr>
      <vt:lpstr>表型值和基因型值的分解</vt:lpstr>
      <vt:lpstr>单基因座位加显性效应模型</vt:lpstr>
      <vt:lpstr>随机交配群体的均值和方差</vt:lpstr>
      <vt:lpstr>随机交配群体的基因型效应</vt:lpstr>
      <vt:lpstr>老鼠矮化基因座位上三种基因型的6周龄平均体重（g），以及等位基因频率分别为0.9和0.1的随机交配群体的基因型频率、群体均值、群体方差和三种基因型的遗传效应</vt:lpstr>
      <vt:lpstr>随机交配群体中后代与亲代的关系</vt:lpstr>
      <vt:lpstr>等位基因的平均效应</vt:lpstr>
      <vt:lpstr>等位基因平均效应的计算</vt:lpstr>
      <vt:lpstr>基因替代效应</vt:lpstr>
      <vt:lpstr>基因替代效应与基因平均效应的关系</vt:lpstr>
      <vt:lpstr>老鼠体重的例子</vt:lpstr>
      <vt:lpstr>基因替代效应的回归解释</vt:lpstr>
      <vt:lpstr>基因替代效应的回归解释</vt:lpstr>
      <vt:lpstr>育种值的定义</vt:lpstr>
      <vt:lpstr>育种值的计算</vt:lpstr>
      <vt:lpstr>育种值与等位基因平均效应的关系</vt:lpstr>
      <vt:lpstr>显性离差的定义和计算</vt:lpstr>
      <vt:lpstr>个体育种值和显性离差关系的回归表示</vt:lpstr>
      <vt:lpstr>利用双向表计算育种值和显性离差</vt:lpstr>
      <vt:lpstr>老鼠随机交配群体的均值、等位基因效应和基因替换效应</vt:lpstr>
      <vt:lpstr>§8.2 随机交配群体的遗传方差和亲子相关</vt:lpstr>
      <vt:lpstr>随机交配群体中不同基因型的频率、基因型值、遗传效应、育种值和显性离差</vt:lpstr>
      <vt:lpstr>育种值和显性离差的期望和协方差</vt:lpstr>
      <vt:lpstr>随机交配群体的加性方差和显性方差</vt:lpstr>
      <vt:lpstr>加性方差和显性方差的计算公式</vt:lpstr>
      <vt:lpstr>不同遗传模型和等位基因频率的随机交配群体中，加性方差VA、显性方差VD和遗传方差VG的大小</vt:lpstr>
      <vt:lpstr>部分显性遗传模型的育种值</vt:lpstr>
      <vt:lpstr>超显性遗传模型的育种值</vt:lpstr>
      <vt:lpstr>随机交配群体的遗传参数 三种基因型A1A1、A1A2、A2A2的平均表现分别是110、150、90</vt:lpstr>
      <vt:lpstr>超显性遗传模型下的育种值选择</vt:lpstr>
      <vt:lpstr>杂交品种的利用</vt:lpstr>
      <vt:lpstr>随机交配群体中的半同胞家系</vt:lpstr>
      <vt:lpstr>亲本表现和半同胞后代家系的平均表现</vt:lpstr>
      <vt:lpstr>半同胞家系间和家系内的遗传方差</vt:lpstr>
      <vt:lpstr>半同胞家系的亲子间协方差</vt:lpstr>
      <vt:lpstr>半同胞家系的亲子间回归系数</vt:lpstr>
      <vt:lpstr>随机交配群体中的全同胞家系</vt:lpstr>
      <vt:lpstr>中亲表现和全同胞后代家系的平均表现</vt:lpstr>
      <vt:lpstr>全同胞家系间的遗传方差</vt:lpstr>
      <vt:lpstr>全同胞家系内的遗传方差</vt:lpstr>
      <vt:lpstr>全同胞家系的亲子间协方差</vt:lpstr>
      <vt:lpstr>利用全同胞和半同胞的家系间协方差估计加显性方差</vt:lpstr>
      <vt:lpstr>全同胞家系的中亲回归系数</vt:lpstr>
      <vt:lpstr>§8.3 上位性互作模型的遗传方差分解</vt:lpstr>
      <vt:lpstr>两个座位间的互作</vt:lpstr>
      <vt:lpstr>两个座位间的互作模型</vt:lpstr>
      <vt:lpstr>重叠显性上位作用下的上位性效应 等位基因的频率均为0.5，两个座位间的连锁不平衡度为0</vt:lpstr>
      <vt:lpstr>计算上位性效应的一般方法</vt:lpstr>
      <vt:lpstr>加性、显性和上位性方差</vt:lpstr>
      <vt:lpstr>上位性模型的遗传效应和遗传方差分解</vt:lpstr>
      <vt:lpstr>F2群体常见上位互作类型中，不同方差成分占遗传方差的比例</vt:lpstr>
      <vt:lpstr>上位性对保持加性方差的作用</vt:lpstr>
      <vt:lpstr>完全显性遗传模型（9:3:3:1）中不同遗传方差成分</vt:lpstr>
      <vt:lpstr>重叠显性上位遗传模型（15:1）中不同遗传方差成分</vt:lpstr>
      <vt:lpstr>上位性对保持加性方差的作用</vt:lpstr>
      <vt:lpstr>§8.4 亲属间协方差的一般表示与遗传力估计</vt:lpstr>
      <vt:lpstr>亲属间的相关</vt:lpstr>
      <vt:lpstr>个体X和Y的系谱</vt:lpstr>
      <vt:lpstr>X和Y育种值之间的协方差</vt:lpstr>
      <vt:lpstr>X和Y显性离差之间的协方差</vt:lpstr>
      <vt:lpstr>亲属间协方差的一般表示</vt:lpstr>
      <vt:lpstr>常见亲属间的协方差</vt:lpstr>
      <vt:lpstr>随机交配群体的方差成分及其来源</vt:lpstr>
      <vt:lpstr>随机交配群体中育种值的作用</vt:lpstr>
      <vt:lpstr>随机交配群体的狭义遗传力</vt:lpstr>
      <vt:lpstr>狭义遗传力的作用</vt:lpstr>
      <vt:lpstr>狭义遗传力与回归系数和相关系数</vt:lpstr>
      <vt:lpstr>狭义遗传力的预测作用</vt:lpstr>
      <vt:lpstr>狭义遗传力的群体特异性</vt:lpstr>
      <vt:lpstr>狭义遗传力的群体特异性</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第7章  双亲杂交后代的遗传分析</dc:title>
  <dc:creator>WangJK</dc:creator>
  <cp:lastModifiedBy>2014CB138105</cp:lastModifiedBy>
  <cp:revision>138</cp:revision>
  <dcterms:created xsi:type="dcterms:W3CDTF">2016-09-18T00:36:05Z</dcterms:created>
  <dcterms:modified xsi:type="dcterms:W3CDTF">2016-11-18T08:05:49Z</dcterms:modified>
</cp:coreProperties>
</file>