
<file path=[Content_Types].xml><?xml version="1.0" encoding="utf-8"?>
<Types xmlns="http://schemas.openxmlformats.org/package/2006/content-types">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9"/>
  </p:notesMasterIdLst>
  <p:sldIdLst>
    <p:sldId id="256" r:id="rId2"/>
    <p:sldId id="258" r:id="rId3"/>
    <p:sldId id="259" r:id="rId4"/>
    <p:sldId id="264" r:id="rId5"/>
    <p:sldId id="267" r:id="rId6"/>
    <p:sldId id="268" r:id="rId7"/>
    <p:sldId id="269" r:id="rId8"/>
    <p:sldId id="270" r:id="rId9"/>
    <p:sldId id="271" r:id="rId10"/>
    <p:sldId id="272" r:id="rId11"/>
    <p:sldId id="273" r:id="rId12"/>
    <p:sldId id="274" r:id="rId13"/>
    <p:sldId id="275" r:id="rId14"/>
    <p:sldId id="276" r:id="rId15"/>
    <p:sldId id="277" r:id="rId16"/>
    <p:sldId id="278" r:id="rId17"/>
    <p:sldId id="279" r:id="rId18"/>
    <p:sldId id="280" r:id="rId19"/>
    <p:sldId id="281" r:id="rId20"/>
    <p:sldId id="282" r:id="rId21"/>
    <p:sldId id="283" r:id="rId22"/>
    <p:sldId id="284" r:id="rId23"/>
    <p:sldId id="285" r:id="rId24"/>
    <p:sldId id="286" r:id="rId25"/>
    <p:sldId id="287" r:id="rId26"/>
    <p:sldId id="288" r:id="rId27"/>
    <p:sldId id="289" r:id="rId28"/>
    <p:sldId id="290" r:id="rId29"/>
    <p:sldId id="291" r:id="rId30"/>
    <p:sldId id="265" r:id="rId31"/>
    <p:sldId id="292" r:id="rId32"/>
    <p:sldId id="294" r:id="rId33"/>
    <p:sldId id="295" r:id="rId34"/>
    <p:sldId id="293" r:id="rId35"/>
    <p:sldId id="296" r:id="rId36"/>
    <p:sldId id="297" r:id="rId37"/>
    <p:sldId id="298" r:id="rId38"/>
    <p:sldId id="299" r:id="rId39"/>
    <p:sldId id="300" r:id="rId40"/>
    <p:sldId id="301" r:id="rId41"/>
    <p:sldId id="302" r:id="rId42"/>
    <p:sldId id="303" r:id="rId43"/>
    <p:sldId id="304" r:id="rId44"/>
    <p:sldId id="305" r:id="rId45"/>
    <p:sldId id="306" r:id="rId46"/>
    <p:sldId id="307" r:id="rId47"/>
    <p:sldId id="308" r:id="rId48"/>
    <p:sldId id="309" r:id="rId49"/>
    <p:sldId id="310" r:id="rId50"/>
    <p:sldId id="266" r:id="rId51"/>
    <p:sldId id="311" r:id="rId52"/>
    <p:sldId id="312" r:id="rId53"/>
    <p:sldId id="313" r:id="rId54"/>
    <p:sldId id="314" r:id="rId55"/>
    <p:sldId id="315" r:id="rId56"/>
    <p:sldId id="316" r:id="rId57"/>
    <p:sldId id="317" r:id="rId58"/>
    <p:sldId id="318" r:id="rId59"/>
    <p:sldId id="319" r:id="rId60"/>
    <p:sldId id="320" r:id="rId61"/>
    <p:sldId id="321" r:id="rId62"/>
    <p:sldId id="322" r:id="rId63"/>
    <p:sldId id="323" r:id="rId64"/>
    <p:sldId id="324" r:id="rId65"/>
    <p:sldId id="325" r:id="rId66"/>
    <p:sldId id="326" r:id="rId67"/>
    <p:sldId id="327" r:id="rId68"/>
    <p:sldId id="328" r:id="rId69"/>
    <p:sldId id="329" r:id="rId70"/>
    <p:sldId id="331" r:id="rId71"/>
    <p:sldId id="330" r:id="rId72"/>
    <p:sldId id="332" r:id="rId73"/>
    <p:sldId id="333" r:id="rId74"/>
    <p:sldId id="334" r:id="rId75"/>
    <p:sldId id="335" r:id="rId76"/>
    <p:sldId id="336" r:id="rId77"/>
    <p:sldId id="337" r:id="rId78"/>
    <p:sldId id="338" r:id="rId79"/>
    <p:sldId id="339" r:id="rId80"/>
    <p:sldId id="340" r:id="rId81"/>
    <p:sldId id="341" r:id="rId82"/>
    <p:sldId id="342" r:id="rId83"/>
    <p:sldId id="343" r:id="rId84"/>
    <p:sldId id="346" r:id="rId85"/>
    <p:sldId id="344" r:id="rId86"/>
    <p:sldId id="345" r:id="rId87"/>
    <p:sldId id="347" r:id="rId88"/>
    <p:sldId id="348" r:id="rId89"/>
    <p:sldId id="349" r:id="rId90"/>
    <p:sldId id="350" r:id="rId91"/>
    <p:sldId id="351" r:id="rId92"/>
    <p:sldId id="352" r:id="rId93"/>
    <p:sldId id="353" r:id="rId94"/>
    <p:sldId id="354" r:id="rId95"/>
    <p:sldId id="355" r:id="rId96"/>
    <p:sldId id="356" r:id="rId97"/>
    <p:sldId id="357" r:id="rId98"/>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144" autoAdjust="0"/>
    <p:restoredTop sz="94660"/>
  </p:normalViewPr>
  <p:slideViewPr>
    <p:cSldViewPr>
      <p:cViewPr>
        <p:scale>
          <a:sx n="60" d="100"/>
          <a:sy n="60" d="100"/>
        </p:scale>
        <p:origin x="-235" y="-629"/>
      </p:cViewPr>
      <p:guideLst>
        <p:guide orient="horz" pos="2160"/>
        <p:guide pos="2880"/>
      </p:guideLst>
    </p:cSldViewPr>
  </p:slideViewPr>
  <p:notesTextViewPr>
    <p:cViewPr>
      <p:scale>
        <a:sx n="100" d="100"/>
        <a:sy n="100" d="100"/>
      </p:scale>
      <p:origin x="0" y="0"/>
    </p:cViewPr>
  </p:notesTextViewPr>
  <p:sorterViewPr>
    <p:cViewPr>
      <p:scale>
        <a:sx n="90" d="100"/>
        <a:sy n="90" d="100"/>
      </p:scale>
      <p:origin x="0" y="18778"/>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notesMaster" Target="notesMasters/notesMaster1.xml"/><Relationship Id="rId10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8.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wmf"/><Relationship Id="rId1" Type="http://schemas.openxmlformats.org/officeDocument/2006/relationships/image" Target="../media/image29.wmf"/><Relationship Id="rId5" Type="http://schemas.openxmlformats.org/officeDocument/2006/relationships/image" Target="../media/image33.wmf"/><Relationship Id="rId4" Type="http://schemas.openxmlformats.org/officeDocument/2006/relationships/image" Target="../media/image32.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34.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image" Target="../media/image36.wmf"/><Relationship Id="rId1" Type="http://schemas.openxmlformats.org/officeDocument/2006/relationships/image" Target="../media/image35.w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40.wmf"/><Relationship Id="rId1" Type="http://schemas.openxmlformats.org/officeDocument/2006/relationships/image" Target="../media/image39.wmf"/></Relationships>
</file>

<file path=ppt/drawings/_rels/vmlDrawing15.vml.rels><?xml version="1.0" encoding="UTF-8" standalone="yes"?>
<Relationships xmlns="http://schemas.openxmlformats.org/package/2006/relationships"><Relationship Id="rId2" Type="http://schemas.openxmlformats.org/officeDocument/2006/relationships/image" Target="../media/image42.wmf"/><Relationship Id="rId1" Type="http://schemas.openxmlformats.org/officeDocument/2006/relationships/image" Target="../media/image41.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43.wmf"/></Relationships>
</file>

<file path=ppt/drawings/_rels/vmlDrawing17.vml.rels><?xml version="1.0" encoding="UTF-8" standalone="yes"?>
<Relationships xmlns="http://schemas.openxmlformats.org/package/2006/relationships"><Relationship Id="rId2" Type="http://schemas.openxmlformats.org/officeDocument/2006/relationships/image" Target="../media/image45.wmf"/><Relationship Id="rId1" Type="http://schemas.openxmlformats.org/officeDocument/2006/relationships/image" Target="../media/image44.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51.wmf"/><Relationship Id="rId2" Type="http://schemas.openxmlformats.org/officeDocument/2006/relationships/image" Target="../media/image50.wmf"/><Relationship Id="rId1" Type="http://schemas.openxmlformats.org/officeDocument/2006/relationships/image" Target="../media/image49.wmf"/><Relationship Id="rId4" Type="http://schemas.openxmlformats.org/officeDocument/2006/relationships/image" Target="../media/image5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53.w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54.wmf"/></Relationships>
</file>

<file path=ppt/drawings/_rels/vmlDrawing22.vml.rels><?xml version="1.0" encoding="UTF-8" standalone="yes"?>
<Relationships xmlns="http://schemas.openxmlformats.org/package/2006/relationships"><Relationship Id="rId3" Type="http://schemas.openxmlformats.org/officeDocument/2006/relationships/image" Target="../media/image57.wmf"/><Relationship Id="rId2" Type="http://schemas.openxmlformats.org/officeDocument/2006/relationships/image" Target="../media/image56.wmf"/><Relationship Id="rId1" Type="http://schemas.openxmlformats.org/officeDocument/2006/relationships/image" Target="../media/image55.wmf"/><Relationship Id="rId4" Type="http://schemas.openxmlformats.org/officeDocument/2006/relationships/image" Target="../media/image58.w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59.w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61.wmf"/></Relationships>
</file>

<file path=ppt/drawings/_rels/vmlDrawing25.vml.rels><?xml version="1.0" encoding="UTF-8" standalone="yes"?>
<Relationships xmlns="http://schemas.openxmlformats.org/package/2006/relationships"><Relationship Id="rId1" Type="http://schemas.openxmlformats.org/officeDocument/2006/relationships/image" Target="../media/image63.wmf"/></Relationships>
</file>

<file path=ppt/drawings/_rels/vmlDrawing26.vml.rels><?xml version="1.0" encoding="UTF-8" standalone="yes"?>
<Relationships xmlns="http://schemas.openxmlformats.org/package/2006/relationships"><Relationship Id="rId3" Type="http://schemas.openxmlformats.org/officeDocument/2006/relationships/image" Target="../media/image67.wmf"/><Relationship Id="rId2" Type="http://schemas.openxmlformats.org/officeDocument/2006/relationships/image" Target="../media/image66.wmf"/><Relationship Id="rId1" Type="http://schemas.openxmlformats.org/officeDocument/2006/relationships/image" Target="../media/image65.wmf"/><Relationship Id="rId4" Type="http://schemas.openxmlformats.org/officeDocument/2006/relationships/image" Target="../media/image68.wmf"/></Relationships>
</file>

<file path=ppt/drawings/_rels/vmlDrawing27.vml.rels><?xml version="1.0" encoding="UTF-8" standalone="yes"?>
<Relationships xmlns="http://schemas.openxmlformats.org/package/2006/relationships"><Relationship Id="rId2" Type="http://schemas.openxmlformats.org/officeDocument/2006/relationships/image" Target="../media/image70.wmf"/><Relationship Id="rId1" Type="http://schemas.openxmlformats.org/officeDocument/2006/relationships/image" Target="../media/image69.wmf"/></Relationships>
</file>

<file path=ppt/drawings/_rels/vmlDrawing28.vml.rels><?xml version="1.0" encoding="UTF-8" standalone="yes"?>
<Relationships xmlns="http://schemas.openxmlformats.org/package/2006/relationships"><Relationship Id="rId3" Type="http://schemas.openxmlformats.org/officeDocument/2006/relationships/image" Target="../media/image73.wmf"/><Relationship Id="rId2" Type="http://schemas.openxmlformats.org/officeDocument/2006/relationships/image" Target="../media/image72.wmf"/><Relationship Id="rId1" Type="http://schemas.openxmlformats.org/officeDocument/2006/relationships/image" Target="../media/image71.wmf"/></Relationships>
</file>

<file path=ppt/drawings/_rels/vmlDrawing29.vml.rels><?xml version="1.0" encoding="UTF-8" standalone="yes"?>
<Relationships xmlns="http://schemas.openxmlformats.org/package/2006/relationships"><Relationship Id="rId3" Type="http://schemas.openxmlformats.org/officeDocument/2006/relationships/image" Target="../media/image76.wmf"/><Relationship Id="rId2" Type="http://schemas.openxmlformats.org/officeDocument/2006/relationships/image" Target="../media/image75.wmf"/><Relationship Id="rId1" Type="http://schemas.openxmlformats.org/officeDocument/2006/relationships/image" Target="../media/image74.wmf"/><Relationship Id="rId4" Type="http://schemas.openxmlformats.org/officeDocument/2006/relationships/image" Target="../media/image77.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30.vml.rels><?xml version="1.0" encoding="UTF-8" standalone="yes"?>
<Relationships xmlns="http://schemas.openxmlformats.org/package/2006/relationships"><Relationship Id="rId1" Type="http://schemas.openxmlformats.org/officeDocument/2006/relationships/image" Target="../media/image78.wmf"/></Relationships>
</file>

<file path=ppt/drawings/_rels/vmlDrawing31.vml.rels><?xml version="1.0" encoding="UTF-8" standalone="yes"?>
<Relationships xmlns="http://schemas.openxmlformats.org/package/2006/relationships"><Relationship Id="rId1" Type="http://schemas.openxmlformats.org/officeDocument/2006/relationships/image" Target="../media/image79.wmf"/></Relationships>
</file>

<file path=ppt/drawings/_rels/vmlDrawing32.vml.rels><?xml version="1.0" encoding="UTF-8" standalone="yes"?>
<Relationships xmlns="http://schemas.openxmlformats.org/package/2006/relationships"><Relationship Id="rId1" Type="http://schemas.openxmlformats.org/officeDocument/2006/relationships/image" Target="../media/image80.wmf"/></Relationships>
</file>

<file path=ppt/drawings/_rels/vmlDrawing33.vml.rels><?xml version="1.0" encoding="UTF-8" standalone="yes"?>
<Relationships xmlns="http://schemas.openxmlformats.org/package/2006/relationships"><Relationship Id="rId2" Type="http://schemas.openxmlformats.org/officeDocument/2006/relationships/image" Target="../media/image82.wmf"/><Relationship Id="rId1" Type="http://schemas.openxmlformats.org/officeDocument/2006/relationships/image" Target="../media/image81.wmf"/></Relationships>
</file>

<file path=ppt/drawings/_rels/vmlDrawing34.vml.rels><?xml version="1.0" encoding="UTF-8" standalone="yes"?>
<Relationships xmlns="http://schemas.openxmlformats.org/package/2006/relationships"><Relationship Id="rId1" Type="http://schemas.openxmlformats.org/officeDocument/2006/relationships/image" Target="../media/image83.wmf"/></Relationships>
</file>

<file path=ppt/drawings/_rels/vmlDrawing35.vml.rels><?xml version="1.0" encoding="UTF-8" standalone="yes"?>
<Relationships xmlns="http://schemas.openxmlformats.org/package/2006/relationships"><Relationship Id="rId3" Type="http://schemas.openxmlformats.org/officeDocument/2006/relationships/image" Target="../media/image86.wmf"/><Relationship Id="rId2" Type="http://schemas.openxmlformats.org/officeDocument/2006/relationships/image" Target="../media/image85.wmf"/><Relationship Id="rId1" Type="http://schemas.openxmlformats.org/officeDocument/2006/relationships/image" Target="../media/image84.wmf"/></Relationships>
</file>

<file path=ppt/drawings/_rels/vmlDrawing36.vml.rels><?xml version="1.0" encoding="UTF-8" standalone="yes"?>
<Relationships xmlns="http://schemas.openxmlformats.org/package/2006/relationships"><Relationship Id="rId1" Type="http://schemas.openxmlformats.org/officeDocument/2006/relationships/image" Target="../media/image87.wmf"/></Relationships>
</file>

<file path=ppt/drawings/_rels/vmlDrawing37.vml.rels><?xml version="1.0" encoding="UTF-8" standalone="yes"?>
<Relationships xmlns="http://schemas.openxmlformats.org/package/2006/relationships"><Relationship Id="rId1" Type="http://schemas.openxmlformats.org/officeDocument/2006/relationships/image" Target="../media/image88.wmf"/></Relationships>
</file>

<file path=ppt/drawings/_rels/vmlDrawing38.vml.rels><?xml version="1.0" encoding="UTF-8" standalone="yes"?>
<Relationships xmlns="http://schemas.openxmlformats.org/package/2006/relationships"><Relationship Id="rId1" Type="http://schemas.openxmlformats.org/officeDocument/2006/relationships/image" Target="../media/image89.wmf"/></Relationships>
</file>

<file path=ppt/drawings/_rels/vmlDrawing39.vml.rels><?xml version="1.0" encoding="UTF-8" standalone="yes"?>
<Relationships xmlns="http://schemas.openxmlformats.org/package/2006/relationships"><Relationship Id="rId3" Type="http://schemas.openxmlformats.org/officeDocument/2006/relationships/image" Target="../media/image92.wmf"/><Relationship Id="rId2" Type="http://schemas.openxmlformats.org/officeDocument/2006/relationships/image" Target="../media/image91.wmf"/><Relationship Id="rId1" Type="http://schemas.openxmlformats.org/officeDocument/2006/relationships/image" Target="../media/image90.wmf"/><Relationship Id="rId4" Type="http://schemas.openxmlformats.org/officeDocument/2006/relationships/image" Target="../media/image93.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s>
</file>

<file path=ppt/drawings/_rels/vmlDrawing40.vml.rels><?xml version="1.0" encoding="UTF-8" standalone="yes"?>
<Relationships xmlns="http://schemas.openxmlformats.org/package/2006/relationships"><Relationship Id="rId3" Type="http://schemas.openxmlformats.org/officeDocument/2006/relationships/image" Target="../media/image96.wmf"/><Relationship Id="rId2" Type="http://schemas.openxmlformats.org/officeDocument/2006/relationships/image" Target="../media/image95.wmf"/><Relationship Id="rId1" Type="http://schemas.openxmlformats.org/officeDocument/2006/relationships/image" Target="../media/image94.wmf"/><Relationship Id="rId4" Type="http://schemas.openxmlformats.org/officeDocument/2006/relationships/image" Target="../media/image97.wmf"/></Relationships>
</file>

<file path=ppt/drawings/_rels/vmlDrawing41.vml.rels><?xml version="1.0" encoding="UTF-8" standalone="yes"?>
<Relationships xmlns="http://schemas.openxmlformats.org/package/2006/relationships"><Relationship Id="rId3" Type="http://schemas.openxmlformats.org/officeDocument/2006/relationships/image" Target="../media/image99.wmf"/><Relationship Id="rId2" Type="http://schemas.openxmlformats.org/officeDocument/2006/relationships/image" Target="../media/image95.wmf"/><Relationship Id="rId1" Type="http://schemas.openxmlformats.org/officeDocument/2006/relationships/image" Target="../media/image98.wmf"/><Relationship Id="rId4" Type="http://schemas.openxmlformats.org/officeDocument/2006/relationships/image" Target="../media/image100.wmf"/></Relationships>
</file>

<file path=ppt/drawings/_rels/vmlDrawing42.vml.rels><?xml version="1.0" encoding="UTF-8" standalone="yes"?>
<Relationships xmlns="http://schemas.openxmlformats.org/package/2006/relationships"><Relationship Id="rId1" Type="http://schemas.openxmlformats.org/officeDocument/2006/relationships/image" Target="../media/image101.wmf"/></Relationships>
</file>

<file path=ppt/drawings/_rels/vmlDrawing43.vml.rels><?xml version="1.0" encoding="UTF-8" standalone="yes"?>
<Relationships xmlns="http://schemas.openxmlformats.org/package/2006/relationships"><Relationship Id="rId3" Type="http://schemas.openxmlformats.org/officeDocument/2006/relationships/image" Target="../media/image104.wmf"/><Relationship Id="rId2" Type="http://schemas.openxmlformats.org/officeDocument/2006/relationships/image" Target="../media/image103.wmf"/><Relationship Id="rId1" Type="http://schemas.openxmlformats.org/officeDocument/2006/relationships/image" Target="../media/image102.wmf"/><Relationship Id="rId5" Type="http://schemas.openxmlformats.org/officeDocument/2006/relationships/image" Target="../media/image106.wmf"/><Relationship Id="rId4" Type="http://schemas.openxmlformats.org/officeDocument/2006/relationships/image" Target="../media/image105.wmf"/></Relationships>
</file>

<file path=ppt/drawings/_rels/vmlDrawing44.vml.rels><?xml version="1.0" encoding="UTF-8" standalone="yes"?>
<Relationships xmlns="http://schemas.openxmlformats.org/package/2006/relationships"><Relationship Id="rId2" Type="http://schemas.openxmlformats.org/officeDocument/2006/relationships/image" Target="../media/image108.wmf"/><Relationship Id="rId1" Type="http://schemas.openxmlformats.org/officeDocument/2006/relationships/image" Target="../media/image107.wmf"/></Relationships>
</file>

<file path=ppt/drawings/_rels/vmlDrawing45.vml.rels><?xml version="1.0" encoding="UTF-8" standalone="yes"?>
<Relationships xmlns="http://schemas.openxmlformats.org/package/2006/relationships"><Relationship Id="rId8" Type="http://schemas.openxmlformats.org/officeDocument/2006/relationships/image" Target="../media/image116.wmf"/><Relationship Id="rId3" Type="http://schemas.openxmlformats.org/officeDocument/2006/relationships/image" Target="../media/image111.wmf"/><Relationship Id="rId7" Type="http://schemas.openxmlformats.org/officeDocument/2006/relationships/image" Target="../media/image115.wmf"/><Relationship Id="rId2" Type="http://schemas.openxmlformats.org/officeDocument/2006/relationships/image" Target="../media/image110.wmf"/><Relationship Id="rId1" Type="http://schemas.openxmlformats.org/officeDocument/2006/relationships/image" Target="../media/image109.wmf"/><Relationship Id="rId6" Type="http://schemas.openxmlformats.org/officeDocument/2006/relationships/image" Target="../media/image114.wmf"/><Relationship Id="rId5" Type="http://schemas.openxmlformats.org/officeDocument/2006/relationships/image" Target="../media/image113.wmf"/><Relationship Id="rId4" Type="http://schemas.openxmlformats.org/officeDocument/2006/relationships/image" Target="../media/image112.wmf"/><Relationship Id="rId9" Type="http://schemas.openxmlformats.org/officeDocument/2006/relationships/image" Target="../media/image117.wmf"/></Relationships>
</file>

<file path=ppt/drawings/_rels/vmlDrawing46.vml.rels><?xml version="1.0" encoding="UTF-8" standalone="yes"?>
<Relationships xmlns="http://schemas.openxmlformats.org/package/2006/relationships"><Relationship Id="rId1" Type="http://schemas.openxmlformats.org/officeDocument/2006/relationships/image" Target="../media/image118.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 Id="rId4" Type="http://schemas.openxmlformats.org/officeDocument/2006/relationships/image" Target="../media/image15.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image" Target="../media/image16.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 Id="rId5" Type="http://schemas.openxmlformats.org/officeDocument/2006/relationships/image" Target="../media/image22.wmf"/><Relationship Id="rId4" Type="http://schemas.openxmlformats.org/officeDocument/2006/relationships/image" Target="../media/image21.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 Id="rId5" Type="http://schemas.openxmlformats.org/officeDocument/2006/relationships/image" Target="../media/image27.wmf"/><Relationship Id="rId4" Type="http://schemas.openxmlformats.org/officeDocument/2006/relationships/image" Target="../media/image2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4D2B75-4366-4B4F-B71B-4CA548092C3A}" type="datetimeFigureOut">
              <a:rPr lang="zh-CN" altLang="en-US" smtClean="0"/>
              <a:t>2016/10/28</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AD709E4-5824-4479-A2BD-0A04411896BE}" type="slidenum">
              <a:rPr lang="zh-CN" altLang="en-US" smtClean="0"/>
              <a:t>‹#›</a:t>
            </a:fld>
            <a:endParaRPr lang="zh-CN" altLang="en-US"/>
          </a:p>
        </p:txBody>
      </p:sp>
    </p:spTree>
    <p:extLst>
      <p:ext uri="{BB962C8B-B14F-4D97-AF65-F5344CB8AC3E}">
        <p14:creationId xmlns:p14="http://schemas.microsoft.com/office/powerpoint/2010/main" val="31065233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7C4266B8-F5A9-4464-B6A6-9DF80A515166}" type="slidenum">
              <a:rPr lang="en-US" altLang="zh-CN" smtClean="0"/>
              <a:pPr/>
              <a:t>4</a:t>
            </a:fld>
            <a:endParaRPr lang="en-US" altLang="zh-CN" smtClean="0"/>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7C4266B8-F5A9-4464-B6A6-9DF80A515166}" type="slidenum">
              <a:rPr lang="en-US" altLang="zh-CN" smtClean="0"/>
              <a:pPr/>
              <a:t>13</a:t>
            </a:fld>
            <a:endParaRPr lang="en-US" altLang="zh-CN" smtClean="0"/>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7C4266B8-F5A9-4464-B6A6-9DF80A515166}" type="slidenum">
              <a:rPr lang="en-US" altLang="zh-CN" smtClean="0"/>
              <a:pPr/>
              <a:t>14</a:t>
            </a:fld>
            <a:endParaRPr lang="en-US" altLang="zh-CN" smtClean="0"/>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7C4266B8-F5A9-4464-B6A6-9DF80A515166}" type="slidenum">
              <a:rPr lang="en-US" altLang="zh-CN" smtClean="0"/>
              <a:pPr/>
              <a:t>15</a:t>
            </a:fld>
            <a:endParaRPr lang="en-US" altLang="zh-CN" smtClean="0"/>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7C4266B8-F5A9-4464-B6A6-9DF80A515166}" type="slidenum">
              <a:rPr lang="en-US" altLang="zh-CN" smtClean="0"/>
              <a:pPr/>
              <a:t>16</a:t>
            </a:fld>
            <a:endParaRPr lang="en-US" altLang="zh-CN" smtClean="0"/>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7C4266B8-F5A9-4464-B6A6-9DF80A515166}" type="slidenum">
              <a:rPr lang="en-US" altLang="zh-CN" smtClean="0"/>
              <a:pPr/>
              <a:t>17</a:t>
            </a:fld>
            <a:endParaRPr lang="en-US" altLang="zh-CN" smtClean="0"/>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7C4266B8-F5A9-4464-B6A6-9DF80A515166}" type="slidenum">
              <a:rPr lang="en-US" altLang="zh-CN" smtClean="0"/>
              <a:pPr/>
              <a:t>18</a:t>
            </a:fld>
            <a:endParaRPr lang="en-US" altLang="zh-CN" smtClean="0"/>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7C4266B8-F5A9-4464-B6A6-9DF80A515166}" type="slidenum">
              <a:rPr lang="en-US" altLang="zh-CN" smtClean="0"/>
              <a:pPr/>
              <a:t>19</a:t>
            </a:fld>
            <a:endParaRPr lang="en-US" altLang="zh-CN" smtClean="0"/>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7C4266B8-F5A9-4464-B6A6-9DF80A515166}" type="slidenum">
              <a:rPr lang="en-US" altLang="zh-CN" smtClean="0"/>
              <a:pPr/>
              <a:t>20</a:t>
            </a:fld>
            <a:endParaRPr lang="en-US" altLang="zh-CN" smtClean="0"/>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7C4266B8-F5A9-4464-B6A6-9DF80A515166}" type="slidenum">
              <a:rPr lang="en-US" altLang="zh-CN" smtClean="0"/>
              <a:pPr/>
              <a:t>21</a:t>
            </a:fld>
            <a:endParaRPr lang="en-US" altLang="zh-CN" smtClean="0"/>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7C4266B8-F5A9-4464-B6A6-9DF80A515166}" type="slidenum">
              <a:rPr lang="en-US" altLang="zh-CN" smtClean="0"/>
              <a:pPr/>
              <a:t>22</a:t>
            </a:fld>
            <a:endParaRPr lang="en-US" altLang="zh-CN" smtClean="0"/>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7C4266B8-F5A9-4464-B6A6-9DF80A515166}" type="slidenum">
              <a:rPr lang="en-US" altLang="zh-CN" smtClean="0"/>
              <a:pPr/>
              <a:t>5</a:t>
            </a:fld>
            <a:endParaRPr lang="en-US" altLang="zh-CN" smtClean="0"/>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7C4266B8-F5A9-4464-B6A6-9DF80A515166}" type="slidenum">
              <a:rPr lang="en-US" altLang="zh-CN" smtClean="0"/>
              <a:pPr/>
              <a:t>23</a:t>
            </a:fld>
            <a:endParaRPr lang="en-US" altLang="zh-CN" smtClean="0"/>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7C4266B8-F5A9-4464-B6A6-9DF80A515166}" type="slidenum">
              <a:rPr lang="en-US" altLang="zh-CN" smtClean="0"/>
              <a:pPr/>
              <a:t>24</a:t>
            </a:fld>
            <a:endParaRPr lang="en-US" altLang="zh-CN" smtClean="0"/>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7C4266B8-F5A9-4464-B6A6-9DF80A515166}" type="slidenum">
              <a:rPr lang="en-US" altLang="zh-CN" smtClean="0"/>
              <a:pPr/>
              <a:t>25</a:t>
            </a:fld>
            <a:endParaRPr lang="en-US" altLang="zh-CN" smtClean="0"/>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7C4266B8-F5A9-4464-B6A6-9DF80A515166}" type="slidenum">
              <a:rPr lang="en-US" altLang="zh-CN" smtClean="0"/>
              <a:pPr/>
              <a:t>26</a:t>
            </a:fld>
            <a:endParaRPr lang="en-US" altLang="zh-CN" smtClean="0"/>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7C4266B8-F5A9-4464-B6A6-9DF80A515166}" type="slidenum">
              <a:rPr lang="en-US" altLang="zh-CN" smtClean="0"/>
              <a:pPr/>
              <a:t>27</a:t>
            </a:fld>
            <a:endParaRPr lang="en-US" altLang="zh-CN" smtClean="0"/>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7C4266B8-F5A9-4464-B6A6-9DF80A515166}" type="slidenum">
              <a:rPr lang="en-US" altLang="zh-CN" smtClean="0"/>
              <a:pPr/>
              <a:t>28</a:t>
            </a:fld>
            <a:endParaRPr lang="en-US" altLang="zh-CN" smtClean="0"/>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7C4266B8-F5A9-4464-B6A6-9DF80A515166}" type="slidenum">
              <a:rPr lang="en-US" altLang="zh-CN" smtClean="0"/>
              <a:pPr/>
              <a:t>29</a:t>
            </a:fld>
            <a:endParaRPr lang="en-US" altLang="zh-CN" smtClean="0"/>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7C4266B8-F5A9-4464-B6A6-9DF80A515166}" type="slidenum">
              <a:rPr lang="en-US" altLang="zh-CN" smtClean="0"/>
              <a:pPr/>
              <a:t>6</a:t>
            </a:fld>
            <a:endParaRPr lang="en-US" altLang="zh-CN" smtClean="0"/>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7C4266B8-F5A9-4464-B6A6-9DF80A515166}" type="slidenum">
              <a:rPr lang="en-US" altLang="zh-CN" smtClean="0"/>
              <a:pPr/>
              <a:t>7</a:t>
            </a:fld>
            <a:endParaRPr lang="en-US" altLang="zh-CN" smtClean="0"/>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7C4266B8-F5A9-4464-B6A6-9DF80A515166}" type="slidenum">
              <a:rPr lang="en-US" altLang="zh-CN" smtClean="0"/>
              <a:pPr/>
              <a:t>8</a:t>
            </a:fld>
            <a:endParaRPr lang="en-US" altLang="zh-CN" smtClean="0"/>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7C4266B8-F5A9-4464-B6A6-9DF80A515166}" type="slidenum">
              <a:rPr lang="en-US" altLang="zh-CN" smtClean="0"/>
              <a:pPr/>
              <a:t>9</a:t>
            </a:fld>
            <a:endParaRPr lang="en-US" altLang="zh-CN" smtClean="0"/>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7C4266B8-F5A9-4464-B6A6-9DF80A515166}" type="slidenum">
              <a:rPr lang="en-US" altLang="zh-CN" smtClean="0"/>
              <a:pPr/>
              <a:t>10</a:t>
            </a:fld>
            <a:endParaRPr lang="en-US" altLang="zh-CN" smtClean="0"/>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7C4266B8-F5A9-4464-B6A6-9DF80A515166}" type="slidenum">
              <a:rPr lang="en-US" altLang="zh-CN" smtClean="0"/>
              <a:pPr/>
              <a:t>11</a:t>
            </a:fld>
            <a:endParaRPr lang="en-US" altLang="zh-CN" smtClean="0"/>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7C4266B8-F5A9-4464-B6A6-9DF80A515166}" type="slidenum">
              <a:rPr lang="en-US" altLang="zh-CN" smtClean="0"/>
              <a:pPr/>
              <a:t>12</a:t>
            </a:fld>
            <a:endParaRPr lang="en-US" altLang="zh-CN" smtClean="0"/>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2016/10/28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2016/10/28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2016/10/28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2016/10/28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2016/10/28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t>2016/10/28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t>2016/10/28</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t>2016/10/28</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2016/10/28</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2016/10/28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2016/10/28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t>2016/10/28</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isbreeding.net/" TargetMode="External"/><Relationship Id="rId2" Type="http://schemas.openxmlformats.org/officeDocument/2006/relationships/hyperlink" Target="mailto:wangjiankang@caas.cn"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wmf"/><Relationship Id="rId4" Type="http://schemas.openxmlformats.org/officeDocument/2006/relationships/oleObject" Target="../embeddings/oleObject1.bin"/></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7.wmf"/></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9.wmf"/><Relationship Id="rId5" Type="http://schemas.openxmlformats.org/officeDocument/2006/relationships/oleObject" Target="../embeddings/oleObject5.bin"/><Relationship Id="rId4" Type="http://schemas.openxmlformats.org/officeDocument/2006/relationships/image" Target="../media/image8.wmf"/></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1.wmf"/></Relationships>
</file>

<file path=ppt/slides/_rels/slide36.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oleObject" Target="../embeddings/oleObject8.bin"/><Relationship Id="rId7"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3.wmf"/><Relationship Id="rId5" Type="http://schemas.openxmlformats.org/officeDocument/2006/relationships/oleObject" Target="../embeddings/oleObject9.bin"/><Relationship Id="rId10" Type="http://schemas.openxmlformats.org/officeDocument/2006/relationships/image" Target="../media/image15.wmf"/><Relationship Id="rId4" Type="http://schemas.openxmlformats.org/officeDocument/2006/relationships/image" Target="../media/image12.wmf"/><Relationship Id="rId9" Type="http://schemas.openxmlformats.org/officeDocument/2006/relationships/oleObject" Target="../embeddings/oleObject11.bin"/></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7.wmf"/><Relationship Id="rId5" Type="http://schemas.openxmlformats.org/officeDocument/2006/relationships/oleObject" Target="../embeddings/oleObject13.bin"/><Relationship Id="rId4" Type="http://schemas.openxmlformats.org/officeDocument/2006/relationships/image" Target="../media/image16.wmf"/></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oleObject" Target="../embeddings/oleObject14.bin"/><Relationship Id="rId7" Type="http://schemas.openxmlformats.org/officeDocument/2006/relationships/oleObject" Target="../embeddings/oleObject16.bin"/><Relationship Id="rId12" Type="http://schemas.openxmlformats.org/officeDocument/2006/relationships/image" Target="../media/image22.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19.wmf"/><Relationship Id="rId11" Type="http://schemas.openxmlformats.org/officeDocument/2006/relationships/oleObject" Target="../embeddings/oleObject18.bin"/><Relationship Id="rId5" Type="http://schemas.openxmlformats.org/officeDocument/2006/relationships/oleObject" Target="../embeddings/oleObject15.bin"/><Relationship Id="rId10" Type="http://schemas.openxmlformats.org/officeDocument/2006/relationships/image" Target="../media/image21.wmf"/><Relationship Id="rId4" Type="http://schemas.openxmlformats.org/officeDocument/2006/relationships/image" Target="../media/image18.wmf"/><Relationship Id="rId9" Type="http://schemas.openxmlformats.org/officeDocument/2006/relationships/oleObject" Target="../embeddings/oleObject17.bin"/></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oleObject" Target="../embeddings/oleObject19.bin"/><Relationship Id="rId7" Type="http://schemas.openxmlformats.org/officeDocument/2006/relationships/oleObject" Target="../embeddings/oleObject21.bin"/><Relationship Id="rId12" Type="http://schemas.openxmlformats.org/officeDocument/2006/relationships/image" Target="../media/image27.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4.wmf"/><Relationship Id="rId11" Type="http://schemas.openxmlformats.org/officeDocument/2006/relationships/oleObject" Target="../embeddings/oleObject23.bin"/><Relationship Id="rId5" Type="http://schemas.openxmlformats.org/officeDocument/2006/relationships/oleObject" Target="../embeddings/oleObject20.bin"/><Relationship Id="rId10" Type="http://schemas.openxmlformats.org/officeDocument/2006/relationships/image" Target="../media/image26.wmf"/><Relationship Id="rId4" Type="http://schemas.openxmlformats.org/officeDocument/2006/relationships/image" Target="../media/image23.wmf"/><Relationship Id="rId9" Type="http://schemas.openxmlformats.org/officeDocument/2006/relationships/oleObject" Target="../embeddings/oleObject22.bin"/></Relationships>
</file>

<file path=ppt/slides/_rels/slide41.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28.wmf"/></Relationships>
</file>

<file path=ppt/slides/_rels/slide42.xml.rels><?xml version="1.0" encoding="UTF-8" standalone="yes"?>
<Relationships xmlns="http://schemas.openxmlformats.org/package/2006/relationships"><Relationship Id="rId8" Type="http://schemas.openxmlformats.org/officeDocument/2006/relationships/image" Target="../media/image31.wmf"/><Relationship Id="rId3" Type="http://schemas.openxmlformats.org/officeDocument/2006/relationships/oleObject" Target="../embeddings/oleObject25.bin"/><Relationship Id="rId7" Type="http://schemas.openxmlformats.org/officeDocument/2006/relationships/oleObject" Target="../embeddings/oleObject27.bin"/><Relationship Id="rId12" Type="http://schemas.openxmlformats.org/officeDocument/2006/relationships/image" Target="../media/image33.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0.wmf"/><Relationship Id="rId11" Type="http://schemas.openxmlformats.org/officeDocument/2006/relationships/oleObject" Target="../embeddings/oleObject29.bin"/><Relationship Id="rId5" Type="http://schemas.openxmlformats.org/officeDocument/2006/relationships/oleObject" Target="../embeddings/oleObject26.bin"/><Relationship Id="rId10" Type="http://schemas.openxmlformats.org/officeDocument/2006/relationships/image" Target="../media/image32.wmf"/><Relationship Id="rId4" Type="http://schemas.openxmlformats.org/officeDocument/2006/relationships/image" Target="../media/image29.wmf"/><Relationship Id="rId9" Type="http://schemas.openxmlformats.org/officeDocument/2006/relationships/oleObject" Target="../embeddings/oleObject28.bin"/></Relationships>
</file>

<file path=ppt/slides/_rels/slide43.xml.rels><?xml version="1.0" encoding="UTF-8" standalone="yes"?>
<Relationships xmlns="http://schemas.openxmlformats.org/package/2006/relationships"><Relationship Id="rId3" Type="http://schemas.openxmlformats.org/officeDocument/2006/relationships/oleObject" Target="../embeddings/oleObject30.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34.wmf"/></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8" Type="http://schemas.openxmlformats.org/officeDocument/2006/relationships/image" Target="../media/image37.wmf"/><Relationship Id="rId3" Type="http://schemas.openxmlformats.org/officeDocument/2006/relationships/oleObject" Target="../embeddings/oleObject31.bin"/><Relationship Id="rId7" Type="http://schemas.openxmlformats.org/officeDocument/2006/relationships/oleObject" Target="../embeddings/oleObject33.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36.wmf"/><Relationship Id="rId5" Type="http://schemas.openxmlformats.org/officeDocument/2006/relationships/oleObject" Target="../embeddings/oleObject32.bin"/><Relationship Id="rId4" Type="http://schemas.openxmlformats.org/officeDocument/2006/relationships/image" Target="../media/image35.wmf"/></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38.emf"/><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oleObject" Target="../embeddings/oleObject34.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40.wmf"/><Relationship Id="rId5" Type="http://schemas.openxmlformats.org/officeDocument/2006/relationships/oleObject" Target="../embeddings/oleObject35.bin"/><Relationship Id="rId4" Type="http://schemas.openxmlformats.org/officeDocument/2006/relationships/image" Target="../media/image39.wmf"/></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42.wmf"/><Relationship Id="rId5" Type="http://schemas.openxmlformats.org/officeDocument/2006/relationships/oleObject" Target="../embeddings/oleObject37.bin"/><Relationship Id="rId4" Type="http://schemas.openxmlformats.org/officeDocument/2006/relationships/image" Target="../media/image41.wmf"/></Relationships>
</file>

<file path=ppt/slides/_rels/slide56.xml.rels><?xml version="1.0" encoding="UTF-8" standalone="yes"?>
<Relationships xmlns="http://schemas.openxmlformats.org/package/2006/relationships"><Relationship Id="rId3" Type="http://schemas.openxmlformats.org/officeDocument/2006/relationships/oleObject" Target="../embeddings/oleObject38.bin"/><Relationship Id="rId2" Type="http://schemas.openxmlformats.org/officeDocument/2006/relationships/slideLayout" Target="../slideLayouts/slideLayout2.xml"/><Relationship Id="rId1" Type="http://schemas.openxmlformats.org/officeDocument/2006/relationships/vmlDrawing" Target="../drawings/vmlDrawing16.vml"/><Relationship Id="rId4" Type="http://schemas.openxmlformats.org/officeDocument/2006/relationships/image" Target="../media/image43.wmf"/></Relationships>
</file>

<file path=ppt/slides/_rels/slide57.xml.rels><?xml version="1.0" encoding="UTF-8" standalone="yes"?>
<Relationships xmlns="http://schemas.openxmlformats.org/package/2006/relationships"><Relationship Id="rId3" Type="http://schemas.openxmlformats.org/officeDocument/2006/relationships/oleObject" Target="../embeddings/oleObject39.bin"/><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45.wmf"/><Relationship Id="rId5" Type="http://schemas.openxmlformats.org/officeDocument/2006/relationships/oleObject" Target="../embeddings/oleObject40.bin"/><Relationship Id="rId4" Type="http://schemas.openxmlformats.org/officeDocument/2006/relationships/image" Target="../media/image44.wmf"/></Relationships>
</file>

<file path=ppt/slides/_rels/slide58.xml.rels><?xml version="1.0" encoding="UTF-8" standalone="yes"?>
<Relationships xmlns="http://schemas.openxmlformats.org/package/2006/relationships"><Relationship Id="rId8" Type="http://schemas.openxmlformats.org/officeDocument/2006/relationships/image" Target="../media/image48.wmf"/><Relationship Id="rId3" Type="http://schemas.openxmlformats.org/officeDocument/2006/relationships/oleObject" Target="../embeddings/oleObject41.bin"/><Relationship Id="rId7" Type="http://schemas.openxmlformats.org/officeDocument/2006/relationships/oleObject" Target="../embeddings/oleObject43.bin"/><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47.wmf"/><Relationship Id="rId5" Type="http://schemas.openxmlformats.org/officeDocument/2006/relationships/oleObject" Target="../embeddings/oleObject42.bin"/><Relationship Id="rId4" Type="http://schemas.openxmlformats.org/officeDocument/2006/relationships/image" Target="../media/image46.wmf"/></Relationships>
</file>

<file path=ppt/slides/_rels/slide59.xml.rels><?xml version="1.0" encoding="UTF-8" standalone="yes"?>
<Relationships xmlns="http://schemas.openxmlformats.org/package/2006/relationships"><Relationship Id="rId8" Type="http://schemas.openxmlformats.org/officeDocument/2006/relationships/image" Target="../media/image51.wmf"/><Relationship Id="rId3" Type="http://schemas.openxmlformats.org/officeDocument/2006/relationships/oleObject" Target="../embeddings/oleObject44.bin"/><Relationship Id="rId7" Type="http://schemas.openxmlformats.org/officeDocument/2006/relationships/oleObject" Target="../embeddings/oleObject46.bin"/><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50.wmf"/><Relationship Id="rId5" Type="http://schemas.openxmlformats.org/officeDocument/2006/relationships/oleObject" Target="../embeddings/oleObject45.bin"/><Relationship Id="rId10" Type="http://schemas.openxmlformats.org/officeDocument/2006/relationships/image" Target="../media/image52.wmf"/><Relationship Id="rId4" Type="http://schemas.openxmlformats.org/officeDocument/2006/relationships/image" Target="../media/image49.wmf"/><Relationship Id="rId9" Type="http://schemas.openxmlformats.org/officeDocument/2006/relationships/oleObject" Target="../embeddings/oleObject47.bin"/></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oleObject" Target="../embeddings/oleObject48.bin"/><Relationship Id="rId2" Type="http://schemas.openxmlformats.org/officeDocument/2006/relationships/slideLayout" Target="../slideLayouts/slideLayout2.xml"/><Relationship Id="rId1" Type="http://schemas.openxmlformats.org/officeDocument/2006/relationships/vmlDrawing" Target="../drawings/vmlDrawing20.vml"/><Relationship Id="rId4" Type="http://schemas.openxmlformats.org/officeDocument/2006/relationships/image" Target="../media/image53.wmf"/></Relationships>
</file>

<file path=ppt/slides/_rels/slide61.xml.rels><?xml version="1.0" encoding="UTF-8" standalone="yes"?>
<Relationships xmlns="http://schemas.openxmlformats.org/package/2006/relationships"><Relationship Id="rId3" Type="http://schemas.openxmlformats.org/officeDocument/2006/relationships/oleObject" Target="../embeddings/oleObject49.bin"/><Relationship Id="rId2" Type="http://schemas.openxmlformats.org/officeDocument/2006/relationships/slideLayout" Target="../slideLayouts/slideLayout2.xml"/><Relationship Id="rId1" Type="http://schemas.openxmlformats.org/officeDocument/2006/relationships/vmlDrawing" Target="../drawings/vmlDrawing21.vml"/><Relationship Id="rId4" Type="http://schemas.openxmlformats.org/officeDocument/2006/relationships/image" Target="../media/image54.wmf"/></Relationships>
</file>

<file path=ppt/slides/_rels/slide62.xml.rels><?xml version="1.0" encoding="UTF-8" standalone="yes"?>
<Relationships xmlns="http://schemas.openxmlformats.org/package/2006/relationships"><Relationship Id="rId8" Type="http://schemas.openxmlformats.org/officeDocument/2006/relationships/image" Target="../media/image57.wmf"/><Relationship Id="rId3" Type="http://schemas.openxmlformats.org/officeDocument/2006/relationships/oleObject" Target="../embeddings/oleObject50.bin"/><Relationship Id="rId7" Type="http://schemas.openxmlformats.org/officeDocument/2006/relationships/oleObject" Target="../embeddings/oleObject52.bin"/><Relationship Id="rId2" Type="http://schemas.openxmlformats.org/officeDocument/2006/relationships/slideLayout" Target="../slideLayouts/slideLayout2.xml"/><Relationship Id="rId1" Type="http://schemas.openxmlformats.org/officeDocument/2006/relationships/vmlDrawing" Target="../drawings/vmlDrawing22.vml"/><Relationship Id="rId6" Type="http://schemas.openxmlformats.org/officeDocument/2006/relationships/image" Target="../media/image56.wmf"/><Relationship Id="rId5" Type="http://schemas.openxmlformats.org/officeDocument/2006/relationships/oleObject" Target="../embeddings/oleObject51.bin"/><Relationship Id="rId10" Type="http://schemas.openxmlformats.org/officeDocument/2006/relationships/image" Target="../media/image58.wmf"/><Relationship Id="rId4" Type="http://schemas.openxmlformats.org/officeDocument/2006/relationships/image" Target="../media/image55.wmf"/><Relationship Id="rId9" Type="http://schemas.openxmlformats.org/officeDocument/2006/relationships/oleObject" Target="../embeddings/oleObject53.bin"/></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oleObject" Target="../embeddings/oleObject54.bin"/><Relationship Id="rId2" Type="http://schemas.openxmlformats.org/officeDocument/2006/relationships/slideLayout" Target="../slideLayouts/slideLayout2.xml"/><Relationship Id="rId1" Type="http://schemas.openxmlformats.org/officeDocument/2006/relationships/vmlDrawing" Target="../drawings/vmlDrawing23.vml"/><Relationship Id="rId4" Type="http://schemas.openxmlformats.org/officeDocument/2006/relationships/image" Target="../media/image59.wmf"/></Relationships>
</file>

<file path=ppt/slides/_rels/slide65.xml.rels><?xml version="1.0" encoding="UTF-8" standalone="yes"?>
<Relationships xmlns="http://schemas.openxmlformats.org/package/2006/relationships"><Relationship Id="rId2" Type="http://schemas.openxmlformats.org/officeDocument/2006/relationships/image" Target="../media/image60.emf"/><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oleObject" Target="../embeddings/oleObject55.bin"/><Relationship Id="rId2" Type="http://schemas.openxmlformats.org/officeDocument/2006/relationships/slideLayout" Target="../slideLayouts/slideLayout2.xml"/><Relationship Id="rId1" Type="http://schemas.openxmlformats.org/officeDocument/2006/relationships/vmlDrawing" Target="../drawings/vmlDrawing24.vml"/><Relationship Id="rId4" Type="http://schemas.openxmlformats.org/officeDocument/2006/relationships/image" Target="../media/image61.wmf"/></Relationships>
</file>

<file path=ppt/slides/_rels/slide67.xml.rels><?xml version="1.0" encoding="UTF-8" standalone="yes"?>
<Relationships xmlns="http://schemas.openxmlformats.org/package/2006/relationships"><Relationship Id="rId2" Type="http://schemas.openxmlformats.org/officeDocument/2006/relationships/image" Target="../media/image62.emf"/><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oleObject" Target="../embeddings/oleObject56.bin"/><Relationship Id="rId2" Type="http://schemas.openxmlformats.org/officeDocument/2006/relationships/slideLayout" Target="../slideLayouts/slideLayout2.xml"/><Relationship Id="rId1" Type="http://schemas.openxmlformats.org/officeDocument/2006/relationships/vmlDrawing" Target="../drawings/vmlDrawing25.vml"/><Relationship Id="rId4" Type="http://schemas.openxmlformats.org/officeDocument/2006/relationships/image" Target="../media/image63.wmf"/></Relationships>
</file>

<file path=ppt/slides/_rels/slide69.xml.rels><?xml version="1.0" encoding="UTF-8" standalone="yes"?>
<Relationships xmlns="http://schemas.openxmlformats.org/package/2006/relationships"><Relationship Id="rId2" Type="http://schemas.openxmlformats.org/officeDocument/2006/relationships/image" Target="../media/image64.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8" Type="http://schemas.openxmlformats.org/officeDocument/2006/relationships/image" Target="../media/image67.wmf"/><Relationship Id="rId3" Type="http://schemas.openxmlformats.org/officeDocument/2006/relationships/oleObject" Target="../embeddings/oleObject57.bin"/><Relationship Id="rId7" Type="http://schemas.openxmlformats.org/officeDocument/2006/relationships/oleObject" Target="../embeddings/oleObject59.bin"/><Relationship Id="rId2" Type="http://schemas.openxmlformats.org/officeDocument/2006/relationships/slideLayout" Target="../slideLayouts/slideLayout2.xml"/><Relationship Id="rId1" Type="http://schemas.openxmlformats.org/officeDocument/2006/relationships/vmlDrawing" Target="../drawings/vmlDrawing26.vml"/><Relationship Id="rId6" Type="http://schemas.openxmlformats.org/officeDocument/2006/relationships/image" Target="../media/image66.wmf"/><Relationship Id="rId5" Type="http://schemas.openxmlformats.org/officeDocument/2006/relationships/oleObject" Target="../embeddings/oleObject58.bin"/><Relationship Id="rId10" Type="http://schemas.openxmlformats.org/officeDocument/2006/relationships/image" Target="../media/image68.wmf"/><Relationship Id="rId4" Type="http://schemas.openxmlformats.org/officeDocument/2006/relationships/image" Target="../media/image65.wmf"/><Relationship Id="rId9" Type="http://schemas.openxmlformats.org/officeDocument/2006/relationships/oleObject" Target="../embeddings/oleObject60.bin"/></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3" Type="http://schemas.openxmlformats.org/officeDocument/2006/relationships/oleObject" Target="../embeddings/oleObject61.bin"/><Relationship Id="rId2" Type="http://schemas.openxmlformats.org/officeDocument/2006/relationships/slideLayout" Target="../slideLayouts/slideLayout2.xml"/><Relationship Id="rId1" Type="http://schemas.openxmlformats.org/officeDocument/2006/relationships/vmlDrawing" Target="../drawings/vmlDrawing27.vml"/><Relationship Id="rId6" Type="http://schemas.openxmlformats.org/officeDocument/2006/relationships/image" Target="../media/image70.wmf"/><Relationship Id="rId5" Type="http://schemas.openxmlformats.org/officeDocument/2006/relationships/oleObject" Target="../embeddings/oleObject62.bin"/><Relationship Id="rId4" Type="http://schemas.openxmlformats.org/officeDocument/2006/relationships/image" Target="../media/image69.wmf"/></Relationships>
</file>

<file path=ppt/slides/_rels/slide76.xml.rels><?xml version="1.0" encoding="UTF-8" standalone="yes"?>
<Relationships xmlns="http://schemas.openxmlformats.org/package/2006/relationships"><Relationship Id="rId8" Type="http://schemas.openxmlformats.org/officeDocument/2006/relationships/image" Target="../media/image73.wmf"/><Relationship Id="rId3" Type="http://schemas.openxmlformats.org/officeDocument/2006/relationships/oleObject" Target="../embeddings/oleObject63.bin"/><Relationship Id="rId7" Type="http://schemas.openxmlformats.org/officeDocument/2006/relationships/oleObject" Target="../embeddings/oleObject65.bin"/><Relationship Id="rId2" Type="http://schemas.openxmlformats.org/officeDocument/2006/relationships/slideLayout" Target="../slideLayouts/slideLayout2.xml"/><Relationship Id="rId1" Type="http://schemas.openxmlformats.org/officeDocument/2006/relationships/vmlDrawing" Target="../drawings/vmlDrawing28.vml"/><Relationship Id="rId6" Type="http://schemas.openxmlformats.org/officeDocument/2006/relationships/image" Target="../media/image72.wmf"/><Relationship Id="rId5" Type="http://schemas.openxmlformats.org/officeDocument/2006/relationships/oleObject" Target="../embeddings/oleObject64.bin"/><Relationship Id="rId4" Type="http://schemas.openxmlformats.org/officeDocument/2006/relationships/image" Target="../media/image71.wmf"/></Relationships>
</file>

<file path=ppt/slides/_rels/slide77.xml.rels><?xml version="1.0" encoding="UTF-8" standalone="yes"?>
<Relationships xmlns="http://schemas.openxmlformats.org/package/2006/relationships"><Relationship Id="rId8" Type="http://schemas.openxmlformats.org/officeDocument/2006/relationships/image" Target="../media/image76.wmf"/><Relationship Id="rId3" Type="http://schemas.openxmlformats.org/officeDocument/2006/relationships/oleObject" Target="../embeddings/oleObject66.bin"/><Relationship Id="rId7" Type="http://schemas.openxmlformats.org/officeDocument/2006/relationships/oleObject" Target="../embeddings/oleObject68.bin"/><Relationship Id="rId2" Type="http://schemas.openxmlformats.org/officeDocument/2006/relationships/slideLayout" Target="../slideLayouts/slideLayout2.xml"/><Relationship Id="rId1" Type="http://schemas.openxmlformats.org/officeDocument/2006/relationships/vmlDrawing" Target="../drawings/vmlDrawing29.vml"/><Relationship Id="rId6" Type="http://schemas.openxmlformats.org/officeDocument/2006/relationships/image" Target="../media/image75.wmf"/><Relationship Id="rId5" Type="http://schemas.openxmlformats.org/officeDocument/2006/relationships/oleObject" Target="../embeddings/oleObject67.bin"/><Relationship Id="rId10" Type="http://schemas.openxmlformats.org/officeDocument/2006/relationships/image" Target="../media/image77.wmf"/><Relationship Id="rId4" Type="http://schemas.openxmlformats.org/officeDocument/2006/relationships/image" Target="../media/image74.wmf"/><Relationship Id="rId9" Type="http://schemas.openxmlformats.org/officeDocument/2006/relationships/oleObject" Target="../embeddings/oleObject69.bin"/></Relationships>
</file>

<file path=ppt/slides/_rels/slide78.xml.rels><?xml version="1.0" encoding="UTF-8" standalone="yes"?>
<Relationships xmlns="http://schemas.openxmlformats.org/package/2006/relationships"><Relationship Id="rId3" Type="http://schemas.openxmlformats.org/officeDocument/2006/relationships/oleObject" Target="../embeddings/oleObject70.bin"/><Relationship Id="rId2" Type="http://schemas.openxmlformats.org/officeDocument/2006/relationships/slideLayout" Target="../slideLayouts/slideLayout2.xml"/><Relationship Id="rId1" Type="http://schemas.openxmlformats.org/officeDocument/2006/relationships/vmlDrawing" Target="../drawings/vmlDrawing30.vml"/><Relationship Id="rId4" Type="http://schemas.openxmlformats.org/officeDocument/2006/relationships/image" Target="../media/image78.wmf"/></Relationships>
</file>

<file path=ppt/slides/_rels/slide79.xml.rels><?xml version="1.0" encoding="UTF-8" standalone="yes"?>
<Relationships xmlns="http://schemas.openxmlformats.org/package/2006/relationships"><Relationship Id="rId3" Type="http://schemas.openxmlformats.org/officeDocument/2006/relationships/oleObject" Target="../embeddings/oleObject71.bin"/><Relationship Id="rId2" Type="http://schemas.openxmlformats.org/officeDocument/2006/relationships/slideLayout" Target="../slideLayouts/slideLayout2.xml"/><Relationship Id="rId1" Type="http://schemas.openxmlformats.org/officeDocument/2006/relationships/vmlDrawing" Target="../drawings/vmlDrawing31.vml"/><Relationship Id="rId4" Type="http://schemas.openxmlformats.org/officeDocument/2006/relationships/image" Target="../media/image79.wmf"/></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3" Type="http://schemas.openxmlformats.org/officeDocument/2006/relationships/oleObject" Target="../embeddings/oleObject72.bin"/><Relationship Id="rId2" Type="http://schemas.openxmlformats.org/officeDocument/2006/relationships/slideLayout" Target="../slideLayouts/slideLayout2.xml"/><Relationship Id="rId1" Type="http://schemas.openxmlformats.org/officeDocument/2006/relationships/vmlDrawing" Target="../drawings/vmlDrawing32.vml"/><Relationship Id="rId4" Type="http://schemas.openxmlformats.org/officeDocument/2006/relationships/image" Target="../media/image80.wmf"/></Relationships>
</file>

<file path=ppt/slides/_rels/slide81.xml.rels><?xml version="1.0" encoding="UTF-8" standalone="yes"?>
<Relationships xmlns="http://schemas.openxmlformats.org/package/2006/relationships"><Relationship Id="rId3" Type="http://schemas.openxmlformats.org/officeDocument/2006/relationships/oleObject" Target="../embeddings/oleObject73.bin"/><Relationship Id="rId2" Type="http://schemas.openxmlformats.org/officeDocument/2006/relationships/slideLayout" Target="../slideLayouts/slideLayout2.xml"/><Relationship Id="rId1" Type="http://schemas.openxmlformats.org/officeDocument/2006/relationships/vmlDrawing" Target="../drawings/vmlDrawing33.vml"/><Relationship Id="rId6" Type="http://schemas.openxmlformats.org/officeDocument/2006/relationships/image" Target="../media/image82.wmf"/><Relationship Id="rId5" Type="http://schemas.openxmlformats.org/officeDocument/2006/relationships/oleObject" Target="../embeddings/oleObject74.bin"/><Relationship Id="rId4" Type="http://schemas.openxmlformats.org/officeDocument/2006/relationships/image" Target="../media/image81.wmf"/></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3" Type="http://schemas.openxmlformats.org/officeDocument/2006/relationships/oleObject" Target="../embeddings/oleObject75.bin"/><Relationship Id="rId2" Type="http://schemas.openxmlformats.org/officeDocument/2006/relationships/slideLayout" Target="../slideLayouts/slideLayout2.xml"/><Relationship Id="rId1" Type="http://schemas.openxmlformats.org/officeDocument/2006/relationships/vmlDrawing" Target="../drawings/vmlDrawing34.vml"/><Relationship Id="rId4" Type="http://schemas.openxmlformats.org/officeDocument/2006/relationships/image" Target="../media/image83.wmf"/></Relationships>
</file>

<file path=ppt/slides/_rels/slide86.xml.rels><?xml version="1.0" encoding="UTF-8" standalone="yes"?>
<Relationships xmlns="http://schemas.openxmlformats.org/package/2006/relationships"><Relationship Id="rId8" Type="http://schemas.openxmlformats.org/officeDocument/2006/relationships/image" Target="../media/image86.wmf"/><Relationship Id="rId3" Type="http://schemas.openxmlformats.org/officeDocument/2006/relationships/oleObject" Target="../embeddings/oleObject76.bin"/><Relationship Id="rId7" Type="http://schemas.openxmlformats.org/officeDocument/2006/relationships/oleObject" Target="../embeddings/oleObject78.bin"/><Relationship Id="rId2" Type="http://schemas.openxmlformats.org/officeDocument/2006/relationships/slideLayout" Target="../slideLayouts/slideLayout2.xml"/><Relationship Id="rId1" Type="http://schemas.openxmlformats.org/officeDocument/2006/relationships/vmlDrawing" Target="../drawings/vmlDrawing35.vml"/><Relationship Id="rId6" Type="http://schemas.openxmlformats.org/officeDocument/2006/relationships/image" Target="../media/image85.wmf"/><Relationship Id="rId5" Type="http://schemas.openxmlformats.org/officeDocument/2006/relationships/oleObject" Target="../embeddings/oleObject77.bin"/><Relationship Id="rId4" Type="http://schemas.openxmlformats.org/officeDocument/2006/relationships/image" Target="../media/image84.wmf"/></Relationships>
</file>

<file path=ppt/slides/_rels/slide87.xml.rels><?xml version="1.0" encoding="UTF-8" standalone="yes"?>
<Relationships xmlns="http://schemas.openxmlformats.org/package/2006/relationships"><Relationship Id="rId3" Type="http://schemas.openxmlformats.org/officeDocument/2006/relationships/oleObject" Target="../embeddings/oleObject79.bin"/><Relationship Id="rId2" Type="http://schemas.openxmlformats.org/officeDocument/2006/relationships/slideLayout" Target="../slideLayouts/slideLayout2.xml"/><Relationship Id="rId1" Type="http://schemas.openxmlformats.org/officeDocument/2006/relationships/vmlDrawing" Target="../drawings/vmlDrawing36.vml"/><Relationship Id="rId4" Type="http://schemas.openxmlformats.org/officeDocument/2006/relationships/image" Target="../media/image87.wmf"/></Relationships>
</file>

<file path=ppt/slides/_rels/slide88.xml.rels><?xml version="1.0" encoding="UTF-8" standalone="yes"?>
<Relationships xmlns="http://schemas.openxmlformats.org/package/2006/relationships"><Relationship Id="rId3" Type="http://schemas.openxmlformats.org/officeDocument/2006/relationships/oleObject" Target="../embeddings/oleObject80.bin"/><Relationship Id="rId2" Type="http://schemas.openxmlformats.org/officeDocument/2006/relationships/slideLayout" Target="../slideLayouts/slideLayout2.xml"/><Relationship Id="rId1" Type="http://schemas.openxmlformats.org/officeDocument/2006/relationships/vmlDrawing" Target="../drawings/vmlDrawing37.vml"/><Relationship Id="rId4" Type="http://schemas.openxmlformats.org/officeDocument/2006/relationships/image" Target="../media/image88.wmf"/></Relationships>
</file>

<file path=ppt/slides/_rels/slide89.xml.rels><?xml version="1.0" encoding="UTF-8" standalone="yes"?>
<Relationships xmlns="http://schemas.openxmlformats.org/package/2006/relationships"><Relationship Id="rId3" Type="http://schemas.openxmlformats.org/officeDocument/2006/relationships/oleObject" Target="../embeddings/oleObject81.bin"/><Relationship Id="rId2" Type="http://schemas.openxmlformats.org/officeDocument/2006/relationships/slideLayout" Target="../slideLayouts/slideLayout2.xml"/><Relationship Id="rId1" Type="http://schemas.openxmlformats.org/officeDocument/2006/relationships/vmlDrawing" Target="../drawings/vmlDrawing38.vml"/><Relationship Id="rId4" Type="http://schemas.openxmlformats.org/officeDocument/2006/relationships/image" Target="../media/image89.wmf"/></Relationships>
</file>

<file path=ppt/slides/_rels/slide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8" Type="http://schemas.openxmlformats.org/officeDocument/2006/relationships/image" Target="../media/image92.wmf"/><Relationship Id="rId3" Type="http://schemas.openxmlformats.org/officeDocument/2006/relationships/oleObject" Target="../embeddings/oleObject82.bin"/><Relationship Id="rId7" Type="http://schemas.openxmlformats.org/officeDocument/2006/relationships/oleObject" Target="../embeddings/oleObject84.bin"/><Relationship Id="rId2" Type="http://schemas.openxmlformats.org/officeDocument/2006/relationships/slideLayout" Target="../slideLayouts/slideLayout2.xml"/><Relationship Id="rId1" Type="http://schemas.openxmlformats.org/officeDocument/2006/relationships/vmlDrawing" Target="../drawings/vmlDrawing39.vml"/><Relationship Id="rId6" Type="http://schemas.openxmlformats.org/officeDocument/2006/relationships/image" Target="../media/image91.wmf"/><Relationship Id="rId5" Type="http://schemas.openxmlformats.org/officeDocument/2006/relationships/oleObject" Target="../embeddings/oleObject83.bin"/><Relationship Id="rId10" Type="http://schemas.openxmlformats.org/officeDocument/2006/relationships/image" Target="../media/image93.wmf"/><Relationship Id="rId4" Type="http://schemas.openxmlformats.org/officeDocument/2006/relationships/image" Target="../media/image90.wmf"/><Relationship Id="rId9" Type="http://schemas.openxmlformats.org/officeDocument/2006/relationships/oleObject" Target="../embeddings/oleObject85.bin"/></Relationships>
</file>

<file path=ppt/slides/_rels/slide91.xml.rels><?xml version="1.0" encoding="UTF-8" standalone="yes"?>
<Relationships xmlns="http://schemas.openxmlformats.org/package/2006/relationships"><Relationship Id="rId8" Type="http://schemas.openxmlformats.org/officeDocument/2006/relationships/image" Target="../media/image96.wmf"/><Relationship Id="rId3" Type="http://schemas.openxmlformats.org/officeDocument/2006/relationships/oleObject" Target="../embeddings/oleObject86.bin"/><Relationship Id="rId7" Type="http://schemas.openxmlformats.org/officeDocument/2006/relationships/oleObject" Target="../embeddings/oleObject88.bin"/><Relationship Id="rId2" Type="http://schemas.openxmlformats.org/officeDocument/2006/relationships/slideLayout" Target="../slideLayouts/slideLayout2.xml"/><Relationship Id="rId1" Type="http://schemas.openxmlformats.org/officeDocument/2006/relationships/vmlDrawing" Target="../drawings/vmlDrawing40.vml"/><Relationship Id="rId6" Type="http://schemas.openxmlformats.org/officeDocument/2006/relationships/image" Target="../media/image95.wmf"/><Relationship Id="rId5" Type="http://schemas.openxmlformats.org/officeDocument/2006/relationships/oleObject" Target="../embeddings/oleObject87.bin"/><Relationship Id="rId10" Type="http://schemas.openxmlformats.org/officeDocument/2006/relationships/image" Target="../media/image97.wmf"/><Relationship Id="rId4" Type="http://schemas.openxmlformats.org/officeDocument/2006/relationships/image" Target="../media/image94.wmf"/><Relationship Id="rId9" Type="http://schemas.openxmlformats.org/officeDocument/2006/relationships/oleObject" Target="../embeddings/oleObject89.bin"/></Relationships>
</file>

<file path=ppt/slides/_rels/slide92.xml.rels><?xml version="1.0" encoding="UTF-8" standalone="yes"?>
<Relationships xmlns="http://schemas.openxmlformats.org/package/2006/relationships"><Relationship Id="rId8" Type="http://schemas.openxmlformats.org/officeDocument/2006/relationships/image" Target="../media/image99.wmf"/><Relationship Id="rId3" Type="http://schemas.openxmlformats.org/officeDocument/2006/relationships/oleObject" Target="../embeddings/oleObject90.bin"/><Relationship Id="rId7" Type="http://schemas.openxmlformats.org/officeDocument/2006/relationships/oleObject" Target="../embeddings/oleObject92.bin"/><Relationship Id="rId2" Type="http://schemas.openxmlformats.org/officeDocument/2006/relationships/slideLayout" Target="../slideLayouts/slideLayout2.xml"/><Relationship Id="rId1" Type="http://schemas.openxmlformats.org/officeDocument/2006/relationships/vmlDrawing" Target="../drawings/vmlDrawing41.vml"/><Relationship Id="rId6" Type="http://schemas.openxmlformats.org/officeDocument/2006/relationships/image" Target="../media/image95.wmf"/><Relationship Id="rId5" Type="http://schemas.openxmlformats.org/officeDocument/2006/relationships/oleObject" Target="../embeddings/oleObject91.bin"/><Relationship Id="rId10" Type="http://schemas.openxmlformats.org/officeDocument/2006/relationships/image" Target="../media/image100.wmf"/><Relationship Id="rId4" Type="http://schemas.openxmlformats.org/officeDocument/2006/relationships/image" Target="../media/image98.wmf"/><Relationship Id="rId9" Type="http://schemas.openxmlformats.org/officeDocument/2006/relationships/oleObject" Target="../embeddings/oleObject93.bin"/></Relationships>
</file>

<file path=ppt/slides/_rels/slide93.xml.rels><?xml version="1.0" encoding="UTF-8" standalone="yes"?>
<Relationships xmlns="http://schemas.openxmlformats.org/package/2006/relationships"><Relationship Id="rId3" Type="http://schemas.openxmlformats.org/officeDocument/2006/relationships/oleObject" Target="../embeddings/oleObject94.bin"/><Relationship Id="rId2" Type="http://schemas.openxmlformats.org/officeDocument/2006/relationships/slideLayout" Target="../slideLayouts/slideLayout2.xml"/><Relationship Id="rId1" Type="http://schemas.openxmlformats.org/officeDocument/2006/relationships/vmlDrawing" Target="../drawings/vmlDrawing42.vml"/><Relationship Id="rId4" Type="http://schemas.openxmlformats.org/officeDocument/2006/relationships/image" Target="../media/image101.wmf"/></Relationships>
</file>

<file path=ppt/slides/_rels/slide94.xml.rels><?xml version="1.0" encoding="UTF-8" standalone="yes"?>
<Relationships xmlns="http://schemas.openxmlformats.org/package/2006/relationships"><Relationship Id="rId8" Type="http://schemas.openxmlformats.org/officeDocument/2006/relationships/image" Target="../media/image104.wmf"/><Relationship Id="rId3" Type="http://schemas.openxmlformats.org/officeDocument/2006/relationships/oleObject" Target="../embeddings/oleObject95.bin"/><Relationship Id="rId7" Type="http://schemas.openxmlformats.org/officeDocument/2006/relationships/oleObject" Target="../embeddings/oleObject97.bin"/><Relationship Id="rId12" Type="http://schemas.openxmlformats.org/officeDocument/2006/relationships/image" Target="../media/image106.wmf"/><Relationship Id="rId2" Type="http://schemas.openxmlformats.org/officeDocument/2006/relationships/slideLayout" Target="../slideLayouts/slideLayout2.xml"/><Relationship Id="rId1" Type="http://schemas.openxmlformats.org/officeDocument/2006/relationships/vmlDrawing" Target="../drawings/vmlDrawing43.vml"/><Relationship Id="rId6" Type="http://schemas.openxmlformats.org/officeDocument/2006/relationships/image" Target="../media/image103.wmf"/><Relationship Id="rId11" Type="http://schemas.openxmlformats.org/officeDocument/2006/relationships/oleObject" Target="../embeddings/oleObject99.bin"/><Relationship Id="rId5" Type="http://schemas.openxmlformats.org/officeDocument/2006/relationships/oleObject" Target="../embeddings/oleObject96.bin"/><Relationship Id="rId10" Type="http://schemas.openxmlformats.org/officeDocument/2006/relationships/image" Target="../media/image105.wmf"/><Relationship Id="rId4" Type="http://schemas.openxmlformats.org/officeDocument/2006/relationships/image" Target="../media/image102.wmf"/><Relationship Id="rId9" Type="http://schemas.openxmlformats.org/officeDocument/2006/relationships/oleObject" Target="../embeddings/oleObject98.bin"/></Relationships>
</file>

<file path=ppt/slides/_rels/slide95.xml.rels><?xml version="1.0" encoding="UTF-8" standalone="yes"?>
<Relationships xmlns="http://schemas.openxmlformats.org/package/2006/relationships"><Relationship Id="rId3" Type="http://schemas.openxmlformats.org/officeDocument/2006/relationships/oleObject" Target="../embeddings/oleObject100.bin"/><Relationship Id="rId2" Type="http://schemas.openxmlformats.org/officeDocument/2006/relationships/slideLayout" Target="../slideLayouts/slideLayout2.xml"/><Relationship Id="rId1" Type="http://schemas.openxmlformats.org/officeDocument/2006/relationships/vmlDrawing" Target="../drawings/vmlDrawing44.vml"/><Relationship Id="rId6" Type="http://schemas.openxmlformats.org/officeDocument/2006/relationships/image" Target="../media/image108.wmf"/><Relationship Id="rId5" Type="http://schemas.openxmlformats.org/officeDocument/2006/relationships/oleObject" Target="../embeddings/oleObject101.bin"/><Relationship Id="rId4" Type="http://schemas.openxmlformats.org/officeDocument/2006/relationships/image" Target="../media/image107.wmf"/></Relationships>
</file>

<file path=ppt/slides/_rels/slide96.xml.rels><?xml version="1.0" encoding="UTF-8" standalone="yes"?>
<Relationships xmlns="http://schemas.openxmlformats.org/package/2006/relationships"><Relationship Id="rId8" Type="http://schemas.openxmlformats.org/officeDocument/2006/relationships/image" Target="../media/image111.wmf"/><Relationship Id="rId13" Type="http://schemas.openxmlformats.org/officeDocument/2006/relationships/oleObject" Target="../embeddings/oleObject107.bin"/><Relationship Id="rId18" Type="http://schemas.openxmlformats.org/officeDocument/2006/relationships/image" Target="../media/image116.wmf"/><Relationship Id="rId3" Type="http://schemas.openxmlformats.org/officeDocument/2006/relationships/oleObject" Target="../embeddings/oleObject102.bin"/><Relationship Id="rId7" Type="http://schemas.openxmlformats.org/officeDocument/2006/relationships/oleObject" Target="../embeddings/oleObject104.bin"/><Relationship Id="rId12" Type="http://schemas.openxmlformats.org/officeDocument/2006/relationships/image" Target="../media/image113.wmf"/><Relationship Id="rId17" Type="http://schemas.openxmlformats.org/officeDocument/2006/relationships/oleObject" Target="../embeddings/oleObject109.bin"/><Relationship Id="rId2" Type="http://schemas.openxmlformats.org/officeDocument/2006/relationships/slideLayout" Target="../slideLayouts/slideLayout2.xml"/><Relationship Id="rId16" Type="http://schemas.openxmlformats.org/officeDocument/2006/relationships/image" Target="../media/image115.wmf"/><Relationship Id="rId20" Type="http://schemas.openxmlformats.org/officeDocument/2006/relationships/image" Target="../media/image117.wmf"/><Relationship Id="rId1" Type="http://schemas.openxmlformats.org/officeDocument/2006/relationships/vmlDrawing" Target="../drawings/vmlDrawing45.vml"/><Relationship Id="rId6" Type="http://schemas.openxmlformats.org/officeDocument/2006/relationships/image" Target="../media/image110.wmf"/><Relationship Id="rId11" Type="http://schemas.openxmlformats.org/officeDocument/2006/relationships/oleObject" Target="../embeddings/oleObject106.bin"/><Relationship Id="rId5" Type="http://schemas.openxmlformats.org/officeDocument/2006/relationships/oleObject" Target="../embeddings/oleObject103.bin"/><Relationship Id="rId15" Type="http://schemas.openxmlformats.org/officeDocument/2006/relationships/oleObject" Target="../embeddings/oleObject108.bin"/><Relationship Id="rId10" Type="http://schemas.openxmlformats.org/officeDocument/2006/relationships/image" Target="../media/image112.wmf"/><Relationship Id="rId19" Type="http://schemas.openxmlformats.org/officeDocument/2006/relationships/oleObject" Target="../embeddings/oleObject110.bin"/><Relationship Id="rId4" Type="http://schemas.openxmlformats.org/officeDocument/2006/relationships/image" Target="../media/image109.wmf"/><Relationship Id="rId9" Type="http://schemas.openxmlformats.org/officeDocument/2006/relationships/oleObject" Target="../embeddings/oleObject105.bin"/><Relationship Id="rId14" Type="http://schemas.openxmlformats.org/officeDocument/2006/relationships/image" Target="../media/image114.wmf"/></Relationships>
</file>

<file path=ppt/slides/_rels/slide97.xml.rels><?xml version="1.0" encoding="UTF-8" standalone="yes"?>
<Relationships xmlns="http://schemas.openxmlformats.org/package/2006/relationships"><Relationship Id="rId3" Type="http://schemas.openxmlformats.org/officeDocument/2006/relationships/oleObject" Target="../embeddings/oleObject111.bin"/><Relationship Id="rId2" Type="http://schemas.openxmlformats.org/officeDocument/2006/relationships/slideLayout" Target="../slideLayouts/slideLayout2.xml"/><Relationship Id="rId1" Type="http://schemas.openxmlformats.org/officeDocument/2006/relationships/vmlDrawing" Target="../drawings/vmlDrawing46.vml"/><Relationship Id="rId4" Type="http://schemas.openxmlformats.org/officeDocument/2006/relationships/image" Target="../media/image118.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83568" y="836712"/>
            <a:ext cx="7772400" cy="1683618"/>
          </a:xfrm>
        </p:spPr>
        <p:txBody>
          <a:bodyPr/>
          <a:lstStyle/>
          <a:p>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第</a:t>
            </a:r>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6</a:t>
            </a:r>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章 </a:t>
            </a:r>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
            </a:r>
            <a:b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br>
            <a:r>
              <a:rPr lang="zh-CN" altLang="zh-CN" b="1" dirty="0">
                <a:latin typeface="Times New Roman" panose="02020603050405020304" pitchFamily="18" charset="0"/>
                <a:ea typeface="黑体" panose="02010609060101010101" pitchFamily="49" charset="-122"/>
                <a:cs typeface="Times New Roman" panose="02020603050405020304" pitchFamily="18" charset="0"/>
              </a:rPr>
              <a:t>数量性状的遗传统计学基础</a:t>
            </a:r>
            <a:endParaRPr lang="zh-CN" altLang="en-US"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副标题 2"/>
          <p:cNvSpPr>
            <a:spLocks noGrp="1"/>
          </p:cNvSpPr>
          <p:nvPr>
            <p:ph type="subTitle" idx="1"/>
          </p:nvPr>
        </p:nvSpPr>
        <p:spPr>
          <a:xfrm>
            <a:off x="1331640" y="3140968"/>
            <a:ext cx="6400800" cy="2279104"/>
          </a:xfrm>
        </p:spPr>
        <p:txBody>
          <a:bodyPr>
            <a:normAutofit lnSpcReduction="10000"/>
          </a:bodyPr>
          <a:lstStyle/>
          <a:p>
            <a:r>
              <a:rPr lang="zh-CN" altLang="en-US" dirty="0">
                <a:solidFill>
                  <a:schemeClr val="tx1"/>
                </a:solidFill>
                <a:latin typeface="Times New Roman" panose="02020603050405020304" pitchFamily="18" charset="0"/>
                <a:ea typeface="黑体" panose="02010609060101010101" pitchFamily="49" charset="-122"/>
                <a:cs typeface="Times New Roman" panose="02020603050405020304" pitchFamily="18" charset="0"/>
              </a:rPr>
              <a:t>王建康</a:t>
            </a:r>
            <a:endParaRPr lang="en-US" altLang="zh-CN" dirty="0">
              <a:solidFill>
                <a:schemeClr val="tx1"/>
              </a:solidFill>
              <a:latin typeface="Times New Roman" panose="02020603050405020304" pitchFamily="18" charset="0"/>
              <a:ea typeface="黑体" panose="02010609060101010101" pitchFamily="49" charset="-122"/>
              <a:cs typeface="Times New Roman" panose="02020603050405020304" pitchFamily="18" charset="0"/>
            </a:endParaRPr>
          </a:p>
          <a:p>
            <a:r>
              <a:rPr lang="zh-CN" altLang="en-US" dirty="0">
                <a:solidFill>
                  <a:schemeClr val="tx1"/>
                </a:solidFill>
                <a:latin typeface="Times New Roman" panose="02020603050405020304" pitchFamily="18" charset="0"/>
                <a:ea typeface="黑体" panose="02010609060101010101" pitchFamily="49" charset="-122"/>
                <a:cs typeface="Times New Roman" panose="02020603050405020304" pitchFamily="18" charset="0"/>
              </a:rPr>
              <a:t>中国农业科学院作物科学研究所</a:t>
            </a:r>
            <a:endParaRPr lang="en-US" altLang="zh-CN" dirty="0">
              <a:solidFill>
                <a:schemeClr val="tx1"/>
              </a:solidFill>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solidFill>
                  <a:schemeClr val="tx1"/>
                </a:solidFill>
                <a:latin typeface="Times New Roman" panose="02020603050405020304" pitchFamily="18" charset="0"/>
                <a:ea typeface="黑体" panose="02010609060101010101" pitchFamily="49" charset="-122"/>
                <a:cs typeface="Times New Roman" panose="02020603050405020304" pitchFamily="18" charset="0"/>
                <a:hlinkClick r:id="rId2"/>
              </a:rPr>
              <a:t>wangjiankang@caas.cn</a:t>
            </a:r>
            <a:endParaRPr lang="en-US" altLang="zh-CN" dirty="0">
              <a:solidFill>
                <a:schemeClr val="tx1"/>
              </a:solidFill>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solidFill>
                  <a:schemeClr val="tx1"/>
                </a:solidFill>
                <a:latin typeface="Times New Roman" panose="02020603050405020304" pitchFamily="18" charset="0"/>
                <a:ea typeface="黑体" panose="02010609060101010101" pitchFamily="49" charset="-122"/>
                <a:cs typeface="Times New Roman" panose="02020603050405020304" pitchFamily="18" charset="0"/>
                <a:hlinkClick r:id="rId3"/>
              </a:rPr>
              <a:t>http://www.isbreeding.net</a:t>
            </a:r>
            <a:r>
              <a:rPr lang="en-US" altLang="zh-CN" dirty="0">
                <a:solidFill>
                  <a:schemeClr val="tx1"/>
                </a:solidFill>
                <a:latin typeface="Times New Roman" panose="02020603050405020304" pitchFamily="18" charset="0"/>
                <a:ea typeface="黑体" panose="02010609060101010101" pitchFamily="49" charset="-122"/>
                <a:cs typeface="Times New Roman" panose="02020603050405020304" pitchFamily="18" charset="0"/>
              </a:rPr>
              <a:t> </a:t>
            </a:r>
            <a:endParaRPr lang="zh-CN" altLang="en-US" dirty="0">
              <a:solidFill>
                <a:schemeClr val="tx1"/>
              </a:solidFill>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8852476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971600" y="260648"/>
            <a:ext cx="7056784" cy="720080"/>
          </a:xfrm>
        </p:spPr>
        <p:txBody>
          <a:bodyPr wrap="square">
            <a:normAutofit/>
          </a:bodyPr>
          <a:lstStyle/>
          <a:p>
            <a:pPr>
              <a:lnSpc>
                <a:spcPct val="90000"/>
              </a:lnSpc>
            </a:pPr>
            <a:r>
              <a:rPr lang="zh-CN" altLang="zh-CN" sz="4000" b="1" dirty="0">
                <a:latin typeface="黑体" panose="02010609060101010101" pitchFamily="49" charset="-122"/>
                <a:ea typeface="黑体" panose="02010609060101010101" pitchFamily="49" charset="-122"/>
              </a:rPr>
              <a:t>数量性状遗传的纯系理论</a:t>
            </a:r>
            <a:endParaRPr lang="zh-CN" altLang="en-US"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2" name="内容占位符 1"/>
          <p:cNvSpPr>
            <a:spLocks noGrp="1"/>
          </p:cNvSpPr>
          <p:nvPr>
            <p:ph idx="1"/>
          </p:nvPr>
        </p:nvSpPr>
        <p:spPr>
          <a:xfrm>
            <a:off x="467544" y="980728"/>
            <a:ext cx="8136904" cy="5472608"/>
          </a:xfrm>
        </p:spPr>
        <p:txBody>
          <a:bodyPr>
            <a:noAutofit/>
          </a:bodyPr>
          <a:lstStyle/>
          <a:p>
            <a:r>
              <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rPr>
              <a:t>在</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East</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1916</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rPr>
              <a:t>的杂交试验中</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如果对三个调查年份分别进行计算，得到亲本</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的平均花冠长度为</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40.46</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40.61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39.76mm</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，亲本</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的平均花冠长度分别为</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93.22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93.37</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92.13mm</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。每个亲本的平均花冠长度在年份之间几乎没有差异</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短</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花冠亲本自交后代的平均花冠长度与短花冠亲本相似，长花冠亲本自交后代的平均花冠长度与长花冠亲本相似，花冠的长短在两个亲本的自交后代中都能稳定地遗传下去</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数量性状</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在纯合基因型的自交后代中能够稳定遗传，这一现象称为纯系理论（</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pure line theory</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）。纯系理论最早由</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W. L. Johannsen</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1903</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）在菜豆（</a:t>
            </a:r>
            <a:r>
              <a:rPr lang="en-US" altLang="zh-CN" sz="2600" i="1" dirty="0" err="1">
                <a:latin typeface="Times New Roman" panose="02020603050405020304" pitchFamily="18" charset="0"/>
                <a:ea typeface="黑体" panose="02010609060101010101" pitchFamily="49" charset="-122"/>
                <a:cs typeface="Times New Roman" panose="02020603050405020304" pitchFamily="18" charset="0"/>
              </a:rPr>
              <a:t>Phaseolus</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 vulgaris</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）粒重性状的遗传研究中提出来。</a:t>
            </a:r>
            <a:endParaRPr lang="zh-CN" altLang="en-US" sz="26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602536964"/>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971600" y="260648"/>
            <a:ext cx="7056784" cy="648072"/>
          </a:xfrm>
        </p:spPr>
        <p:txBody>
          <a:bodyPr wrap="square">
            <a:normAutofit/>
          </a:bodyPr>
          <a:lstStyle/>
          <a:p>
            <a:pPr>
              <a:lnSpc>
                <a:spcPct val="90000"/>
              </a:lnSpc>
            </a:pP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Johannsen</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纯系理论试验</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2" name="内容占位符 1"/>
          <p:cNvSpPr>
            <a:spLocks noGrp="1"/>
          </p:cNvSpPr>
          <p:nvPr>
            <p:ph idx="1"/>
          </p:nvPr>
        </p:nvSpPr>
        <p:spPr>
          <a:xfrm>
            <a:off x="539552" y="980728"/>
            <a:ext cx="8136904" cy="5544616"/>
          </a:xfrm>
        </p:spPr>
        <p:txBody>
          <a:bodyPr>
            <a:noAutofit/>
          </a:bodyPr>
          <a:lstStyle/>
          <a:p>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Johannsen</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的系列试验从</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1900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年种植一袋</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8kg</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菜豆品种‘</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Princess</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’开始，这份从市场上得到的种子在大小和粒重上有很大差异。</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1901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年，</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Johannsen</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根据种子大小和粒重收获了</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287</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个单株，单株粒重呈连续性变异，没有明显的分组趋势。在以后几年的试验中，</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Johannsen</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详细记录了亲代和子代的粒重。结果发现粒重高的亲本，它们后代的平均粒重也较高；粒重轻的亲本，它们后代的平均粒重也较轻</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这</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其实与</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Galton</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在人类身高和体重等数量性状的遗传研究中，观测到的亲子之间的相关结果是一致的。这些结果都充分表明，数量性状是可以遗传的，对数量性状的选择也是有效的</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653744361"/>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971600" y="332656"/>
            <a:ext cx="7056784" cy="720080"/>
          </a:xfrm>
        </p:spPr>
        <p:txBody>
          <a:bodyPr wrap="square">
            <a:normAutofit/>
          </a:bodyPr>
          <a:lstStyle/>
          <a:p>
            <a:pPr>
              <a:lnSpc>
                <a:spcPct val="90000"/>
              </a:lnSpc>
            </a:pP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纯系间差异不是单基因控制的</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2" name="内容占位符 1"/>
          <p:cNvSpPr>
            <a:spLocks noGrp="1"/>
          </p:cNvSpPr>
          <p:nvPr>
            <p:ph idx="1"/>
          </p:nvPr>
        </p:nvSpPr>
        <p:spPr>
          <a:xfrm>
            <a:off x="611560" y="1124744"/>
            <a:ext cx="7776864" cy="3312368"/>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根据</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亲子之间的粒重数据，</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Johannsen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随后建立了</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19</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个不同籽粒大小的纯系。以厘克（</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cg</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）为单位，第</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个纯系最重，平均粒重达</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64.2cg</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；第</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19</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个纯系最轻，平均粒重仅为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35.1cg</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。这</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19</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个纯系的平均粒重从低到高呈连续性变化，没有明显的分组界限，说明粒重不可能是单基因控制的质量性状。</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581029068"/>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755576" y="404664"/>
            <a:ext cx="7704856" cy="720080"/>
          </a:xfrm>
        </p:spPr>
        <p:txBody>
          <a:bodyPr wrap="square">
            <a:noAutofit/>
          </a:bodyPr>
          <a:lstStyle/>
          <a:p>
            <a:pPr>
              <a:lnSpc>
                <a:spcPct val="90000"/>
              </a:lnSpc>
            </a:pP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纯系内的差异不能遗传到下一代</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2" name="内容占位符 1"/>
          <p:cNvSpPr>
            <a:spLocks noGrp="1"/>
          </p:cNvSpPr>
          <p:nvPr>
            <p:ph idx="1"/>
          </p:nvPr>
        </p:nvSpPr>
        <p:spPr>
          <a:xfrm>
            <a:off x="539552" y="1196752"/>
            <a:ext cx="8136904" cy="5040560"/>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除研究粒重在纯系之间的遗传外，</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Johannsen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还研究了纯系内不同粒重个体产生后代的平均粒重</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他</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一开始选择了平均粒重为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45.5cg</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的第</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13</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个纯系，从中获得</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组粒重分别为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30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40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50cg</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的种子，种植后发现它们后代的平均粒重分别为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47.5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45.0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45.1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45.8cg</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，均接近于第</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13</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个纯系的平均粒重</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45.5cg</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随后</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他对粒重最重的第</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个纯系，连续</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6</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个世代选择粒重最重和最轻的种子。两个方向选择得到的最终平均粒重分别为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69cg</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68cg</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，表明纯系内的选择是无效的。</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445899890"/>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67544" y="188640"/>
            <a:ext cx="8136904" cy="720080"/>
          </a:xfrm>
        </p:spPr>
        <p:txBody>
          <a:bodyPr wrap="square">
            <a:normAutofit/>
          </a:bodyPr>
          <a:lstStyle/>
          <a:p>
            <a:pPr>
              <a:lnSpc>
                <a:spcPct val="90000"/>
              </a:lnSpc>
            </a:pP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粒重在纯系间和纯系内的亲子相关</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2" name="内容占位符 1"/>
          <p:cNvSpPr>
            <a:spLocks noGrp="1"/>
          </p:cNvSpPr>
          <p:nvPr>
            <p:ph idx="1"/>
          </p:nvPr>
        </p:nvSpPr>
        <p:spPr>
          <a:xfrm>
            <a:off x="539552" y="908720"/>
            <a:ext cx="7920880" cy="5472608"/>
          </a:xfrm>
        </p:spPr>
        <p:txBody>
          <a:bodyPr>
            <a:noAutofit/>
          </a:bodyPr>
          <a:lstStyle/>
          <a:p>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Johannsen</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还利用相关系数来估计表型变异中可遗传到后代的比例。在这</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19</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个纯系中，得到亲子之间的相关系数为</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0.336±0.08</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，说明粒重在家系间的表型变异中，大约有</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1/3</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是可遗传的</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从</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§6.3</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可以看出，纯系群体中后代表型均值和亲代表型之间的回归系数，等于性状的遗传力，它们之间的相关系数等于遗传力的平方根。单个后代表型和亲代表型之间的回归系数和相关系数均等于性状的遗传力。因此，也可以认为这</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19</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个纯系构成的群体中，粒重的个体水平遗传力等于</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0.336</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利用</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第</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13</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个纯系得到亲子之间的相关系数只有</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0.018±0.038</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，遗传力几乎为</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，说明粒重在纯系内不具有遗传性。</a:t>
            </a:r>
            <a:endParaRPr lang="zh-CN" altLang="en-US" sz="26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812703660"/>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67544" y="332656"/>
            <a:ext cx="8136904" cy="720080"/>
          </a:xfrm>
        </p:spPr>
        <p:txBody>
          <a:bodyPr wrap="square">
            <a:normAutofit/>
          </a:bodyPr>
          <a:lstStyle/>
          <a:p>
            <a:pPr>
              <a:lnSpc>
                <a:spcPct val="90000"/>
              </a:lnSpc>
            </a:pP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纯系理论在数量遗传中的作用</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2" name="内容占位符 1"/>
          <p:cNvSpPr>
            <a:spLocks noGrp="1"/>
          </p:cNvSpPr>
          <p:nvPr>
            <p:ph idx="1"/>
          </p:nvPr>
        </p:nvSpPr>
        <p:spPr>
          <a:xfrm>
            <a:off x="539552" y="1052736"/>
            <a:ext cx="8136904" cy="4968552"/>
          </a:xfrm>
        </p:spPr>
        <p:txBody>
          <a:bodyPr>
            <a:no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纯系</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理论</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数量性状</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的表型是基因和环境共同作用的结果，基因型的作用是可以遗传的，环境的作用是不能遗传的。</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Johannsen</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的纯系理论，将数量性状变异区分为可遗传的变异与非遗传的变异，并首次明确了</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基因型</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genotype</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和表现型</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phenotype</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概念，这为理解连续性变异的遗传规律提供了依据，也为随后连续性变异多基因假说的形成起到了促进作用</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413986675"/>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67544" y="332656"/>
            <a:ext cx="8136904" cy="720080"/>
          </a:xfrm>
        </p:spPr>
        <p:txBody>
          <a:bodyPr wrap="square">
            <a:normAutofit/>
          </a:bodyPr>
          <a:lstStyle/>
          <a:p>
            <a:pPr>
              <a:lnSpc>
                <a:spcPct val="90000"/>
              </a:lnSpc>
            </a:pP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纯系理论的线性模型表示</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2" name="内容占位符 1"/>
          <p:cNvSpPr>
            <a:spLocks noGrp="1"/>
          </p:cNvSpPr>
          <p:nvPr>
            <p:ph idx="1"/>
          </p:nvPr>
        </p:nvSpPr>
        <p:spPr>
          <a:xfrm>
            <a:off x="755576" y="1052736"/>
            <a:ext cx="7560840" cy="4176464"/>
          </a:xfrm>
        </p:spPr>
        <p:txBody>
          <a:bodyPr>
            <a:noAutofit/>
          </a:bodyPr>
          <a:lstStyle/>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对于</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个纯合基因型构成的一组纯系来说</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下面的</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等式给</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出基因型效应和随机环境效应对表型的线性模型</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其中，</a:t>
            </a:r>
            <a:r>
              <a:rPr lang="en-US" altLang="zh-CN" dirty="0">
                <a:latin typeface="Times New Roman" panose="02020603050405020304" pitchFamily="18" charset="0"/>
                <a:ea typeface="黑体" panose="02010609060101010101" pitchFamily="49" charset="-122"/>
                <a:cs typeface="Times New Roman" panose="02020603050405020304" pitchFamily="18" charset="0"/>
              </a:rPr>
              <a:t>μ</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表示</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这些纯系的平均表现，</a:t>
            </a:r>
            <a:r>
              <a:rPr lang="en-US" altLang="zh-CN" i="1" dirty="0" err="1">
                <a:latin typeface="Times New Roman" panose="02020603050405020304" pitchFamily="18" charset="0"/>
                <a:ea typeface="黑体" panose="02010609060101010101" pitchFamily="49" charset="-122"/>
                <a:cs typeface="Times New Roman" panose="02020603050405020304" pitchFamily="18" charset="0"/>
              </a:rPr>
              <a:t>G</a:t>
            </a:r>
            <a:r>
              <a:rPr lang="en-US" altLang="zh-CN" i="1" baseline="-25000"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表示纯系</a:t>
            </a:r>
            <a:r>
              <a:rPr lang="en-US" altLang="zh-CN" i="1"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的基因型效应</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err="1" smtClean="0">
                <a:latin typeface="Times New Roman" panose="02020603050405020304" pitchFamily="18" charset="0"/>
                <a:ea typeface="黑体" panose="02010609060101010101" pitchFamily="49" charset="-122"/>
                <a:cs typeface="Times New Roman" panose="02020603050405020304" pitchFamily="18" charset="0"/>
              </a:rPr>
              <a:t>ε</a:t>
            </a:r>
            <a:r>
              <a:rPr lang="en-US" altLang="zh-CN" i="1" baseline="-25000" dirty="0" err="1" smtClean="0">
                <a:latin typeface="Times New Roman" panose="02020603050405020304" pitchFamily="18" charset="0"/>
                <a:ea typeface="黑体" panose="02010609060101010101" pitchFamily="49" charset="-122"/>
                <a:cs typeface="Times New Roman" panose="02020603050405020304" pitchFamily="18" charset="0"/>
              </a:rPr>
              <a:t>i</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代表</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环境效应及其他不可预测的随机误差效应</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4" name="对象 3"/>
          <p:cNvGraphicFramePr>
            <a:graphicFrameLocks noChangeAspect="1"/>
          </p:cNvGraphicFramePr>
          <p:nvPr>
            <p:extLst>
              <p:ext uri="{D42A27DB-BD31-4B8C-83A1-F6EECF244321}">
                <p14:modId xmlns:p14="http://schemas.microsoft.com/office/powerpoint/2010/main" val="4001558788"/>
              </p:ext>
            </p:extLst>
          </p:nvPr>
        </p:nvGraphicFramePr>
        <p:xfrm>
          <a:off x="1187624" y="4293096"/>
          <a:ext cx="2440272" cy="576064"/>
        </p:xfrm>
        <a:graphic>
          <a:graphicData uri="http://schemas.openxmlformats.org/presentationml/2006/ole">
            <mc:AlternateContent xmlns:mc="http://schemas.openxmlformats.org/markup-compatibility/2006">
              <mc:Choice xmlns:v="urn:schemas-microsoft-com:vml" Requires="v">
                <p:oleObj spid="_x0000_s2110" name="公式" r:id="rId4" imgW="965200" imgH="228600" progId="Equation.3">
                  <p:embed/>
                </p:oleObj>
              </mc:Choice>
              <mc:Fallback>
                <p:oleObj name="公式" r:id="rId4" imgW="965200" imgH="228600" progId="Equation.3">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87624" y="4293096"/>
                        <a:ext cx="2440272" cy="576064"/>
                      </a:xfrm>
                      <a:prstGeom prst="rect">
                        <a:avLst/>
                      </a:prstGeom>
                      <a:noFill/>
                    </p:spPr>
                  </p:pic>
                </p:oleObj>
              </mc:Fallback>
            </mc:AlternateContent>
          </a:graphicData>
        </a:graphic>
      </p:graphicFrame>
      <p:sp>
        <p:nvSpPr>
          <p:cNvPr id="5" name="矩形 4"/>
          <p:cNvSpPr/>
          <p:nvPr/>
        </p:nvSpPr>
        <p:spPr>
          <a:xfrm>
            <a:off x="3491880" y="4293096"/>
            <a:ext cx="2581156" cy="584775"/>
          </a:xfrm>
          <a:prstGeom prst="rect">
            <a:avLst/>
          </a:prstGeom>
        </p:spPr>
        <p:txBody>
          <a:bodyPr wrap="none">
            <a:spAutoFit/>
          </a:bodyPr>
          <a:lstStyle/>
          <a:p>
            <a:r>
              <a:rPr lang="zh-CN" altLang="zh-CN" sz="32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3200" i="1" dirty="0" err="1">
                <a:latin typeface="Times New Roman" panose="02020603050405020304" pitchFamily="18" charset="0"/>
                <a:ea typeface="黑体" panose="02010609060101010101" pitchFamily="49" charset="-122"/>
                <a:cs typeface="Times New Roman" panose="02020603050405020304" pitchFamily="18" charset="0"/>
              </a:rPr>
              <a:t>i</a:t>
            </a:r>
            <a:r>
              <a:rPr lang="en-US" altLang="zh-CN" sz="3200" dirty="0">
                <a:latin typeface="Times New Roman" panose="02020603050405020304" pitchFamily="18" charset="0"/>
                <a:ea typeface="黑体" panose="02010609060101010101" pitchFamily="49" charset="-122"/>
                <a:cs typeface="Times New Roman" panose="02020603050405020304" pitchFamily="18" charset="0"/>
              </a:rPr>
              <a:t>=1, 2, </a:t>
            </a:r>
            <a:r>
              <a:rPr lang="zh-CN" altLang="zh-CN" sz="32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32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3200" i="1" dirty="0">
                <a:latin typeface="Times New Roman" panose="02020603050405020304" pitchFamily="18" charset="0"/>
                <a:ea typeface="黑体" panose="02010609060101010101" pitchFamily="49" charset="-122"/>
                <a:cs typeface="Times New Roman" panose="02020603050405020304" pitchFamily="18" charset="0"/>
              </a:rPr>
              <a:t>n</a:t>
            </a:r>
            <a:endParaRPr lang="zh-CN" altLang="en-US" sz="32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935715079"/>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67544" y="332656"/>
            <a:ext cx="8136904" cy="720080"/>
          </a:xfrm>
        </p:spPr>
        <p:txBody>
          <a:bodyPr wrap="square">
            <a:normAutofit/>
          </a:bodyPr>
          <a:lstStyle/>
          <a:p>
            <a:pPr>
              <a:lnSpc>
                <a:spcPct val="90000"/>
              </a:lnSpc>
            </a:pP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纯系理论的线性模型表示</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2" name="内容占位符 1"/>
          <p:cNvSpPr>
            <a:spLocks noGrp="1"/>
          </p:cNvSpPr>
          <p:nvPr>
            <p:ph idx="1"/>
          </p:nvPr>
        </p:nvSpPr>
        <p:spPr>
          <a:xfrm>
            <a:off x="467544" y="1628800"/>
            <a:ext cx="8208912" cy="4608512"/>
          </a:xfrm>
        </p:spPr>
        <p:txBody>
          <a:bodyPr>
            <a:noAutofit/>
          </a:bodyPr>
          <a:lstStyle/>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模型中，</a:t>
            </a:r>
            <a:r>
              <a:rPr lang="en-US" altLang="zh-CN" sz="2800" dirty="0" err="1" smtClean="0">
                <a:latin typeface="Times New Roman" panose="02020603050405020304" pitchFamily="18" charset="0"/>
                <a:ea typeface="黑体" panose="02010609060101010101" pitchFamily="49" charset="-122"/>
                <a:cs typeface="Times New Roman" panose="02020603050405020304" pitchFamily="18" charset="0"/>
              </a:rPr>
              <a:t>μ+</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G</a:t>
            </a:r>
            <a:r>
              <a:rPr lang="en-US" altLang="zh-CN" sz="2800" i="1" baseline="-25000" dirty="0" err="1" smtClean="0">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可以看作每个纯系的表型均值或表型</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平均数</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纯</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系的自交后代与亲代有相同的基因型，基因型值</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G</a:t>
            </a:r>
            <a:r>
              <a:rPr lang="en-US" altLang="zh-CN" sz="2800" i="1" baseline="-25000"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能够完整地遗传给后代。除了环境和随机误差外，后代表型与亲代是完全一致的。因此，后代的表型与亲代的表型具有一定的相关性</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就</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粒重这一数量性状来说，环境效应中既有年份间的差异，也有籽粒在豆荚中生长部位、豆荚在植株上生长位置、植株生长的土壤和水分等方面的差异，这些效应都不能遗传给下一代。</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4" name="对象 3"/>
          <p:cNvGraphicFramePr>
            <a:graphicFrameLocks noChangeAspect="1"/>
          </p:cNvGraphicFramePr>
          <p:nvPr>
            <p:extLst>
              <p:ext uri="{D42A27DB-BD31-4B8C-83A1-F6EECF244321}">
                <p14:modId xmlns:p14="http://schemas.microsoft.com/office/powerpoint/2010/main" val="118762374"/>
              </p:ext>
            </p:extLst>
          </p:nvPr>
        </p:nvGraphicFramePr>
        <p:xfrm>
          <a:off x="1979712" y="980728"/>
          <a:ext cx="2440272" cy="576064"/>
        </p:xfrm>
        <a:graphic>
          <a:graphicData uri="http://schemas.openxmlformats.org/presentationml/2006/ole">
            <mc:AlternateContent xmlns:mc="http://schemas.openxmlformats.org/markup-compatibility/2006">
              <mc:Choice xmlns:v="urn:schemas-microsoft-com:vml" Requires="v">
                <p:oleObj spid="_x0000_s3128" name="公式" r:id="rId4" imgW="965200" imgH="228600" progId="Equation.3">
                  <p:embed/>
                </p:oleObj>
              </mc:Choice>
              <mc:Fallback>
                <p:oleObj name="公式" r:id="rId4" imgW="965200" imgH="2286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79712" y="980728"/>
                        <a:ext cx="2440272" cy="576064"/>
                      </a:xfrm>
                      <a:prstGeom prst="rect">
                        <a:avLst/>
                      </a:prstGeom>
                      <a:noFill/>
                    </p:spPr>
                  </p:pic>
                </p:oleObj>
              </mc:Fallback>
            </mc:AlternateContent>
          </a:graphicData>
        </a:graphic>
      </p:graphicFrame>
      <p:sp>
        <p:nvSpPr>
          <p:cNvPr id="5" name="矩形 4"/>
          <p:cNvSpPr/>
          <p:nvPr/>
        </p:nvSpPr>
        <p:spPr>
          <a:xfrm>
            <a:off x="4283968" y="980728"/>
            <a:ext cx="2581156" cy="584775"/>
          </a:xfrm>
          <a:prstGeom prst="rect">
            <a:avLst/>
          </a:prstGeom>
        </p:spPr>
        <p:txBody>
          <a:bodyPr wrap="none">
            <a:spAutoFit/>
          </a:bodyPr>
          <a:lstStyle/>
          <a:p>
            <a:r>
              <a:rPr lang="zh-CN" altLang="zh-CN" sz="32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3200" i="1" dirty="0" err="1">
                <a:latin typeface="Times New Roman" panose="02020603050405020304" pitchFamily="18" charset="0"/>
                <a:ea typeface="黑体" panose="02010609060101010101" pitchFamily="49" charset="-122"/>
                <a:cs typeface="Times New Roman" panose="02020603050405020304" pitchFamily="18" charset="0"/>
              </a:rPr>
              <a:t>i</a:t>
            </a:r>
            <a:r>
              <a:rPr lang="en-US" altLang="zh-CN" sz="3200" dirty="0">
                <a:latin typeface="Times New Roman" panose="02020603050405020304" pitchFamily="18" charset="0"/>
                <a:ea typeface="黑体" panose="02010609060101010101" pitchFamily="49" charset="-122"/>
                <a:cs typeface="Times New Roman" panose="02020603050405020304" pitchFamily="18" charset="0"/>
              </a:rPr>
              <a:t>=1, 2, </a:t>
            </a:r>
            <a:r>
              <a:rPr lang="zh-CN" altLang="zh-CN" sz="32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32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3200" i="1" dirty="0">
                <a:latin typeface="Times New Roman" panose="02020603050405020304" pitchFamily="18" charset="0"/>
                <a:ea typeface="黑体" panose="02010609060101010101" pitchFamily="49" charset="-122"/>
                <a:cs typeface="Times New Roman" panose="02020603050405020304" pitchFamily="18" charset="0"/>
              </a:rPr>
              <a:t>n</a:t>
            </a:r>
            <a:endParaRPr lang="zh-CN" altLang="en-US" sz="32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619392084"/>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1187624" y="188640"/>
            <a:ext cx="6840760" cy="720080"/>
          </a:xfrm>
        </p:spPr>
        <p:txBody>
          <a:bodyPr wrap="square">
            <a:normAutofit/>
          </a:bodyPr>
          <a:lstStyle/>
          <a:p>
            <a:pPr>
              <a:lnSpc>
                <a:spcPct val="90000"/>
              </a:lnSpc>
            </a:pP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纯系理论的</a:t>
            </a:r>
            <a:r>
              <a:rPr lang="zh-CN" altLang="en-US" sz="4000" b="1" dirty="0">
                <a:latin typeface="Times New Roman" panose="02020603050405020304" pitchFamily="18" charset="0"/>
                <a:ea typeface="黑体" panose="02010609060101010101" pitchFamily="49" charset="-122"/>
                <a:cs typeface="Times New Roman" panose="02020603050405020304" pitchFamily="18" charset="0"/>
              </a:rPr>
              <a:t>拓</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广</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2" name="内容占位符 1"/>
          <p:cNvSpPr>
            <a:spLocks noGrp="1"/>
          </p:cNvSpPr>
          <p:nvPr>
            <p:ph idx="1"/>
          </p:nvPr>
        </p:nvSpPr>
        <p:spPr>
          <a:xfrm>
            <a:off x="467544" y="908720"/>
            <a:ext cx="8208912" cy="5832648"/>
          </a:xfrm>
        </p:spPr>
        <p:txBody>
          <a:bodyPr>
            <a:noAutofit/>
          </a:bodyPr>
          <a:lstStyle/>
          <a:p>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对于</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无性繁殖物种来说，任何一个基因型的无性系后代都与亲代有着相同的基因型，也因此与亲代有着相同的基因型效应</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。对于</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一个杂交品种来说，生产上每年种植的杂交种，都是同样的两个纯系的杂交后代，不同年份、不同地块种植的杂交种具有相同的基因型，也因此具有相同的基因型效应。所以，广义地讲，纯系理论对于无性繁殖物种和杂种品种这些杂合基因型来说也是适用的</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换句话说</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，无性系品种之间或杂种品种之间的差异，是由基因型差异引起的，是可以遗传的，选择是有效的；一个无性系品种或杂种品种内的个体差异，是随机环境误差造成的，是不能遗传的，选择是无效的</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在</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随机交配群体中，亲本个体的基因型是杂合的；每个后代个体具有雌雄两个亲本，它们对后代的贡献各占一半；后代的基因型与亲本不再保持一致。因此，随机交配后代的基因型值不再简单地等于亲本的基因型值。</a:t>
            </a:r>
            <a:endParaRPr lang="zh-CN" altLang="en-US" sz="24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039966561"/>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57200" y="274638"/>
            <a:ext cx="8229600" cy="706090"/>
          </a:xfrm>
        </p:spPr>
        <p:txBody>
          <a:bodyPr wrap="square">
            <a:normAutofit fontScale="90000"/>
          </a:bodyPr>
          <a:lstStyle/>
          <a:p>
            <a:pPr>
              <a:lnSpc>
                <a:spcPct val="90000"/>
              </a:lnSpc>
            </a:pPr>
            <a:r>
              <a:rPr lang="zh-CN" altLang="zh-CN" sz="4000" b="1" dirty="0">
                <a:latin typeface="黑体" panose="02010609060101010101" pitchFamily="49" charset="-122"/>
                <a:ea typeface="黑体" panose="02010609060101010101" pitchFamily="49" charset="-122"/>
              </a:rPr>
              <a:t>数量性状是否服从</a:t>
            </a:r>
            <a:r>
              <a:rPr lang="zh-CN" altLang="zh-CN" sz="4000" b="1" dirty="0" smtClean="0">
                <a:latin typeface="黑体" panose="02010609060101010101" pitchFamily="49" charset="-122"/>
                <a:ea typeface="黑体" panose="02010609060101010101" pitchFamily="49" charset="-122"/>
              </a:rPr>
              <a:t>孟德尔遗传规律</a:t>
            </a:r>
            <a:r>
              <a:rPr lang="zh-CN" altLang="en-US" sz="4000" b="1" dirty="0" smtClean="0">
                <a:latin typeface="黑体" panose="02010609060101010101" pitchFamily="49" charset="-122"/>
                <a:ea typeface="黑体" panose="02010609060101010101" pitchFamily="49" charset="-122"/>
              </a:rPr>
              <a:t>之争</a:t>
            </a:r>
            <a:endParaRPr lang="zh-CN" altLang="en-US"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2" name="内容占位符 1"/>
          <p:cNvSpPr>
            <a:spLocks noGrp="1"/>
          </p:cNvSpPr>
          <p:nvPr>
            <p:ph idx="1"/>
          </p:nvPr>
        </p:nvSpPr>
        <p:spPr>
          <a:xfrm>
            <a:off x="611560" y="1052736"/>
            <a:ext cx="7920880" cy="5472608"/>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以</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K. Pearson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为首的生物统计学派认为，连续变异是进化的重要原因；由于在连续变异中无法观察到简单的孟德尔分离比，认为孟德尔规律不适用于连续变异</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以</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W. Bateson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为首的孟德尔学派认为，不连续变异是进化的重要因素；由于在连续变异中无法观察到简单的孟德尔分离比，认为连续变异不服从孟德尔规律，也因此是不能遗传的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两</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派都有大量证据来支持各自的观点，但又难以说服对方。例如，</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Johannsen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的菜豆粒重试验，就充分说明了数量性状的可遗传性。因此，笼统地说数量性状不能遗传是站不住脚的。</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738722637"/>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b="1" dirty="0" smtClean="0">
                <a:latin typeface="黑体" panose="02010609060101010101" pitchFamily="49" charset="-122"/>
                <a:ea typeface="黑体" panose="02010609060101010101" pitchFamily="49" charset="-122"/>
              </a:rPr>
              <a:t>本章的主要</a:t>
            </a:r>
            <a:r>
              <a:rPr lang="zh-CN" altLang="en-US" b="1" dirty="0">
                <a:latin typeface="黑体" panose="02010609060101010101" pitchFamily="49" charset="-122"/>
                <a:ea typeface="黑体" panose="02010609060101010101" pitchFamily="49" charset="-122"/>
              </a:rPr>
              <a:t>内容</a:t>
            </a:r>
            <a:endParaRPr lang="zh-CN" altLang="en-US" dirty="0"/>
          </a:p>
        </p:txBody>
      </p:sp>
      <p:sp>
        <p:nvSpPr>
          <p:cNvPr id="3" name="内容占位符 2"/>
          <p:cNvSpPr>
            <a:spLocks noGrp="1"/>
          </p:cNvSpPr>
          <p:nvPr>
            <p:ph idx="1"/>
          </p:nvPr>
        </p:nvSpPr>
        <p:spPr>
          <a:xfrm>
            <a:off x="1043608" y="1484784"/>
            <a:ext cx="7056784" cy="3701008"/>
          </a:xfrm>
        </p:spPr>
        <p:txBody>
          <a:bodyPr>
            <a:noAutofit/>
          </a:bodyPr>
          <a:lstStyle/>
          <a:p>
            <a:r>
              <a:rPr lang="en-US" altLang="zh-CN" sz="3600" b="1" dirty="0" smtClean="0">
                <a:latin typeface="Times New Roman" panose="02020603050405020304" pitchFamily="18" charset="0"/>
                <a:ea typeface="黑体" panose="02010609060101010101" pitchFamily="49" charset="-122"/>
                <a:cs typeface="Times New Roman" panose="02020603050405020304" pitchFamily="18" charset="0"/>
              </a:rPr>
              <a:t>§6.1 </a:t>
            </a:r>
            <a:r>
              <a:rPr lang="zh-CN" altLang="zh-CN" sz="3600" dirty="0" smtClean="0">
                <a:latin typeface="Times New Roman" panose="02020603050405020304" pitchFamily="18" charset="0"/>
                <a:ea typeface="黑体" panose="02010609060101010101" pitchFamily="49" charset="-122"/>
                <a:cs typeface="Times New Roman" panose="02020603050405020304" pitchFamily="18" charset="0"/>
              </a:rPr>
              <a:t>数量性状</a:t>
            </a:r>
            <a:r>
              <a:rPr lang="zh-CN" altLang="zh-CN" sz="3600" dirty="0">
                <a:latin typeface="Times New Roman" panose="02020603050405020304" pitchFamily="18" charset="0"/>
                <a:ea typeface="黑体" panose="02010609060101010101" pitchFamily="49" charset="-122"/>
                <a:cs typeface="Times New Roman" panose="02020603050405020304" pitchFamily="18" charset="0"/>
              </a:rPr>
              <a:t>的遗传学</a:t>
            </a:r>
            <a:r>
              <a:rPr lang="zh-CN" altLang="zh-CN" sz="3600" dirty="0" smtClean="0">
                <a:latin typeface="Times New Roman" panose="02020603050405020304" pitchFamily="18" charset="0"/>
                <a:ea typeface="黑体" panose="02010609060101010101" pitchFamily="49" charset="-122"/>
                <a:cs typeface="Times New Roman" panose="02020603050405020304" pitchFamily="18" charset="0"/>
              </a:rPr>
              <a:t>基础</a:t>
            </a:r>
            <a:endParaRPr lang="en-US" altLang="zh-CN" sz="3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3600" b="1" dirty="0" smtClean="0">
                <a:latin typeface="Times New Roman" panose="02020603050405020304" pitchFamily="18" charset="0"/>
                <a:ea typeface="黑体" panose="02010609060101010101" pitchFamily="49" charset="-122"/>
                <a:cs typeface="Times New Roman" panose="02020603050405020304" pitchFamily="18" charset="0"/>
              </a:rPr>
              <a:t>§6.2 </a:t>
            </a:r>
            <a:r>
              <a:rPr lang="zh-CN" altLang="zh-CN" sz="3600" dirty="0" smtClean="0">
                <a:latin typeface="Times New Roman" panose="02020603050405020304" pitchFamily="18" charset="0"/>
                <a:ea typeface="黑体" panose="02010609060101010101" pitchFamily="49" charset="-122"/>
                <a:cs typeface="Times New Roman" panose="02020603050405020304" pitchFamily="18" charset="0"/>
              </a:rPr>
              <a:t>数量性状</a:t>
            </a:r>
            <a:r>
              <a:rPr lang="zh-CN" altLang="zh-CN" sz="3600" dirty="0">
                <a:latin typeface="Times New Roman" panose="02020603050405020304" pitchFamily="18" charset="0"/>
                <a:ea typeface="黑体" panose="02010609060101010101" pitchFamily="49" charset="-122"/>
                <a:cs typeface="Times New Roman" panose="02020603050405020304" pitchFamily="18" charset="0"/>
              </a:rPr>
              <a:t>的概率论</a:t>
            </a:r>
            <a:r>
              <a:rPr lang="zh-CN" altLang="zh-CN" sz="3600" dirty="0" smtClean="0">
                <a:latin typeface="Times New Roman" panose="02020603050405020304" pitchFamily="18" charset="0"/>
                <a:ea typeface="黑体" panose="02010609060101010101" pitchFamily="49" charset="-122"/>
                <a:cs typeface="Times New Roman" panose="02020603050405020304" pitchFamily="18" charset="0"/>
              </a:rPr>
              <a:t>基础</a:t>
            </a:r>
            <a:endParaRPr lang="en-US" altLang="zh-CN" sz="3600" b="1" dirty="0" smtClean="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3600" b="1" dirty="0" smtClean="0">
                <a:latin typeface="Times New Roman" panose="02020603050405020304" pitchFamily="18" charset="0"/>
                <a:ea typeface="黑体" panose="02010609060101010101" pitchFamily="49" charset="-122"/>
                <a:cs typeface="Times New Roman" panose="02020603050405020304" pitchFamily="18" charset="0"/>
              </a:rPr>
              <a:t>§6.3 </a:t>
            </a:r>
            <a:r>
              <a:rPr lang="zh-CN" altLang="zh-CN" sz="3600" dirty="0" smtClean="0">
                <a:latin typeface="Times New Roman" panose="02020603050405020304" pitchFamily="18" charset="0"/>
                <a:ea typeface="黑体" panose="02010609060101010101" pitchFamily="49" charset="-122"/>
                <a:cs typeface="Times New Roman" panose="02020603050405020304" pitchFamily="18" charset="0"/>
              </a:rPr>
              <a:t>数量性状</a:t>
            </a:r>
            <a:r>
              <a:rPr lang="zh-CN" altLang="zh-CN" sz="3600" dirty="0">
                <a:latin typeface="Times New Roman" panose="02020603050405020304" pitchFamily="18" charset="0"/>
                <a:ea typeface="黑体" panose="02010609060101010101" pitchFamily="49" charset="-122"/>
                <a:cs typeface="Times New Roman" panose="02020603050405020304" pitchFamily="18" charset="0"/>
              </a:rPr>
              <a:t>的数理统计</a:t>
            </a:r>
            <a:r>
              <a:rPr lang="zh-CN" altLang="zh-CN" sz="3600" dirty="0" smtClean="0">
                <a:latin typeface="Times New Roman" panose="02020603050405020304" pitchFamily="18" charset="0"/>
                <a:ea typeface="黑体" panose="02010609060101010101" pitchFamily="49" charset="-122"/>
                <a:cs typeface="Times New Roman" panose="02020603050405020304" pitchFamily="18" charset="0"/>
              </a:rPr>
              <a:t>基础</a:t>
            </a:r>
            <a:endParaRPr lang="en-US" altLang="zh-CN" sz="3600" b="1"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85681356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57200" y="188640"/>
            <a:ext cx="8229600" cy="778098"/>
          </a:xfrm>
        </p:spPr>
        <p:txBody>
          <a:bodyPr wrap="square">
            <a:normAutofit/>
          </a:bodyPr>
          <a:lstStyle/>
          <a:p>
            <a:pPr>
              <a:lnSpc>
                <a:spcPct val="90000"/>
              </a:lnSpc>
            </a:pPr>
            <a:r>
              <a:rPr lang="zh-CN" altLang="en-US" sz="4000" b="1" dirty="0" smtClean="0">
                <a:latin typeface="黑体" panose="02010609060101010101" pitchFamily="49" charset="-122"/>
                <a:ea typeface="黑体" panose="02010609060101010101" pitchFamily="49" charset="-122"/>
              </a:rPr>
              <a:t>争论的解决方案</a:t>
            </a:r>
            <a:endParaRPr lang="zh-CN" altLang="en-US"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2" name="内容占位符 1"/>
          <p:cNvSpPr>
            <a:spLocks noGrp="1"/>
          </p:cNvSpPr>
          <p:nvPr>
            <p:ph idx="1"/>
          </p:nvPr>
        </p:nvSpPr>
        <p:spPr>
          <a:xfrm>
            <a:off x="539552" y="980728"/>
            <a:ext cx="8136904" cy="5328592"/>
          </a:xfrm>
        </p:spPr>
        <p:txBody>
          <a:bodyPr>
            <a:noAutofit/>
          </a:bodyPr>
          <a:lstStyle/>
          <a:p>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Yule</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1906</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）就明确指出，若是连续变异是由很多效应较小且相似的基因控制的话，孟德尔的颗粒遗传与连续变异性状的遗传之间就不会存在任何</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矛盾。</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在</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这场争论的过程中，人们对大量数量性状开展了类似孟德尔的杂交试验，试图通过试验来验证数量性状的遗传是由多个基因共同控制的。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Nilsson-</a:t>
            </a:r>
            <a:r>
              <a:rPr lang="en-US" altLang="zh-CN" sz="2800" dirty="0" err="1">
                <a:latin typeface="Times New Roman" panose="02020603050405020304" pitchFamily="18" charset="0"/>
                <a:ea typeface="黑体" panose="02010609060101010101" pitchFamily="49" charset="-122"/>
                <a:cs typeface="Times New Roman" panose="02020603050405020304" pitchFamily="18" charset="0"/>
              </a:rPr>
              <a:t>Ehle</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1909</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）的小麦粒色杂交试验表明，一个性状可以受多个孟德尔遗传因子共同控制，同时提出了数量性状的多因子假说。这一假说随后由</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East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在烟草花冠长度和玉米穗长等杂交遗传试验中得到证实。</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247543118"/>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1187624" y="188640"/>
            <a:ext cx="6984776" cy="648072"/>
          </a:xfrm>
        </p:spPr>
        <p:txBody>
          <a:bodyPr wrap="square">
            <a:normAutofit/>
          </a:bodyPr>
          <a:lstStyle/>
          <a:p>
            <a:pPr>
              <a:lnSpc>
                <a:spcPct val="90000"/>
              </a:lnSpc>
            </a:pPr>
            <a:r>
              <a:rPr lang="zh-CN" altLang="en-US" sz="4000" b="1" dirty="0" smtClean="0">
                <a:latin typeface="黑体" panose="02010609060101010101" pitchFamily="49" charset="-122"/>
                <a:ea typeface="黑体" panose="02010609060101010101" pitchFamily="49" charset="-122"/>
              </a:rPr>
              <a:t>争论的终结</a:t>
            </a:r>
            <a:endParaRPr lang="zh-CN" altLang="en-US"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2" name="内容占位符 1"/>
          <p:cNvSpPr>
            <a:spLocks noGrp="1"/>
          </p:cNvSpPr>
          <p:nvPr>
            <p:ph idx="1"/>
          </p:nvPr>
        </p:nvSpPr>
        <p:spPr>
          <a:xfrm>
            <a:off x="467544" y="908720"/>
            <a:ext cx="8352928" cy="5472608"/>
          </a:xfrm>
        </p:spPr>
        <p:txBody>
          <a:bodyPr>
            <a:noAutofit/>
          </a:bodyPr>
          <a:lstStyle/>
          <a:p>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R</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 Fisher</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1918</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）“孟德尔遗传条件下的亲属间相关（</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The correlation between relatives on the supposition of Mendelian inheritance</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一文的发表，这场争论被宣告结束。</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Fisher</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在这篇文章中，进一步明确了数量性状多因子假说（</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Multi-factorial hypothesis</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）这一理论，将数量性状的遗传纳入孟德尔遗传的轨道，从而使两个学派的观点得到统一</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不仅如此</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Fisher</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还在承认孟德尔遗传规律的前提下，提出了数量性状遗传分析的一般方法，即方差分析。这篇文章中关于遗传方差分解的基本原理和思想，构成了现代统计学中方差分析的理论基础。</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459750624"/>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971600" y="188640"/>
            <a:ext cx="7344816" cy="1152128"/>
          </a:xfrm>
        </p:spPr>
        <p:txBody>
          <a:bodyPr wrap="square">
            <a:normAutofit/>
          </a:bodyPr>
          <a:lstStyle/>
          <a:p>
            <a:pPr>
              <a:lnSpc>
                <a:spcPct val="90000"/>
              </a:lnSpc>
            </a:pPr>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一个基因座位在不同的背景方差下，</a:t>
            </a:r>
            <a:r>
              <a:rPr lang="en-US" altLang="zh-CN" sz="3600" b="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3600" b="1"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群体的理论表型分布</a:t>
            </a:r>
            <a:endParaRPr lang="zh-CN" altLang="en-US" sz="3600" b="1"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6" name="图片 5"/>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1340768"/>
            <a:ext cx="8928992" cy="5133925"/>
          </a:xfrm>
          <a:prstGeom prst="rect">
            <a:avLst/>
          </a:prstGeom>
          <a:noFill/>
          <a:ln>
            <a:noFill/>
          </a:ln>
        </p:spPr>
      </p:pic>
    </p:spTree>
    <p:extLst>
      <p:ext uri="{BB962C8B-B14F-4D97-AF65-F5344CB8AC3E}">
        <p14:creationId xmlns:p14="http://schemas.microsoft.com/office/powerpoint/2010/main" val="1932035271"/>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1043608" y="332656"/>
            <a:ext cx="7128792" cy="1008112"/>
          </a:xfrm>
        </p:spPr>
        <p:txBody>
          <a:bodyPr wrap="square">
            <a:noAutofit/>
          </a:bodyPr>
          <a:lstStyle/>
          <a:p>
            <a:pPr>
              <a:lnSpc>
                <a:spcPct val="90000"/>
              </a:lnSpc>
            </a:pPr>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一对和多对等效独立遗传模型中，</a:t>
            </a:r>
            <a:r>
              <a:rPr lang="en-US" altLang="zh-CN" sz="3600" b="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3600" b="1"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群体包含各种表型的理论</a:t>
            </a:r>
            <a:r>
              <a:rPr lang="zh-CN" altLang="zh-CN" sz="3600" b="1" dirty="0" smtClean="0">
                <a:latin typeface="Times New Roman" panose="02020603050405020304" pitchFamily="18" charset="0"/>
                <a:ea typeface="黑体" panose="02010609060101010101" pitchFamily="49" charset="-122"/>
                <a:cs typeface="Times New Roman" panose="02020603050405020304" pitchFamily="18" charset="0"/>
              </a:rPr>
              <a:t>频率</a:t>
            </a:r>
            <a:endParaRPr lang="zh-CN" altLang="en-US" sz="3600" b="1"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5" name="图片 4"/>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1412776"/>
            <a:ext cx="8856984" cy="4968552"/>
          </a:xfrm>
          <a:prstGeom prst="rect">
            <a:avLst/>
          </a:prstGeom>
          <a:noFill/>
          <a:ln>
            <a:noFill/>
          </a:ln>
        </p:spPr>
      </p:pic>
    </p:spTree>
    <p:extLst>
      <p:ext uri="{BB962C8B-B14F-4D97-AF65-F5344CB8AC3E}">
        <p14:creationId xmlns:p14="http://schemas.microsoft.com/office/powerpoint/2010/main" val="1009733719"/>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323528" y="188639"/>
            <a:ext cx="8496944" cy="576065"/>
          </a:xfrm>
        </p:spPr>
        <p:txBody>
          <a:bodyPr wrap="square">
            <a:normAutofit/>
          </a:bodyPr>
          <a:lstStyle/>
          <a:p>
            <a:pPr>
              <a:lnSpc>
                <a:spcPct val="90000"/>
              </a:lnSpc>
            </a:pPr>
            <a:r>
              <a:rPr lang="zh-CN" altLang="en-US" sz="2800" b="1" dirty="0" smtClean="0">
                <a:latin typeface="Times New Roman" panose="02020603050405020304" pitchFamily="18" charset="0"/>
                <a:ea typeface="黑体" panose="02010609060101010101" pitchFamily="49" charset="-122"/>
                <a:cs typeface="Times New Roman" panose="02020603050405020304" pitchFamily="18" charset="0"/>
              </a:rPr>
              <a:t>多基因和环境共同作用下</a:t>
            </a:r>
            <a:r>
              <a:rPr lang="zh-CN" altLang="zh-CN" sz="2800" b="1"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b="1" dirty="0" smtClean="0">
                <a:latin typeface="Times New Roman" panose="02020603050405020304" pitchFamily="18" charset="0"/>
                <a:ea typeface="黑体" panose="02010609060101010101" pitchFamily="49" charset="-122"/>
                <a:cs typeface="Times New Roman" panose="02020603050405020304" pitchFamily="18" charset="0"/>
              </a:rPr>
              <a:t>表型正态分布的必然性！</a:t>
            </a:r>
            <a:endParaRPr lang="zh-CN" altLang="en-US" sz="2800" b="1"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6" name="图片 5"/>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35696" y="692696"/>
            <a:ext cx="5252427" cy="6073505"/>
          </a:xfrm>
          <a:prstGeom prst="rect">
            <a:avLst/>
          </a:prstGeom>
          <a:noFill/>
          <a:ln>
            <a:noFill/>
          </a:ln>
        </p:spPr>
      </p:pic>
    </p:spTree>
    <p:extLst>
      <p:ext uri="{BB962C8B-B14F-4D97-AF65-F5344CB8AC3E}">
        <p14:creationId xmlns:p14="http://schemas.microsoft.com/office/powerpoint/2010/main" val="386283997"/>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57200" y="260648"/>
            <a:ext cx="8229600" cy="720080"/>
          </a:xfrm>
        </p:spPr>
        <p:txBody>
          <a:bodyPr wrap="square">
            <a:normAutofit/>
          </a:bodyPr>
          <a:lstStyle/>
          <a:p>
            <a:pPr>
              <a:lnSpc>
                <a:spcPct val="90000"/>
              </a:lnSpc>
            </a:pP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数量性状的取值类型</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2" name="内容占位符 1"/>
          <p:cNvSpPr>
            <a:spLocks noGrp="1"/>
          </p:cNvSpPr>
          <p:nvPr>
            <p:ph idx="1"/>
          </p:nvPr>
        </p:nvSpPr>
        <p:spPr>
          <a:xfrm>
            <a:off x="323528" y="908720"/>
            <a:ext cx="8496944" cy="5544616"/>
          </a:xfrm>
        </p:spPr>
        <p:txBody>
          <a:bodyPr>
            <a:noAutofit/>
          </a:bodyPr>
          <a:lstStyle/>
          <a:p>
            <a:pPr>
              <a:lnSpc>
                <a:spcPct val="120000"/>
              </a:lnSpc>
            </a:pP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与</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简单孟德尔遗传的质量性状相比较，多基因控制性状的遗传更为复杂，有时甚至还可能存在基因间的连锁和上位型互作。为强调多基因控制性状在遗传上的复杂性，有时也把多基因控制的性状称为复杂性状（</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complex trait</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有些</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数量性状在一定范围内可以取任意实型数值，如人类身高和体重、动物的产奶量、作物的产量和品质等</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。有些</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数量性状在一定范围内只能取整型数值，例如动物每胎产仔数、作物中的分蘖数、小穗数和穗粒数等</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还</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有一些人类和动物的疾病性状，表型只有有病和无病两种状态。是否发病是由感病风险（或易感性）决定的，当易感性超过一定的阈值后，就表现为有病；低于一定的阈值时，就表现为无病。这类性状又称阈值性状（</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threshold trait</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4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249140468"/>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899592" y="260648"/>
            <a:ext cx="7560840" cy="648072"/>
          </a:xfrm>
        </p:spPr>
        <p:txBody>
          <a:bodyPr wrap="square">
            <a:normAutofit/>
          </a:bodyPr>
          <a:lstStyle/>
          <a:p>
            <a:pPr>
              <a:lnSpc>
                <a:spcPct val="90000"/>
              </a:lnSpc>
            </a:pP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数量遗传的多基因假说</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2" name="内容占位符 1"/>
          <p:cNvSpPr>
            <a:spLocks noGrp="1"/>
          </p:cNvSpPr>
          <p:nvPr>
            <p:ph idx="1"/>
          </p:nvPr>
        </p:nvSpPr>
        <p:spPr>
          <a:xfrm>
            <a:off x="395536" y="980728"/>
            <a:ext cx="8496944" cy="5400600"/>
          </a:xfrm>
        </p:spPr>
        <p:txBody>
          <a:bodyPr>
            <a:noAutofit/>
          </a:bodyPr>
          <a:lstStyle/>
          <a:p>
            <a:pPr>
              <a:lnSpc>
                <a:spcPct val="120000"/>
              </a:lnSpc>
            </a:pP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数量遗传学（</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quantitative genetics</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）又称为遗传统计学（</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genetic statistics</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）或统计遗传学（</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statistical genetics</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），是研究数量性状遗传变异规律的一门学科。经典数量遗传学建立在多基因假说基础之上</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多基因</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假说认为，控制数量性状的基因座位较多、基因效应微小、基因间是独立遗传的；与控制质量性状的单基因一样，多基因也同样存在于染色体上，也同样服从孟德尔的分离和自由组合定律、以及连锁和交换定理；同时，数量性状还容易受环境的影响</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950464597"/>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971600" y="260648"/>
            <a:ext cx="7200800" cy="648072"/>
          </a:xfrm>
        </p:spPr>
        <p:txBody>
          <a:bodyPr wrap="square">
            <a:normAutofit/>
          </a:bodyPr>
          <a:lstStyle/>
          <a:p>
            <a:pPr>
              <a:lnSpc>
                <a:spcPct val="90000"/>
              </a:lnSpc>
            </a:pP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数量遗传的研究方法</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2" name="内容占位符 1"/>
          <p:cNvSpPr>
            <a:spLocks noGrp="1"/>
          </p:cNvSpPr>
          <p:nvPr>
            <p:ph idx="1"/>
          </p:nvPr>
        </p:nvSpPr>
        <p:spPr>
          <a:xfrm>
            <a:off x="395536" y="908720"/>
            <a:ext cx="8352928" cy="5472608"/>
          </a:xfrm>
        </p:spPr>
        <p:txBody>
          <a:bodyPr>
            <a:noAutofit/>
          </a:bodyPr>
          <a:lstStyle/>
          <a:p>
            <a:pPr>
              <a:lnSpc>
                <a:spcPct val="120000"/>
              </a:lnSpc>
            </a:pP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数量性状在多基因和环境的共同作用下，没有明显的表型分组趋势，在分离群体中一般呈连续型的正态分布</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。尽管</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无法通过简单的分离比分析进行遗传研究，但是作为群体，我们可以根据统计学的原理和方法，计算群体的一些统计学参数</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例如</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对于单个性状来说，可以计算它的均值和方差，以及亲子之间的协方差、相关系数和回归系数；对于多个性状来说，可以计算它们之间的协方差矩阵和复相关系数。然后通过不同遗传群体之间统计学参数的变化和关系，来研究数量性状的遗传规律。这其实就是</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20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世纪</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80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年代之前，数量性状遗传研究的通用方法。</a:t>
            </a:r>
            <a:endParaRPr lang="zh-CN" altLang="en-US" sz="26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8501317"/>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899592" y="274638"/>
            <a:ext cx="7488832" cy="706090"/>
          </a:xfrm>
        </p:spPr>
        <p:txBody>
          <a:bodyPr wrap="square">
            <a:normAutofit/>
          </a:bodyPr>
          <a:lstStyle/>
          <a:p>
            <a:pPr>
              <a:lnSpc>
                <a:spcPct val="90000"/>
              </a:lnSpc>
            </a:pPr>
            <a:r>
              <a:rPr lang="zh-CN" altLang="en-US" sz="4000" b="1" dirty="0">
                <a:latin typeface="Times New Roman" panose="02020603050405020304" pitchFamily="18" charset="0"/>
                <a:ea typeface="黑体" panose="02010609060101010101" pitchFamily="49" charset="-122"/>
                <a:cs typeface="Times New Roman" panose="02020603050405020304" pitchFamily="18" charset="0"/>
              </a:rPr>
              <a:t>数量性状的基因定位</a:t>
            </a:r>
          </a:p>
        </p:txBody>
      </p:sp>
      <p:sp>
        <p:nvSpPr>
          <p:cNvPr id="2" name="内容占位符 1"/>
          <p:cNvSpPr>
            <a:spLocks noGrp="1"/>
          </p:cNvSpPr>
          <p:nvPr>
            <p:ph idx="1"/>
          </p:nvPr>
        </p:nvSpPr>
        <p:spPr>
          <a:xfrm>
            <a:off x="539552" y="980728"/>
            <a:ext cx="8064896" cy="5472608"/>
          </a:xfrm>
        </p:spPr>
        <p:txBody>
          <a:bodyPr>
            <a:noAutofit/>
          </a:bodyPr>
          <a:lstStyle/>
          <a:p>
            <a:pPr>
              <a:lnSpc>
                <a:spcPct val="120000"/>
              </a:lnSpc>
            </a:pP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传统数量遗传学中，由于只有表型数据可供利用，只能将控制一个数量性状的所有基因作为一个整体进行研究，而不能区分单个基因在染色体上的位置和遗传效应</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20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世纪</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80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年代之后出现了大量</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DNA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水平的分子标记。遗传研究中可供利用的不仅有性状的表型数据，还有衡量亲本多态性和表征个体遗传构成的分子标记数据。利用分子标记的基因型数据</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，可以</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建立表征染色体的遗传连锁图谱。结合表型数据，就能够对单个数量性状基因在染色体上进行定位，从而把控制数量性状的多个基因分解开来，即</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定位</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6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864956065"/>
      </p:ext>
    </p:extLst>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971600" y="260648"/>
            <a:ext cx="7344816" cy="648072"/>
          </a:xfrm>
        </p:spPr>
        <p:txBody>
          <a:bodyPr wrap="square">
            <a:normAutofit/>
          </a:bodyPr>
          <a:lstStyle/>
          <a:p>
            <a:pPr>
              <a:lnSpc>
                <a:spcPct val="90000"/>
              </a:lnSpc>
            </a:pP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数量性状的遗传模式</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2" name="内容占位符 1"/>
          <p:cNvSpPr>
            <a:spLocks noGrp="1"/>
          </p:cNvSpPr>
          <p:nvPr>
            <p:ph idx="1"/>
          </p:nvPr>
        </p:nvSpPr>
        <p:spPr>
          <a:xfrm>
            <a:off x="611560" y="908720"/>
            <a:ext cx="8064896" cy="5544616"/>
          </a:xfrm>
        </p:spPr>
        <p:txBody>
          <a:bodyPr>
            <a:noAutofit/>
          </a:bodyPr>
          <a:lstStyle/>
          <a:p>
            <a:pPr>
              <a:lnSpc>
                <a:spcPct val="120000"/>
              </a:lnSpc>
            </a:pP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在</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数量性状中，既有少数效应比较大的主基因（</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major gene</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）控制性状，也有多个效应比较小的微基因（</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minor gene</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）或多基因（</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polygene</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）控制性状，还有主基因和多基因共同控制的性状</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。主基因</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加多基因的混合遗传</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模型则</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代表了数量性状遗传的一般模式</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这里</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所说的主效基因和微效基因只是一个相对概念，它们之间并没有一个明确的界限。经典数量遗传研究中，往往把效应大到一定程度、表型上出现一定分组趋势或偏态的基因，看作是主基因。</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定位中，一般把解释表型变异超过</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10%</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或</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20%</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的座位称为主效</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。也有人把特定方法能够检测到的基因都称为主基因，检测不到的基因才称为微效基因或修饰基因（</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modifier gene</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4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196045616"/>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Autofit/>
          </a:bodyPr>
          <a:lstStyle/>
          <a:p>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§6.1 </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数量性状的遗传学</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基础</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p:txBody>
          <a:bodyPr/>
          <a:lstStyle/>
          <a:p>
            <a:r>
              <a:rPr lang="en-US" altLang="zh-CN" dirty="0">
                <a:latin typeface="Times New Roman" panose="02020603050405020304" pitchFamily="18" charset="0"/>
                <a:ea typeface="黑体" panose="02010609060101010101" pitchFamily="49" charset="-122"/>
                <a:cs typeface="Times New Roman" panose="02020603050405020304" pitchFamily="18" charset="0"/>
              </a:rPr>
              <a:t>§6.1.1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质量性状和</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数量性状</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§6.1.2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数量性状遗传的纯系</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理论</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§6.1.3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数量性状遗传的多基因</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假说</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62523156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Autofit/>
          </a:bodyPr>
          <a:lstStyle/>
          <a:p>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6.2 </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数量性状的概率论基础</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p:txBody>
          <a:bodyPr/>
          <a:lstStyle/>
          <a:p>
            <a:r>
              <a:rPr lang="en-US" altLang="zh-CN" dirty="0">
                <a:latin typeface="Times New Roman" panose="02020603050405020304" pitchFamily="18" charset="0"/>
                <a:ea typeface="黑体" panose="02010609060101010101" pitchFamily="49" charset="-122"/>
                <a:cs typeface="Times New Roman" panose="02020603050405020304" pitchFamily="18" charset="0"/>
              </a:rPr>
              <a:t>§6.2.1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概率加法和乘法</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定理</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§6.2.2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连续型</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随机变量</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§6.2.3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连续随机变量的数字</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特征</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§6.2.4 </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正态分布</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00748521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600" y="188640"/>
            <a:ext cx="7200800" cy="720080"/>
          </a:xfrm>
        </p:spPr>
        <p:txBody>
          <a:bodyPr>
            <a:noAutofit/>
          </a:bodyPr>
          <a:lstStyle/>
          <a:p>
            <a:r>
              <a:rPr lang="zh-CN" altLang="zh-CN" sz="4000" b="1" dirty="0">
                <a:latin typeface="黑体" panose="02010609060101010101" pitchFamily="49" charset="-122"/>
                <a:ea typeface="黑体" panose="02010609060101010101" pitchFamily="49" charset="-122"/>
              </a:rPr>
              <a:t>概率</a:t>
            </a:r>
            <a:r>
              <a:rPr lang="zh-CN" altLang="zh-CN" sz="4000" b="1" dirty="0" smtClean="0">
                <a:latin typeface="黑体" panose="02010609060101010101" pitchFamily="49" charset="-122"/>
                <a:ea typeface="黑体" panose="02010609060101010101" pitchFamily="49" charset="-122"/>
              </a:rPr>
              <a:t>加法定律</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67544" y="980728"/>
            <a:ext cx="8280920" cy="5616624"/>
          </a:xfrm>
        </p:spPr>
        <p:txBody>
          <a:bodyPr>
            <a:normAutofit/>
          </a:bodyPr>
          <a:lstStyle/>
          <a:p>
            <a:pPr>
              <a:lnSpc>
                <a:spcPct val="110000"/>
              </a:lnSpc>
            </a:pP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若两个互斥（或互不相容）事件</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在</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次试验中各出现了</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n</a:t>
            </a:r>
            <a:r>
              <a:rPr lang="en-US" altLang="zh-CN" sz="2800" baseline="-25000" dirty="0" err="1">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与</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n</a:t>
            </a:r>
            <a:r>
              <a:rPr lang="en-US" altLang="zh-CN" sz="2800" baseline="-25000" dirty="0" err="1">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次，那么和事件（记为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）在试验中出现了（</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n</a:t>
            </a:r>
            <a:r>
              <a:rPr lang="en-US" altLang="zh-CN" sz="2800" baseline="-25000" dirty="0" err="1">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dirty="0" err="1">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n</a:t>
            </a:r>
            <a:r>
              <a:rPr lang="en-US" altLang="zh-CN" sz="2800" baseline="-25000" dirty="0" err="1">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）次，这两个事件之和的概率等于互斥事件</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的概率之和，这就是概率加法定律，</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用</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下面的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等式表示。</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10000"/>
              </a:lnSpc>
            </a:pP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1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加法</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定律还可被推广到</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个两两互斥事件中，即</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个互斥事件之和的概率等于</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个互斥事件概率之和</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10000"/>
              </a:lnSpc>
            </a:pP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例如，</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个体</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基因型为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是互斥事件</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群体中随机抽取一个个体，表现为显性性状的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概率为</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0.25+0.5=0.75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5" name="对象 4"/>
          <p:cNvGraphicFramePr>
            <a:graphicFrameLocks noChangeAspect="1"/>
          </p:cNvGraphicFramePr>
          <p:nvPr>
            <p:extLst>
              <p:ext uri="{D42A27DB-BD31-4B8C-83A1-F6EECF244321}">
                <p14:modId xmlns:p14="http://schemas.microsoft.com/office/powerpoint/2010/main" val="3233899980"/>
              </p:ext>
            </p:extLst>
          </p:nvPr>
        </p:nvGraphicFramePr>
        <p:xfrm>
          <a:off x="928619" y="3429000"/>
          <a:ext cx="3571373" cy="476672"/>
        </p:xfrm>
        <a:graphic>
          <a:graphicData uri="http://schemas.openxmlformats.org/presentationml/2006/ole">
            <mc:AlternateContent xmlns:mc="http://schemas.openxmlformats.org/markup-compatibility/2006">
              <mc:Choice xmlns:v="urn:schemas-microsoft-com:vml" Requires="v">
                <p:oleObj spid="_x0000_s4145" name="公式" r:id="rId3" imgW="1548728" imgH="203112" progId="Equation.3">
                  <p:embed/>
                </p:oleObj>
              </mc:Choice>
              <mc:Fallback>
                <p:oleObj name="公式" r:id="rId3" imgW="1548728" imgH="203112"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28619" y="3429000"/>
                        <a:ext cx="3571373" cy="476672"/>
                      </a:xfrm>
                      <a:prstGeom prst="rect">
                        <a:avLst/>
                      </a:prstGeom>
                      <a:noFill/>
                    </p:spPr>
                  </p:pic>
                </p:oleObj>
              </mc:Fallback>
            </mc:AlternateContent>
          </a:graphicData>
        </a:graphic>
      </p:graphicFrame>
      <p:sp>
        <p:nvSpPr>
          <p:cNvPr id="6" name="矩形 5"/>
          <p:cNvSpPr/>
          <p:nvPr/>
        </p:nvSpPr>
        <p:spPr>
          <a:xfrm>
            <a:off x="4355976" y="3356992"/>
            <a:ext cx="3555782" cy="523220"/>
          </a:xfrm>
          <a:prstGeom prst="rect">
            <a:avLst/>
          </a:prstGeom>
        </p:spPr>
        <p:txBody>
          <a:bodyPr wrap="none">
            <a:sp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，事件</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互不相容</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74102325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15616" y="116632"/>
            <a:ext cx="6984776" cy="648072"/>
          </a:xfrm>
        </p:spPr>
        <p:txBody>
          <a:bodyPr>
            <a:noAutofit/>
          </a:bodyPr>
          <a:lstStyle/>
          <a:p>
            <a:r>
              <a:rPr lang="zh-CN" altLang="en-US" sz="4000" b="1" dirty="0">
                <a:latin typeface="黑体" panose="02010609060101010101" pitchFamily="49" charset="-122"/>
                <a:ea typeface="黑体" panose="02010609060101010101" pitchFamily="49" charset="-122"/>
              </a:rPr>
              <a:t>独立事件</a:t>
            </a:r>
            <a:r>
              <a:rPr lang="zh-CN" altLang="en-US" sz="4000" b="1" dirty="0" smtClean="0">
                <a:latin typeface="黑体" panose="02010609060101010101" pitchFamily="49" charset="-122"/>
                <a:ea typeface="黑体" panose="02010609060101010101" pitchFamily="49" charset="-122"/>
              </a:rPr>
              <a:t>和不独立事件</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395536" y="836712"/>
            <a:ext cx="8352928" cy="5904656"/>
          </a:xfrm>
        </p:spPr>
        <p:txBody>
          <a:bodyPr>
            <a:normAutofit/>
          </a:bodyPr>
          <a:lstStyle/>
          <a:p>
            <a:pPr>
              <a:lnSpc>
                <a:spcPct val="120000"/>
              </a:lnSpc>
            </a:pP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对于两个事件</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发生与否不受事件</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的影响，或者</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发生与否不受事件</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的影响，则称事件</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相互独立；否则称事件</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不独立</a:t>
            </a:r>
            <a:r>
              <a:rPr lang="zh-CN" altLang="zh-CN" sz="2200" dirty="0" smtClean="0">
                <a:latin typeface="Times New Roman" panose="02020603050405020304" pitchFamily="18" charset="0"/>
                <a:ea typeface="黑体" panose="02010609060101010101" pitchFamily="49" charset="-122"/>
                <a:cs typeface="Times New Roman" panose="02020603050405020304" pitchFamily="18" charset="0"/>
              </a:rPr>
              <a:t>。例如</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，田间有</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20</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株表现基本一致的小麦植株，其中</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18</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株结红粒，</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株结白粒，</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表示甲乙二人</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随机抽取一株恰为白粒</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的两个事件</a:t>
            </a:r>
            <a:r>
              <a:rPr lang="zh-CN" altLang="zh-CN" sz="22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2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2200" dirty="0" smtClean="0">
                <a:latin typeface="Times New Roman" panose="02020603050405020304" pitchFamily="18" charset="0"/>
                <a:ea typeface="黑体" panose="02010609060101010101" pitchFamily="49" charset="-122"/>
                <a:cs typeface="Times New Roman" panose="02020603050405020304" pitchFamily="18" charset="0"/>
              </a:rPr>
              <a:t>分两种情况讨论</a:t>
            </a:r>
            <a:r>
              <a:rPr lang="en-US" altLang="zh-CN" sz="2200"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zh-CN" sz="2200" dirty="0" smtClean="0">
                <a:latin typeface="Times New Roman" panose="02020603050405020304" pitchFamily="18" charset="0"/>
                <a:ea typeface="黑体" panose="02010609060101010101" pitchFamily="49" charset="-122"/>
                <a:cs typeface="Times New Roman" panose="02020603050405020304" pitchFamily="18" charset="0"/>
              </a:rPr>
              <a:t>个事件的概率</a:t>
            </a:r>
            <a:r>
              <a:rPr lang="zh-CN" altLang="en-US" sz="22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200" dirty="0" smtClean="0">
                <a:latin typeface="Times New Roman" panose="02020603050405020304" pitchFamily="18" charset="0"/>
                <a:ea typeface="黑体" panose="02010609060101010101" pitchFamily="49" charset="-122"/>
                <a:cs typeface="Times New Roman" panose="02020603050405020304" pitchFamily="18" charset="0"/>
              </a:rPr>
              <a:t>一种是甲抽取后放回，乙再抽取。显然，这时事件</a:t>
            </a:r>
            <a:r>
              <a:rPr lang="en-US" altLang="zh-CN" sz="2200" dirty="0" smtClean="0">
                <a:latin typeface="Times New Roman" panose="02020603050405020304" pitchFamily="18" charset="0"/>
                <a:ea typeface="黑体" panose="02010609060101010101" pitchFamily="49" charset="-122"/>
                <a:cs typeface="Times New Roman" panose="02020603050405020304" pitchFamily="18" charset="0"/>
              </a:rPr>
              <a:t>A</a:t>
            </a:r>
            <a:r>
              <a:rPr lang="zh-CN" altLang="zh-CN" sz="2200" dirty="0" smtClean="0">
                <a:latin typeface="Times New Roman" panose="02020603050405020304" pitchFamily="18" charset="0"/>
                <a:ea typeface="黑体" panose="02010609060101010101" pitchFamily="49" charset="-122"/>
                <a:cs typeface="Times New Roman" panose="02020603050405020304" pitchFamily="18" charset="0"/>
              </a:rPr>
              <a:t>和事件</a:t>
            </a:r>
            <a:r>
              <a:rPr lang="en-US" altLang="zh-CN" sz="2200" dirty="0" smtClean="0">
                <a:latin typeface="Times New Roman" panose="02020603050405020304" pitchFamily="18" charset="0"/>
                <a:ea typeface="黑体" panose="02010609060101010101" pitchFamily="49" charset="-122"/>
                <a:cs typeface="Times New Roman" panose="02020603050405020304" pitchFamily="18" charset="0"/>
              </a:rPr>
              <a:t>B</a:t>
            </a:r>
            <a:r>
              <a:rPr lang="zh-CN" altLang="zh-CN" sz="2200" dirty="0" smtClean="0">
                <a:latin typeface="Times New Roman" panose="02020603050405020304" pitchFamily="18" charset="0"/>
                <a:ea typeface="黑体" panose="02010609060101010101" pitchFamily="49" charset="-122"/>
                <a:cs typeface="Times New Roman" panose="02020603050405020304" pitchFamily="18" charset="0"/>
              </a:rPr>
              <a:t>发生的概率应相等，即</a:t>
            </a:r>
            <a:r>
              <a:rPr lang="en-US" altLang="zh-CN" sz="2200"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200" dirty="0" smtClean="0">
                <a:latin typeface="Times New Roman" panose="02020603050405020304" pitchFamily="18" charset="0"/>
                <a:ea typeface="黑体" panose="02010609060101010101" pitchFamily="49" charset="-122"/>
                <a:cs typeface="Times New Roman" panose="02020603050405020304" pitchFamily="18" charset="0"/>
              </a:rPr>
              <a:t>(A)=</a:t>
            </a:r>
            <a:r>
              <a:rPr lang="en-US" altLang="zh-CN" sz="2200"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200" dirty="0" smtClean="0">
                <a:latin typeface="Times New Roman" panose="02020603050405020304" pitchFamily="18" charset="0"/>
                <a:ea typeface="黑体" panose="02010609060101010101" pitchFamily="49" charset="-122"/>
                <a:cs typeface="Times New Roman" panose="02020603050405020304" pitchFamily="18" charset="0"/>
              </a:rPr>
              <a:t>(B)= 2/20</a:t>
            </a:r>
            <a:r>
              <a:rPr lang="zh-CN" altLang="zh-CN" sz="2200" dirty="0" smtClean="0">
                <a:latin typeface="Times New Roman" panose="02020603050405020304" pitchFamily="18" charset="0"/>
                <a:ea typeface="黑体" panose="02010609060101010101" pitchFamily="49" charset="-122"/>
                <a:cs typeface="Times New Roman" panose="02020603050405020304" pitchFamily="18" charset="0"/>
              </a:rPr>
              <a:t>。和甲一样，乙仍是从同样的</a:t>
            </a:r>
            <a:r>
              <a:rPr lang="en-US" altLang="zh-CN" sz="2200" dirty="0" smtClean="0">
                <a:latin typeface="Times New Roman" panose="02020603050405020304" pitchFamily="18" charset="0"/>
                <a:ea typeface="黑体" panose="02010609060101010101" pitchFamily="49" charset="-122"/>
                <a:cs typeface="Times New Roman" panose="02020603050405020304" pitchFamily="18" charset="0"/>
              </a:rPr>
              <a:t>20</a:t>
            </a:r>
            <a:r>
              <a:rPr lang="zh-CN" altLang="zh-CN" sz="2200" dirty="0" smtClean="0">
                <a:latin typeface="Times New Roman" panose="02020603050405020304" pitchFamily="18" charset="0"/>
                <a:ea typeface="黑体" panose="02010609060101010101" pitchFamily="49" charset="-122"/>
                <a:cs typeface="Times New Roman" panose="02020603050405020304" pitchFamily="18" charset="0"/>
              </a:rPr>
              <a:t>株小麦中抽取，事件</a:t>
            </a:r>
            <a:r>
              <a:rPr lang="en-US" altLang="zh-CN" sz="2200" dirty="0" smtClean="0">
                <a:latin typeface="Times New Roman" panose="02020603050405020304" pitchFamily="18" charset="0"/>
                <a:ea typeface="黑体" panose="02010609060101010101" pitchFamily="49" charset="-122"/>
                <a:cs typeface="Times New Roman" panose="02020603050405020304" pitchFamily="18" charset="0"/>
              </a:rPr>
              <a:t>A</a:t>
            </a:r>
            <a:r>
              <a:rPr lang="zh-CN" altLang="zh-CN" sz="2200" dirty="0" smtClean="0">
                <a:latin typeface="Times New Roman" panose="02020603050405020304" pitchFamily="18" charset="0"/>
                <a:ea typeface="黑体" panose="02010609060101010101" pitchFamily="49" charset="-122"/>
                <a:cs typeface="Times New Roman" panose="02020603050405020304" pitchFamily="18" charset="0"/>
              </a:rPr>
              <a:t>的发生并不影响事件</a:t>
            </a:r>
            <a:r>
              <a:rPr lang="en-US" altLang="zh-CN" sz="2200" dirty="0" smtClean="0">
                <a:latin typeface="Times New Roman" panose="02020603050405020304" pitchFamily="18" charset="0"/>
                <a:ea typeface="黑体" panose="02010609060101010101" pitchFamily="49" charset="-122"/>
                <a:cs typeface="Times New Roman" panose="02020603050405020304" pitchFamily="18" charset="0"/>
              </a:rPr>
              <a:t>B</a:t>
            </a:r>
            <a:r>
              <a:rPr lang="zh-CN" altLang="zh-CN" sz="2200" dirty="0" smtClean="0">
                <a:latin typeface="Times New Roman" panose="02020603050405020304" pitchFamily="18" charset="0"/>
                <a:ea typeface="黑体" panose="02010609060101010101" pitchFamily="49" charset="-122"/>
                <a:cs typeface="Times New Roman" panose="02020603050405020304" pitchFamily="18" charset="0"/>
              </a:rPr>
              <a:t>的发生，因此</a:t>
            </a:r>
            <a:r>
              <a:rPr lang="en-US" altLang="zh-CN" sz="2200" dirty="0" smtClean="0">
                <a:latin typeface="Times New Roman" panose="02020603050405020304" pitchFamily="18" charset="0"/>
                <a:ea typeface="黑体" panose="02010609060101010101" pitchFamily="49" charset="-122"/>
                <a:cs typeface="Times New Roman" panose="02020603050405020304" pitchFamily="18" charset="0"/>
              </a:rPr>
              <a:t>A</a:t>
            </a:r>
            <a:r>
              <a:rPr lang="zh-CN" altLang="zh-CN" sz="2200" dirty="0" smtClean="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200" dirty="0" smtClean="0">
                <a:latin typeface="Times New Roman" panose="02020603050405020304" pitchFamily="18" charset="0"/>
                <a:ea typeface="黑体" panose="02010609060101010101" pitchFamily="49" charset="-122"/>
                <a:cs typeface="Times New Roman" panose="02020603050405020304" pitchFamily="18" charset="0"/>
              </a:rPr>
              <a:t>B</a:t>
            </a:r>
            <a:r>
              <a:rPr lang="zh-CN" altLang="zh-CN" sz="2200" dirty="0" smtClean="0">
                <a:latin typeface="Times New Roman" panose="02020603050405020304" pitchFamily="18" charset="0"/>
                <a:ea typeface="黑体" panose="02010609060101010101" pitchFamily="49" charset="-122"/>
                <a:cs typeface="Times New Roman" panose="02020603050405020304" pitchFamily="18" charset="0"/>
              </a:rPr>
              <a:t>是相互独立的。</a:t>
            </a:r>
            <a:endParaRPr lang="en-US" altLang="zh-CN" sz="22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2200" dirty="0" smtClean="0">
                <a:latin typeface="Times New Roman" panose="02020603050405020304" pitchFamily="18" charset="0"/>
                <a:ea typeface="黑体" panose="02010609060101010101" pitchFamily="49" charset="-122"/>
                <a:cs typeface="Times New Roman" panose="02020603050405020304" pitchFamily="18" charset="0"/>
              </a:rPr>
              <a:t>另</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一种情况是，甲抽到后不放回，乙后抽取。这时，如果事件</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发生了，田间剩下的</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19</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个植株只有</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株是白粒，这时</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发生的概率</a:t>
            </a:r>
            <a:r>
              <a:rPr lang="zh-CN" altLang="zh-CN" sz="2200" dirty="0" smtClean="0">
                <a:latin typeface="Times New Roman" panose="02020603050405020304" pitchFamily="18" charset="0"/>
                <a:ea typeface="黑体" panose="02010609060101010101" pitchFamily="49" charset="-122"/>
                <a:cs typeface="Times New Roman" panose="02020603050405020304" pitchFamily="18" charset="0"/>
              </a:rPr>
              <a:t>等于</a:t>
            </a:r>
            <a:r>
              <a:rPr lang="en-US" altLang="zh-CN" sz="2200" dirty="0" smtClean="0">
                <a:latin typeface="Times New Roman" panose="02020603050405020304" pitchFamily="18" charset="0"/>
                <a:ea typeface="黑体" panose="02010609060101010101" pitchFamily="49" charset="-122"/>
                <a:cs typeface="Times New Roman" panose="02020603050405020304" pitchFamily="18" charset="0"/>
              </a:rPr>
              <a:t>1/19</a:t>
            </a:r>
            <a:r>
              <a:rPr lang="zh-CN" altLang="zh-CN" sz="22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如果事件</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没有发生，田间剩下的</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19</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个植株有</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株是白粒，这时</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发生的概率</a:t>
            </a:r>
            <a:r>
              <a:rPr lang="zh-CN" altLang="zh-CN" sz="2200" dirty="0" smtClean="0">
                <a:latin typeface="Times New Roman" panose="02020603050405020304" pitchFamily="18" charset="0"/>
                <a:ea typeface="黑体" panose="02010609060101010101" pitchFamily="49" charset="-122"/>
                <a:cs typeface="Times New Roman" panose="02020603050405020304" pitchFamily="18" charset="0"/>
              </a:rPr>
              <a:t>等于</a:t>
            </a:r>
            <a:r>
              <a:rPr lang="en-US" altLang="zh-CN" sz="2200" dirty="0" smtClean="0">
                <a:latin typeface="Times New Roman" panose="02020603050405020304" pitchFamily="18" charset="0"/>
                <a:ea typeface="黑体" panose="02010609060101010101" pitchFamily="49" charset="-122"/>
                <a:cs typeface="Times New Roman" panose="02020603050405020304" pitchFamily="18" charset="0"/>
              </a:rPr>
              <a:t>1/20</a:t>
            </a:r>
            <a:r>
              <a:rPr lang="zh-CN" altLang="zh-CN" sz="22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200" dirty="0" smtClean="0">
                <a:latin typeface="Times New Roman" panose="02020603050405020304" pitchFamily="18" charset="0"/>
                <a:ea typeface="黑体" panose="02010609060101010101" pitchFamily="49" charset="-122"/>
                <a:cs typeface="Times New Roman" panose="02020603050405020304" pitchFamily="18" charset="0"/>
              </a:rPr>
              <a:t>显然</a:t>
            </a:r>
            <a:r>
              <a:rPr lang="zh-CN" altLang="zh-CN" sz="22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事件</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是否发生影响了事件</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发生的概率，称这两个事件不独立。</a:t>
            </a:r>
            <a:endParaRPr lang="zh-CN" altLang="en-US" sz="22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5156731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259632" y="188640"/>
            <a:ext cx="6696744" cy="720080"/>
          </a:xfrm>
        </p:spPr>
        <p:txBody>
          <a:bodyPr>
            <a:noAutofit/>
          </a:bodyPr>
          <a:lstStyle/>
          <a:p>
            <a:r>
              <a:rPr lang="zh-CN" altLang="en-US" sz="4000" b="1" dirty="0" smtClean="0">
                <a:latin typeface="黑体" panose="02010609060101010101" pitchFamily="49" charset="-122"/>
                <a:ea typeface="黑体" panose="02010609060101010101" pitchFamily="49" charset="-122"/>
              </a:rPr>
              <a:t>条件</a:t>
            </a:r>
            <a:r>
              <a:rPr lang="zh-CN" altLang="zh-CN" sz="4000" b="1" dirty="0" smtClean="0">
                <a:latin typeface="黑体" panose="02010609060101010101" pitchFamily="49" charset="-122"/>
                <a:ea typeface="黑体" panose="02010609060101010101" pitchFamily="49" charset="-122"/>
              </a:rPr>
              <a:t>概率</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67544" y="1124744"/>
            <a:ext cx="8280920" cy="1152128"/>
          </a:xfrm>
        </p:spPr>
        <p:txBody>
          <a:bodyPr>
            <a:normAutofit/>
          </a:bodyPr>
          <a:lstStyle/>
          <a:p>
            <a:pPr>
              <a:lnSpc>
                <a:spcPct val="11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事件</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已经发生的条件下，事件</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发生的概率称为条件概率，记</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为</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(B|A)</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6" name="对象 5"/>
          <p:cNvGraphicFramePr>
            <a:graphicFrameLocks noChangeAspect="1"/>
          </p:cNvGraphicFramePr>
          <p:nvPr>
            <p:extLst>
              <p:ext uri="{D42A27DB-BD31-4B8C-83A1-F6EECF244321}">
                <p14:modId xmlns:p14="http://schemas.microsoft.com/office/powerpoint/2010/main" val="2710091909"/>
              </p:ext>
            </p:extLst>
          </p:nvPr>
        </p:nvGraphicFramePr>
        <p:xfrm>
          <a:off x="899592" y="2420888"/>
          <a:ext cx="5595396" cy="476672"/>
        </p:xfrm>
        <a:graphic>
          <a:graphicData uri="http://schemas.openxmlformats.org/presentationml/2006/ole">
            <mc:AlternateContent xmlns:mc="http://schemas.openxmlformats.org/markup-compatibility/2006">
              <mc:Choice xmlns:v="urn:schemas-microsoft-com:vml" Requires="v">
                <p:oleObj spid="_x0000_s19587" name="公式" r:id="rId3" imgW="2425700" imgH="203200" progId="Equation.3">
                  <p:embed/>
                </p:oleObj>
              </mc:Choice>
              <mc:Fallback>
                <p:oleObj name="公式" r:id="rId3" imgW="2425700" imgH="2032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9592" y="2420888"/>
                        <a:ext cx="5595396" cy="476672"/>
                      </a:xfrm>
                      <a:prstGeom prst="rect">
                        <a:avLst/>
                      </a:prstGeom>
                      <a:noFill/>
                    </p:spPr>
                  </p:pic>
                </p:oleObj>
              </mc:Fallback>
            </mc:AlternateContent>
          </a:graphicData>
        </a:graphic>
      </p:graphicFrame>
      <p:graphicFrame>
        <p:nvGraphicFramePr>
          <p:cNvPr id="8" name="对象 7"/>
          <p:cNvGraphicFramePr>
            <a:graphicFrameLocks noChangeAspect="1"/>
          </p:cNvGraphicFramePr>
          <p:nvPr>
            <p:extLst>
              <p:ext uri="{D42A27DB-BD31-4B8C-83A1-F6EECF244321}">
                <p14:modId xmlns:p14="http://schemas.microsoft.com/office/powerpoint/2010/main" val="1171909681"/>
              </p:ext>
            </p:extLst>
          </p:nvPr>
        </p:nvGraphicFramePr>
        <p:xfrm>
          <a:off x="912607" y="3284984"/>
          <a:ext cx="2795297" cy="1030049"/>
        </p:xfrm>
        <a:graphic>
          <a:graphicData uri="http://schemas.openxmlformats.org/presentationml/2006/ole">
            <mc:AlternateContent xmlns:mc="http://schemas.openxmlformats.org/markup-compatibility/2006">
              <mc:Choice xmlns:v="urn:schemas-microsoft-com:vml" Requires="v">
                <p:oleObj spid="_x0000_s19588" name="公式" r:id="rId5" imgW="1155700" imgH="419100" progId="Equation.3">
                  <p:embed/>
                </p:oleObj>
              </mc:Choice>
              <mc:Fallback>
                <p:oleObj name="公式" r:id="rId5" imgW="1155700" imgH="4191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2607" y="3284984"/>
                        <a:ext cx="2795297" cy="1030049"/>
                      </a:xfrm>
                      <a:prstGeom prst="rect">
                        <a:avLst/>
                      </a:prstGeom>
                      <a:noFill/>
                    </p:spPr>
                  </p:pic>
                </p:oleObj>
              </mc:Fallback>
            </mc:AlternateContent>
          </a:graphicData>
        </a:graphic>
      </p:graphicFrame>
      <p:graphicFrame>
        <p:nvGraphicFramePr>
          <p:cNvPr id="10" name="对象 9"/>
          <p:cNvGraphicFramePr>
            <a:graphicFrameLocks noChangeAspect="1"/>
          </p:cNvGraphicFramePr>
          <p:nvPr>
            <p:extLst>
              <p:ext uri="{D42A27DB-BD31-4B8C-83A1-F6EECF244321}">
                <p14:modId xmlns:p14="http://schemas.microsoft.com/office/powerpoint/2010/main" val="265427560"/>
              </p:ext>
            </p:extLst>
          </p:nvPr>
        </p:nvGraphicFramePr>
        <p:xfrm>
          <a:off x="4355976" y="3284984"/>
          <a:ext cx="2735766" cy="1008112"/>
        </p:xfrm>
        <a:graphic>
          <a:graphicData uri="http://schemas.openxmlformats.org/presentationml/2006/ole">
            <mc:AlternateContent xmlns:mc="http://schemas.openxmlformats.org/markup-compatibility/2006">
              <mc:Choice xmlns:v="urn:schemas-microsoft-com:vml" Requires="v">
                <p:oleObj spid="_x0000_s19589" name="公式" r:id="rId7" imgW="1155700" imgH="419100" progId="Equation.3">
                  <p:embed/>
                </p:oleObj>
              </mc:Choice>
              <mc:Fallback>
                <p:oleObj name="公式" r:id="rId7" imgW="1155700" imgH="4191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355976" y="3284984"/>
                        <a:ext cx="2735766" cy="1008112"/>
                      </a:xfrm>
                      <a:prstGeom prst="rect">
                        <a:avLst/>
                      </a:prstGeom>
                      <a:noFill/>
                    </p:spPr>
                  </p:pic>
                </p:oleObj>
              </mc:Fallback>
            </mc:AlternateContent>
          </a:graphicData>
        </a:graphic>
      </p:graphicFrame>
    </p:spTree>
    <p:extLst>
      <p:ext uri="{BB962C8B-B14F-4D97-AF65-F5344CB8AC3E}">
        <p14:creationId xmlns:p14="http://schemas.microsoft.com/office/powerpoint/2010/main" val="184764238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15616" y="188640"/>
            <a:ext cx="6840760" cy="792088"/>
          </a:xfrm>
        </p:spPr>
        <p:txBody>
          <a:bodyPr>
            <a:noAutofit/>
          </a:bodyPr>
          <a:lstStyle/>
          <a:p>
            <a:r>
              <a:rPr lang="zh-CN" altLang="zh-CN" sz="4000" b="1" dirty="0" smtClean="0">
                <a:latin typeface="黑体" panose="02010609060101010101" pitchFamily="49" charset="-122"/>
                <a:ea typeface="黑体" panose="02010609060101010101" pitchFamily="49" charset="-122"/>
              </a:rPr>
              <a:t>概率</a:t>
            </a:r>
            <a:r>
              <a:rPr lang="zh-CN" altLang="en-US" sz="4000" b="1" dirty="0">
                <a:latin typeface="黑体" panose="02010609060101010101" pitchFamily="49" charset="-122"/>
                <a:ea typeface="黑体" panose="02010609060101010101" pitchFamily="49" charset="-122"/>
              </a:rPr>
              <a:t>乘</a:t>
            </a:r>
            <a:r>
              <a:rPr lang="zh-CN" altLang="zh-CN" sz="4000" b="1" dirty="0" smtClean="0">
                <a:latin typeface="黑体" panose="02010609060101010101" pitchFamily="49" charset="-122"/>
                <a:ea typeface="黑体" panose="02010609060101010101" pitchFamily="49" charset="-122"/>
              </a:rPr>
              <a:t>法定律</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611560" y="1124744"/>
            <a:ext cx="8064896" cy="2376264"/>
          </a:xfrm>
        </p:spPr>
        <p:txBody>
          <a:bodyPr>
            <a:normAutofit/>
          </a:bodyPr>
          <a:lstStyle/>
          <a:p>
            <a:pPr>
              <a:lnSpc>
                <a:spcPct val="120000"/>
              </a:lnSpc>
            </a:pP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若事件</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相互独立，我们有</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(B|A)=</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或</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(A|B)=</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，则这二事件同时发生的概率</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等于事件</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的概率</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与事件</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的概率</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之积</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，称为</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概率的乘法定律。</a:t>
            </a:r>
          </a:p>
        </p:txBody>
      </p:sp>
      <p:sp>
        <p:nvSpPr>
          <p:cNvPr id="7" name="矩形 6"/>
          <p:cNvSpPr/>
          <p:nvPr/>
        </p:nvSpPr>
        <p:spPr>
          <a:xfrm>
            <a:off x="1043608" y="3501008"/>
            <a:ext cx="4032448" cy="584775"/>
          </a:xfrm>
          <a:prstGeom prst="rect">
            <a:avLst/>
          </a:prstGeom>
        </p:spPr>
        <p:txBody>
          <a:bodyPr wrap="square">
            <a:spAutoFit/>
          </a:bodyPr>
          <a:lstStyle/>
          <a:p>
            <a:r>
              <a:rPr lang="en-US" altLang="zh-CN" sz="32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3200" dirty="0">
                <a:latin typeface="Times New Roman" panose="02020603050405020304" pitchFamily="18" charset="0"/>
                <a:ea typeface="黑体" panose="02010609060101010101" pitchFamily="49" charset="-122"/>
                <a:cs typeface="Times New Roman" panose="02020603050405020304" pitchFamily="18" charset="0"/>
              </a:rPr>
              <a:t>(AB)=</a:t>
            </a:r>
            <a:r>
              <a:rPr lang="en-US" altLang="zh-CN" sz="32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3200"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32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3200" dirty="0">
                <a:latin typeface="Times New Roman" panose="02020603050405020304" pitchFamily="18" charset="0"/>
                <a:ea typeface="黑体" panose="02010609060101010101" pitchFamily="49" charset="-122"/>
                <a:cs typeface="Times New Roman" panose="02020603050405020304" pitchFamily="18" charset="0"/>
              </a:rPr>
              <a:t>(B)</a:t>
            </a:r>
            <a:endParaRPr lang="zh-CN" altLang="en-US" sz="32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15150126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792088"/>
          </a:xfrm>
        </p:spPr>
        <p:txBody>
          <a:bodyPr>
            <a:noAutofit/>
          </a:bodyPr>
          <a:lstStyle/>
          <a:p>
            <a:r>
              <a:rPr lang="zh-CN" altLang="zh-CN" sz="4000" b="1" dirty="0">
                <a:latin typeface="黑体" panose="02010609060101010101" pitchFamily="49" charset="-122"/>
                <a:ea typeface="黑体" panose="02010609060101010101" pitchFamily="49" charset="-122"/>
              </a:rPr>
              <a:t>连续型随机变量</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899592" y="1052736"/>
            <a:ext cx="7416824" cy="2736304"/>
          </a:xfrm>
        </p:spPr>
        <p:txBody>
          <a:bodyPr>
            <a:noAutofit/>
          </a:bodyPr>
          <a:lstStyle/>
          <a:p>
            <a:pPr>
              <a:lnSpc>
                <a:spcPct val="120000"/>
              </a:lnSpc>
            </a:pP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对于随机变量</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，若存在非负可积</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函数</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x</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     (-∞&lt;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x</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&lt;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对于任意的</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b </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b</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 </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都有</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下面的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等式，</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则称</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为连续型随机变量</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 p</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x</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 </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称为</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随机变量</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的分布密度，又称概率密度（</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probability density</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p>
        </p:txBody>
      </p:sp>
      <p:graphicFrame>
        <p:nvGraphicFramePr>
          <p:cNvPr id="6" name="对象 5"/>
          <p:cNvGraphicFramePr>
            <a:graphicFrameLocks noChangeAspect="1"/>
          </p:cNvGraphicFramePr>
          <p:nvPr>
            <p:extLst>
              <p:ext uri="{D42A27DB-BD31-4B8C-83A1-F6EECF244321}">
                <p14:modId xmlns:p14="http://schemas.microsoft.com/office/powerpoint/2010/main" val="2854619886"/>
              </p:ext>
            </p:extLst>
          </p:nvPr>
        </p:nvGraphicFramePr>
        <p:xfrm>
          <a:off x="1331640" y="4077072"/>
          <a:ext cx="4464496" cy="968090"/>
        </p:xfrm>
        <a:graphic>
          <a:graphicData uri="http://schemas.openxmlformats.org/presentationml/2006/ole">
            <mc:AlternateContent xmlns:mc="http://schemas.openxmlformats.org/markup-compatibility/2006">
              <mc:Choice xmlns:v="urn:schemas-microsoft-com:vml" Requires="v">
                <p:oleObj spid="_x0000_s20525" name="公式" r:id="rId3" imgW="1511300" imgH="330200" progId="Equation.3">
                  <p:embed/>
                </p:oleObj>
              </mc:Choice>
              <mc:Fallback>
                <p:oleObj name="公式" r:id="rId3" imgW="1511300" imgH="3302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31640" y="4077072"/>
                        <a:ext cx="4464496" cy="968090"/>
                      </a:xfrm>
                      <a:prstGeom prst="rect">
                        <a:avLst/>
                      </a:prstGeom>
                      <a:noFill/>
                    </p:spPr>
                  </p:pic>
                </p:oleObj>
              </mc:Fallback>
            </mc:AlternateContent>
          </a:graphicData>
        </a:graphic>
      </p:graphicFrame>
    </p:spTree>
    <p:extLst>
      <p:ext uri="{BB962C8B-B14F-4D97-AF65-F5344CB8AC3E}">
        <p14:creationId xmlns:p14="http://schemas.microsoft.com/office/powerpoint/2010/main" val="388834507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9552" y="188640"/>
            <a:ext cx="8136904" cy="720080"/>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离散随机变量</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概率密度</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的性质</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539552" y="980728"/>
            <a:ext cx="7992888" cy="2808312"/>
          </a:xfrm>
        </p:spPr>
        <p:txBody>
          <a:bodyPr>
            <a:noAutofit/>
          </a:bodyPr>
          <a:lstStyle/>
          <a:p>
            <a:pPr>
              <a:lnSpc>
                <a:spcPct val="120000"/>
              </a:lnSpc>
            </a:pP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分布密度</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满足下面</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三条基本性质。</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性质</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1</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说</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明了连续随机变量概率密度函数的非负性，以及必然事件（遍历所有可能的取值）的概率为</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性质</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3</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说明</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连续随机变量的概率是针对一个取值区间而言的，谈论单个取值点的概率是没有意义的或者说其概率为</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，开区间、半开区间和闭区间上的概率是相等的。</a:t>
            </a:r>
          </a:p>
        </p:txBody>
      </p:sp>
      <p:graphicFrame>
        <p:nvGraphicFramePr>
          <p:cNvPr id="8" name="对象 7"/>
          <p:cNvGraphicFramePr>
            <a:graphicFrameLocks noChangeAspect="1"/>
          </p:cNvGraphicFramePr>
          <p:nvPr>
            <p:extLst>
              <p:ext uri="{D42A27DB-BD31-4B8C-83A1-F6EECF244321}">
                <p14:modId xmlns:p14="http://schemas.microsoft.com/office/powerpoint/2010/main" val="1631778183"/>
              </p:ext>
            </p:extLst>
          </p:nvPr>
        </p:nvGraphicFramePr>
        <p:xfrm>
          <a:off x="683568" y="3816424"/>
          <a:ext cx="1540526" cy="548680"/>
        </p:xfrm>
        <a:graphic>
          <a:graphicData uri="http://schemas.openxmlformats.org/presentationml/2006/ole">
            <mc:AlternateContent xmlns:mc="http://schemas.openxmlformats.org/markup-compatibility/2006">
              <mc:Choice xmlns:v="urn:schemas-microsoft-com:vml" Requires="v">
                <p:oleObj spid="_x0000_s21685" name="公式" r:id="rId3" imgW="571252" imgH="203112" progId="Equation.3">
                  <p:embed/>
                </p:oleObj>
              </mc:Choice>
              <mc:Fallback>
                <p:oleObj name="公式" r:id="rId3" imgW="571252" imgH="203112"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3568" y="3816424"/>
                        <a:ext cx="1540526" cy="548680"/>
                      </a:xfrm>
                      <a:prstGeom prst="rect">
                        <a:avLst/>
                      </a:prstGeom>
                      <a:noFill/>
                    </p:spPr>
                  </p:pic>
                </p:oleObj>
              </mc:Fallback>
            </mc:AlternateContent>
          </a:graphicData>
        </a:graphic>
      </p:graphicFrame>
      <p:graphicFrame>
        <p:nvGraphicFramePr>
          <p:cNvPr id="10" name="对象 9"/>
          <p:cNvGraphicFramePr>
            <a:graphicFrameLocks noChangeAspect="1"/>
          </p:cNvGraphicFramePr>
          <p:nvPr>
            <p:extLst>
              <p:ext uri="{D42A27DB-BD31-4B8C-83A1-F6EECF244321}">
                <p14:modId xmlns:p14="http://schemas.microsoft.com/office/powerpoint/2010/main" val="1941588934"/>
              </p:ext>
            </p:extLst>
          </p:nvPr>
        </p:nvGraphicFramePr>
        <p:xfrm>
          <a:off x="2339752" y="3645024"/>
          <a:ext cx="2086231" cy="764704"/>
        </p:xfrm>
        <a:graphic>
          <a:graphicData uri="http://schemas.openxmlformats.org/presentationml/2006/ole">
            <mc:AlternateContent xmlns:mc="http://schemas.openxmlformats.org/markup-compatibility/2006">
              <mc:Choice xmlns:v="urn:schemas-microsoft-com:vml" Requires="v">
                <p:oleObj spid="_x0000_s21686" name="公式" r:id="rId5" imgW="889000" imgH="330200" progId="Equation.3">
                  <p:embed/>
                </p:oleObj>
              </mc:Choice>
              <mc:Fallback>
                <p:oleObj name="公式" r:id="rId5" imgW="889000" imgH="330200" progId="Equation.3">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39752" y="3645024"/>
                        <a:ext cx="2086231" cy="764704"/>
                      </a:xfrm>
                      <a:prstGeom prst="rect">
                        <a:avLst/>
                      </a:prstGeom>
                      <a:noFill/>
                    </p:spPr>
                  </p:pic>
                </p:oleObj>
              </mc:Fallback>
            </mc:AlternateContent>
          </a:graphicData>
        </a:graphic>
      </p:graphicFrame>
      <p:graphicFrame>
        <p:nvGraphicFramePr>
          <p:cNvPr id="12" name="对象 11"/>
          <p:cNvGraphicFramePr>
            <a:graphicFrameLocks noChangeAspect="1"/>
          </p:cNvGraphicFramePr>
          <p:nvPr>
            <p:extLst>
              <p:ext uri="{D42A27DB-BD31-4B8C-83A1-F6EECF244321}">
                <p14:modId xmlns:p14="http://schemas.microsoft.com/office/powerpoint/2010/main" val="3966799384"/>
              </p:ext>
            </p:extLst>
          </p:nvPr>
        </p:nvGraphicFramePr>
        <p:xfrm>
          <a:off x="683568" y="4509120"/>
          <a:ext cx="3710511" cy="792088"/>
        </p:xfrm>
        <a:graphic>
          <a:graphicData uri="http://schemas.openxmlformats.org/presentationml/2006/ole">
            <mc:AlternateContent xmlns:mc="http://schemas.openxmlformats.org/markup-compatibility/2006">
              <mc:Choice xmlns:v="urn:schemas-microsoft-com:vml" Requires="v">
                <p:oleObj spid="_x0000_s21687" name="公式" r:id="rId7" imgW="1524000" imgH="330200" progId="Equation.3">
                  <p:embed/>
                </p:oleObj>
              </mc:Choice>
              <mc:Fallback>
                <p:oleObj name="公式" r:id="rId7" imgW="1524000" imgH="330200" progId="Equation.3">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3568" y="4509120"/>
                        <a:ext cx="3710511" cy="792088"/>
                      </a:xfrm>
                      <a:prstGeom prst="rect">
                        <a:avLst/>
                      </a:prstGeom>
                      <a:noFill/>
                    </p:spPr>
                  </p:pic>
                </p:oleObj>
              </mc:Fallback>
            </mc:AlternateContent>
          </a:graphicData>
        </a:graphic>
      </p:graphicFrame>
      <p:sp>
        <p:nvSpPr>
          <p:cNvPr id="13" name="矩形 12"/>
          <p:cNvSpPr/>
          <p:nvPr/>
        </p:nvSpPr>
        <p:spPr>
          <a:xfrm>
            <a:off x="4211960" y="4633972"/>
            <a:ext cx="4314001" cy="523220"/>
          </a:xfrm>
          <a:prstGeom prst="rect">
            <a:avLst/>
          </a:prstGeom>
        </p:spPr>
        <p:txBody>
          <a:bodyPr wrap="none">
            <a:sp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为任意随机变量的取值</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5" name="对象 14"/>
          <p:cNvGraphicFramePr>
            <a:graphicFrameLocks noChangeAspect="1"/>
          </p:cNvGraphicFramePr>
          <p:nvPr>
            <p:extLst>
              <p:ext uri="{D42A27DB-BD31-4B8C-83A1-F6EECF244321}">
                <p14:modId xmlns:p14="http://schemas.microsoft.com/office/powerpoint/2010/main" val="2430046377"/>
              </p:ext>
            </p:extLst>
          </p:nvPr>
        </p:nvGraphicFramePr>
        <p:xfrm>
          <a:off x="683568" y="5517232"/>
          <a:ext cx="8199636" cy="473657"/>
        </p:xfrm>
        <a:graphic>
          <a:graphicData uri="http://schemas.openxmlformats.org/presentationml/2006/ole">
            <mc:AlternateContent xmlns:mc="http://schemas.openxmlformats.org/markup-compatibility/2006">
              <mc:Choice xmlns:v="urn:schemas-microsoft-com:vml" Requires="v">
                <p:oleObj spid="_x0000_s21688" name="公式" r:id="rId9" imgW="3543120" imgH="203040" progId="Equation.3">
                  <p:embed/>
                </p:oleObj>
              </mc:Choice>
              <mc:Fallback>
                <p:oleObj name="公式" r:id="rId9" imgW="3543120" imgH="203040" progId="Equation.3">
                  <p:embed/>
                  <p:pic>
                    <p:nvPicPr>
                      <p:cNvPr id="0" name="Object 8"/>
                      <p:cNvPicPr>
                        <a:picLocks noChangeAspect="1" noChangeArrowheads="1"/>
                      </p:cNvPicPr>
                      <p:nvPr/>
                    </p:nvPicPr>
                    <p:blipFill>
                      <a:blip r:embed="rId10"/>
                      <a:srcRect/>
                      <a:stretch>
                        <a:fillRect/>
                      </a:stretch>
                    </p:blipFill>
                    <p:spPr bwMode="auto">
                      <a:xfrm>
                        <a:off x="683568" y="5517232"/>
                        <a:ext cx="8199636" cy="473657"/>
                      </a:xfrm>
                      <a:prstGeom prst="rect">
                        <a:avLst/>
                      </a:prstGeom>
                      <a:noFill/>
                    </p:spPr>
                  </p:pic>
                </p:oleObj>
              </mc:Fallback>
            </mc:AlternateContent>
          </a:graphicData>
        </a:graphic>
      </p:graphicFrame>
      <p:sp>
        <p:nvSpPr>
          <p:cNvPr id="19" name="矩形 18"/>
          <p:cNvSpPr/>
          <p:nvPr/>
        </p:nvSpPr>
        <p:spPr>
          <a:xfrm>
            <a:off x="1547664" y="6021288"/>
            <a:ext cx="6110968" cy="523220"/>
          </a:xfrm>
          <a:prstGeom prst="rect">
            <a:avLst/>
          </a:prstGeom>
        </p:spPr>
        <p:txBody>
          <a:bodyPr wrap="none">
            <a:sp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为满足</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条件</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&lt;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b</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随机变量取值</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76654157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87624" y="260648"/>
            <a:ext cx="6912768" cy="720080"/>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累积</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概率</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分布</a:t>
            </a:r>
            <a:r>
              <a:rPr lang="zh-CN" altLang="en-US" sz="4000" b="1" dirty="0">
                <a:latin typeface="Times New Roman" panose="02020603050405020304" pitchFamily="18" charset="0"/>
                <a:ea typeface="黑体" panose="02010609060101010101" pitchFamily="49" charset="-122"/>
                <a:cs typeface="Times New Roman" panose="02020603050405020304" pitchFamily="18" charset="0"/>
              </a:rPr>
              <a:t>函数</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611560" y="980728"/>
            <a:ext cx="8064896" cy="4464496"/>
          </a:xfrm>
        </p:spPr>
        <p:txBody>
          <a:bodyPr>
            <a:noAutofit/>
          </a:bodyPr>
          <a:lstStyle/>
          <a:p>
            <a:pPr>
              <a:lnSpc>
                <a:spcPct val="120000"/>
              </a:lnSpc>
            </a:pP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随机变量</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在区间</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上的取值</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概率</a:t>
            </a:r>
            <a:r>
              <a:rPr lang="en-US" altLang="zh-CN" sz="2600"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smtClean="0">
                <a:latin typeface="Times New Roman" panose="02020603050405020304" pitchFamily="18" charset="0"/>
                <a:ea typeface="黑体" panose="02010609060101010101" pitchFamily="49" charset="-122"/>
                <a:cs typeface="Times New Roman" panose="02020603050405020304" pitchFamily="18" charset="0"/>
              </a:rPr>
              <a:t>X</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&lt;</a:t>
            </a:r>
            <a:r>
              <a:rPr lang="en-US" altLang="zh-CN" sz="2600" i="1" dirty="0" smtClean="0">
                <a:latin typeface="Times New Roman" panose="02020603050405020304" pitchFamily="18" charset="0"/>
                <a:ea typeface="黑体" panose="02010609060101010101" pitchFamily="49" charset="-122"/>
                <a:cs typeface="Times New Roman" panose="02020603050405020304" pitchFamily="18" charset="0"/>
              </a:rPr>
              <a:t>x</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 </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，称为随机变量</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的分布函数或概率分布，有时也称累积分布（</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cumulative distribution</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用</a:t>
            </a:r>
            <a:r>
              <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rPr>
              <a:t>下面的</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等式表示。</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endParaRPr lang="en-US" altLang="zh-CN" sz="2600" dirty="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任意</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连续随机变量，都可以</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用</a:t>
            </a:r>
            <a:r>
              <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rPr>
              <a:t>它</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密度函数</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或者分布函数</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来进行定义。从分布函数的定义可以看出，概率密度函数等于分布函数的一阶导数或微分，</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即</a:t>
            </a:r>
            <a:r>
              <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6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5" name="对象 4"/>
          <p:cNvGraphicFramePr>
            <a:graphicFrameLocks noChangeAspect="1"/>
          </p:cNvGraphicFramePr>
          <p:nvPr>
            <p:extLst>
              <p:ext uri="{D42A27DB-BD31-4B8C-83A1-F6EECF244321}">
                <p14:modId xmlns:p14="http://schemas.microsoft.com/office/powerpoint/2010/main" val="3318487564"/>
              </p:ext>
            </p:extLst>
          </p:nvPr>
        </p:nvGraphicFramePr>
        <p:xfrm>
          <a:off x="971600" y="2664296"/>
          <a:ext cx="4638471" cy="836712"/>
        </p:xfrm>
        <a:graphic>
          <a:graphicData uri="http://schemas.openxmlformats.org/presentationml/2006/ole">
            <mc:AlternateContent xmlns:mc="http://schemas.openxmlformats.org/markup-compatibility/2006">
              <mc:Choice xmlns:v="urn:schemas-microsoft-com:vml" Requires="v">
                <p:oleObj spid="_x0000_s22613" name="公式" r:id="rId3" imgW="1816100" imgH="330200" progId="Equation.3">
                  <p:embed/>
                </p:oleObj>
              </mc:Choice>
              <mc:Fallback>
                <p:oleObj name="公式" r:id="rId3" imgW="1816100" imgH="3302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1600" y="2664296"/>
                        <a:ext cx="4638471" cy="836712"/>
                      </a:xfrm>
                      <a:prstGeom prst="rect">
                        <a:avLst/>
                      </a:prstGeom>
                      <a:noFill/>
                    </p:spPr>
                  </p:pic>
                </p:oleObj>
              </mc:Fallback>
            </mc:AlternateContent>
          </a:graphicData>
        </a:graphic>
      </p:graphicFrame>
      <p:graphicFrame>
        <p:nvGraphicFramePr>
          <p:cNvPr id="7" name="对象 6"/>
          <p:cNvGraphicFramePr>
            <a:graphicFrameLocks noChangeAspect="1"/>
          </p:cNvGraphicFramePr>
          <p:nvPr>
            <p:extLst>
              <p:ext uri="{D42A27DB-BD31-4B8C-83A1-F6EECF244321}">
                <p14:modId xmlns:p14="http://schemas.microsoft.com/office/powerpoint/2010/main" val="1210463264"/>
              </p:ext>
            </p:extLst>
          </p:nvPr>
        </p:nvGraphicFramePr>
        <p:xfrm>
          <a:off x="971599" y="5301208"/>
          <a:ext cx="3287597" cy="936104"/>
        </p:xfrm>
        <a:graphic>
          <a:graphicData uri="http://schemas.openxmlformats.org/presentationml/2006/ole">
            <mc:AlternateContent xmlns:mc="http://schemas.openxmlformats.org/markup-compatibility/2006">
              <mc:Choice xmlns:v="urn:schemas-microsoft-com:vml" Requires="v">
                <p:oleObj spid="_x0000_s22614" name="公式" r:id="rId5" imgW="1396394" imgH="393529" progId="Equation.3">
                  <p:embed/>
                </p:oleObj>
              </mc:Choice>
              <mc:Fallback>
                <p:oleObj name="公式" r:id="rId5" imgW="1396394" imgH="393529"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71599" y="5301208"/>
                        <a:ext cx="3287597" cy="936104"/>
                      </a:xfrm>
                      <a:prstGeom prst="rect">
                        <a:avLst/>
                      </a:prstGeom>
                      <a:noFill/>
                    </p:spPr>
                  </p:pic>
                </p:oleObj>
              </mc:Fallback>
            </mc:AlternateContent>
          </a:graphicData>
        </a:graphic>
      </p:graphicFrame>
    </p:spTree>
    <p:extLst>
      <p:ext uri="{BB962C8B-B14F-4D97-AF65-F5344CB8AC3E}">
        <p14:creationId xmlns:p14="http://schemas.microsoft.com/office/powerpoint/2010/main" val="305289568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600" y="188640"/>
            <a:ext cx="7272808" cy="720080"/>
          </a:xfrm>
        </p:spPr>
        <p:txBody>
          <a:bodyPr>
            <a:noAutofit/>
          </a:bodyPr>
          <a:lstStyle/>
          <a:p>
            <a:r>
              <a:rPr lang="zh-CN" altLang="zh-CN" sz="4000" b="1" dirty="0">
                <a:latin typeface="黑体" panose="02010609060101010101" pitchFamily="49" charset="-122"/>
                <a:ea typeface="黑体" panose="02010609060101010101" pitchFamily="49" charset="-122"/>
              </a:rPr>
              <a:t>连续随机变量的数字特征</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67544" y="908720"/>
            <a:ext cx="8280920" cy="5616624"/>
          </a:xfrm>
        </p:spPr>
        <p:txBody>
          <a:bodyPr>
            <a:noAutofit/>
          </a:bodyPr>
          <a:lstStyle/>
          <a:p>
            <a:pPr>
              <a:lnSpc>
                <a:spcPct val="120000"/>
              </a:lnSpc>
            </a:pP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不论</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是离散</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还是连续随机变量</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，概率分布</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函数完整地描述了随机变量的取值规律</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。有时</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，概率分布只依赖于少数几个参数，这些参数或它们的函数称为随机变量的数字特征，确定概率分布有时就转变为确定数字特征的问题</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有</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些</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情况下，确定概率分布并不是一件容易的事</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有时</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可能</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并不需要知道概率分布，而只需要知道随机变量的某些数字特征就可以了</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。数字</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特征不一定能完整地描述一个随机变量，但在理论和实际应用中都有重要意义</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期望</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（也称为均值）（</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expectation or mean</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）和方差（</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variance</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）是其中最重要的两个数字特征。对于多个随机变量来说，协方差（</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covariance</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）和相关系数（</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correlation coefficient</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）是多维随机变量最重要的数字特征。</a:t>
            </a:r>
          </a:p>
        </p:txBody>
      </p:sp>
    </p:spTree>
    <p:extLst>
      <p:ext uri="{BB962C8B-B14F-4D97-AF65-F5344CB8AC3E}">
        <p14:creationId xmlns:p14="http://schemas.microsoft.com/office/powerpoint/2010/main" val="368705690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Autofit/>
          </a:bodyPr>
          <a:lstStyle/>
          <a:p>
            <a:r>
              <a:rPr lang="zh-CN" altLang="en-US" sz="4000" b="1" dirty="0" smtClean="0">
                <a:latin typeface="黑体" panose="02010609060101010101" pitchFamily="49" charset="-122"/>
                <a:ea typeface="黑体" panose="02010609060101010101" pitchFamily="49" charset="-122"/>
              </a:rPr>
              <a:t>连续</a:t>
            </a:r>
            <a:r>
              <a:rPr lang="zh-CN" altLang="zh-CN" sz="4000" b="1" dirty="0" smtClean="0">
                <a:latin typeface="黑体" panose="02010609060101010101" pitchFamily="49" charset="-122"/>
                <a:ea typeface="黑体" panose="02010609060101010101" pitchFamily="49" charset="-122"/>
              </a:rPr>
              <a:t>随机变量的</a:t>
            </a:r>
            <a:r>
              <a:rPr lang="zh-CN" altLang="en-US" sz="4000" b="1" dirty="0" smtClean="0">
                <a:latin typeface="黑体" panose="02010609060101010101" pitchFamily="49" charset="-122"/>
                <a:ea typeface="黑体" panose="02010609060101010101" pitchFamily="49" charset="-122"/>
              </a:rPr>
              <a:t>期望（或均值）</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9" name="内容占位符 8"/>
          <p:cNvSpPr>
            <a:spLocks noGrp="1"/>
          </p:cNvSpPr>
          <p:nvPr>
            <p:ph idx="1"/>
          </p:nvPr>
        </p:nvSpPr>
        <p:spPr>
          <a:xfrm>
            <a:off x="539552" y="1340768"/>
            <a:ext cx="3528392" cy="1952436"/>
          </a:xfrm>
        </p:spPr>
        <p:txBody>
          <a:bodyPr/>
          <a:lstStyle/>
          <a:p>
            <a:r>
              <a:rPr lang="zh-CN" altLang="en-US" dirty="0" smtClean="0">
                <a:latin typeface="黑体" panose="02010609060101010101" pitchFamily="49" charset="-122"/>
                <a:ea typeface="黑体" panose="02010609060101010101" pitchFamily="49" charset="-122"/>
              </a:rPr>
              <a:t>期望的定义</a:t>
            </a:r>
            <a:endParaRPr lang="en-US" altLang="zh-CN" dirty="0" smtClean="0">
              <a:latin typeface="黑体" panose="02010609060101010101" pitchFamily="49" charset="-122"/>
              <a:ea typeface="黑体" panose="02010609060101010101" pitchFamily="49" charset="-122"/>
            </a:endParaRPr>
          </a:p>
          <a:p>
            <a:endParaRPr lang="en-US" altLang="zh-CN" dirty="0" smtClean="0">
              <a:latin typeface="黑体" panose="02010609060101010101" pitchFamily="49" charset="-122"/>
              <a:ea typeface="黑体" panose="02010609060101010101" pitchFamily="49" charset="-122"/>
            </a:endParaRPr>
          </a:p>
          <a:p>
            <a:r>
              <a:rPr lang="zh-CN" altLang="en-US" dirty="0" smtClean="0">
                <a:latin typeface="黑体" panose="02010609060101010101" pitchFamily="49" charset="-122"/>
                <a:ea typeface="黑体" panose="02010609060101010101" pitchFamily="49" charset="-122"/>
              </a:rPr>
              <a:t>期望的性质</a:t>
            </a:r>
            <a:endParaRPr lang="zh-CN" altLang="en-US" dirty="0"/>
          </a:p>
        </p:txBody>
      </p:sp>
      <p:graphicFrame>
        <p:nvGraphicFramePr>
          <p:cNvPr id="8" name="对象 7"/>
          <p:cNvGraphicFramePr>
            <a:graphicFrameLocks noChangeAspect="1"/>
          </p:cNvGraphicFramePr>
          <p:nvPr>
            <p:extLst>
              <p:ext uri="{D42A27DB-BD31-4B8C-83A1-F6EECF244321}">
                <p14:modId xmlns:p14="http://schemas.microsoft.com/office/powerpoint/2010/main" val="586007041"/>
              </p:ext>
            </p:extLst>
          </p:nvPr>
        </p:nvGraphicFramePr>
        <p:xfrm>
          <a:off x="3203848" y="1268760"/>
          <a:ext cx="3837397" cy="792088"/>
        </p:xfrm>
        <a:graphic>
          <a:graphicData uri="http://schemas.openxmlformats.org/presentationml/2006/ole">
            <mc:AlternateContent xmlns:mc="http://schemas.openxmlformats.org/markup-compatibility/2006">
              <mc:Choice xmlns:v="urn:schemas-microsoft-com:vml" Requires="v">
                <p:oleObj spid="_x0000_s23749" name="公式" r:id="rId3" imgW="1587500" imgH="330200" progId="Equation.3">
                  <p:embed/>
                </p:oleObj>
              </mc:Choice>
              <mc:Fallback>
                <p:oleObj name="公式" r:id="rId3" imgW="1587500" imgH="3302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3848" y="1268760"/>
                        <a:ext cx="3837397" cy="792088"/>
                      </a:xfrm>
                      <a:prstGeom prst="rect">
                        <a:avLst/>
                      </a:prstGeom>
                      <a:noFill/>
                    </p:spPr>
                  </p:pic>
                </p:oleObj>
              </mc:Fallback>
            </mc:AlternateContent>
          </a:graphicData>
        </a:graphic>
      </p:graphicFrame>
      <p:graphicFrame>
        <p:nvGraphicFramePr>
          <p:cNvPr id="11" name="对象 10"/>
          <p:cNvGraphicFramePr>
            <a:graphicFrameLocks noChangeAspect="1"/>
          </p:cNvGraphicFramePr>
          <p:nvPr>
            <p:extLst>
              <p:ext uri="{D42A27DB-BD31-4B8C-83A1-F6EECF244321}">
                <p14:modId xmlns:p14="http://schemas.microsoft.com/office/powerpoint/2010/main" val="3293427014"/>
              </p:ext>
            </p:extLst>
          </p:nvPr>
        </p:nvGraphicFramePr>
        <p:xfrm>
          <a:off x="857428" y="3312368"/>
          <a:ext cx="1440160" cy="534916"/>
        </p:xfrm>
        <a:graphic>
          <a:graphicData uri="http://schemas.openxmlformats.org/presentationml/2006/ole">
            <mc:AlternateContent xmlns:mc="http://schemas.openxmlformats.org/markup-compatibility/2006">
              <mc:Choice xmlns:v="urn:schemas-microsoft-com:vml" Requires="v">
                <p:oleObj spid="_x0000_s23750" name="公式" r:id="rId5" imgW="558558" imgH="203112" progId="Equation.3">
                  <p:embed/>
                </p:oleObj>
              </mc:Choice>
              <mc:Fallback>
                <p:oleObj name="公式" r:id="rId5" imgW="558558" imgH="203112" progId="Equation.3">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57428" y="3312368"/>
                        <a:ext cx="1440160" cy="534916"/>
                      </a:xfrm>
                      <a:prstGeom prst="rect">
                        <a:avLst/>
                      </a:prstGeom>
                      <a:noFill/>
                    </p:spPr>
                  </p:pic>
                </p:oleObj>
              </mc:Fallback>
            </mc:AlternateContent>
          </a:graphicData>
        </a:graphic>
      </p:graphicFrame>
      <p:sp>
        <p:nvSpPr>
          <p:cNvPr id="12" name="矩形 11"/>
          <p:cNvSpPr/>
          <p:nvPr/>
        </p:nvSpPr>
        <p:spPr>
          <a:xfrm>
            <a:off x="2195736" y="3293204"/>
            <a:ext cx="2808312" cy="523220"/>
          </a:xfrm>
          <a:prstGeom prst="rect">
            <a:avLst/>
          </a:prstGeom>
        </p:spPr>
        <p:txBody>
          <a:bodyPr wrap="square">
            <a:sp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c</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是任意常数</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4" name="对象 13"/>
          <p:cNvGraphicFramePr>
            <a:graphicFrameLocks noChangeAspect="1"/>
          </p:cNvGraphicFramePr>
          <p:nvPr>
            <p:extLst>
              <p:ext uri="{D42A27DB-BD31-4B8C-83A1-F6EECF244321}">
                <p14:modId xmlns:p14="http://schemas.microsoft.com/office/powerpoint/2010/main" val="2390216852"/>
              </p:ext>
            </p:extLst>
          </p:nvPr>
        </p:nvGraphicFramePr>
        <p:xfrm>
          <a:off x="857428" y="4032448"/>
          <a:ext cx="2736304" cy="548950"/>
        </p:xfrm>
        <a:graphic>
          <a:graphicData uri="http://schemas.openxmlformats.org/presentationml/2006/ole">
            <mc:AlternateContent xmlns:mc="http://schemas.openxmlformats.org/markup-compatibility/2006">
              <mc:Choice xmlns:v="urn:schemas-microsoft-com:vml" Requires="v">
                <p:oleObj spid="_x0000_s23751" name="公式" r:id="rId7" imgW="1028254" imgH="203112" progId="Equation.3">
                  <p:embed/>
                </p:oleObj>
              </mc:Choice>
              <mc:Fallback>
                <p:oleObj name="公式" r:id="rId7" imgW="1028254" imgH="203112" progId="Equation.3">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57428" y="4032448"/>
                        <a:ext cx="2736304" cy="548950"/>
                      </a:xfrm>
                      <a:prstGeom prst="rect">
                        <a:avLst/>
                      </a:prstGeom>
                      <a:noFill/>
                    </p:spPr>
                  </p:pic>
                </p:oleObj>
              </mc:Fallback>
            </mc:AlternateContent>
          </a:graphicData>
        </a:graphic>
      </p:graphicFrame>
      <p:graphicFrame>
        <p:nvGraphicFramePr>
          <p:cNvPr id="16" name="对象 15"/>
          <p:cNvGraphicFramePr>
            <a:graphicFrameLocks noChangeAspect="1"/>
          </p:cNvGraphicFramePr>
          <p:nvPr>
            <p:extLst>
              <p:ext uri="{D42A27DB-BD31-4B8C-83A1-F6EECF244321}">
                <p14:modId xmlns:p14="http://schemas.microsoft.com/office/powerpoint/2010/main" val="1422899464"/>
              </p:ext>
            </p:extLst>
          </p:nvPr>
        </p:nvGraphicFramePr>
        <p:xfrm>
          <a:off x="854469" y="4707904"/>
          <a:ext cx="4313469" cy="548680"/>
        </p:xfrm>
        <a:graphic>
          <a:graphicData uri="http://schemas.openxmlformats.org/presentationml/2006/ole">
            <mc:AlternateContent xmlns:mc="http://schemas.openxmlformats.org/markup-compatibility/2006">
              <mc:Choice xmlns:v="urn:schemas-microsoft-com:vml" Requires="v">
                <p:oleObj spid="_x0000_s23752" name="公式" r:id="rId9" imgW="1612900" imgH="203200" progId="Equation.3">
                  <p:embed/>
                </p:oleObj>
              </mc:Choice>
              <mc:Fallback>
                <p:oleObj name="公式" r:id="rId9" imgW="1612900" imgH="203200" progId="Equation.3">
                  <p:embed/>
                  <p:pic>
                    <p:nvPicPr>
                      <p:cNvPr id="0" name="Object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54469" y="4707904"/>
                        <a:ext cx="4313469" cy="548680"/>
                      </a:xfrm>
                      <a:prstGeom prst="rect">
                        <a:avLst/>
                      </a:prstGeom>
                      <a:noFill/>
                    </p:spPr>
                  </p:pic>
                </p:oleObj>
              </mc:Fallback>
            </mc:AlternateContent>
          </a:graphicData>
        </a:graphic>
      </p:graphicFrame>
      <p:graphicFrame>
        <p:nvGraphicFramePr>
          <p:cNvPr id="18" name="对象 17"/>
          <p:cNvGraphicFramePr>
            <a:graphicFrameLocks noChangeAspect="1"/>
          </p:cNvGraphicFramePr>
          <p:nvPr>
            <p:extLst>
              <p:ext uri="{D42A27DB-BD31-4B8C-83A1-F6EECF244321}">
                <p14:modId xmlns:p14="http://schemas.microsoft.com/office/powerpoint/2010/main" val="2697953239"/>
              </p:ext>
            </p:extLst>
          </p:nvPr>
        </p:nvGraphicFramePr>
        <p:xfrm>
          <a:off x="827584" y="5382631"/>
          <a:ext cx="3600400" cy="566649"/>
        </p:xfrm>
        <a:graphic>
          <a:graphicData uri="http://schemas.openxmlformats.org/presentationml/2006/ole">
            <mc:AlternateContent xmlns:mc="http://schemas.openxmlformats.org/markup-compatibility/2006">
              <mc:Choice xmlns:v="urn:schemas-microsoft-com:vml" Requires="v">
                <p:oleObj spid="_x0000_s23753" name="公式" r:id="rId11" imgW="1307532" imgH="203112" progId="Equation.3">
                  <p:embed/>
                </p:oleObj>
              </mc:Choice>
              <mc:Fallback>
                <p:oleObj name="公式" r:id="rId11" imgW="1307532" imgH="203112" progId="Equation.3">
                  <p:embed/>
                  <p:pic>
                    <p:nvPicPr>
                      <p:cNvPr id="0" name="Object 1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827584" y="5382631"/>
                        <a:ext cx="3600400" cy="566649"/>
                      </a:xfrm>
                      <a:prstGeom prst="rect">
                        <a:avLst/>
                      </a:prstGeom>
                      <a:noFill/>
                    </p:spPr>
                  </p:pic>
                </p:oleObj>
              </mc:Fallback>
            </mc:AlternateContent>
          </a:graphicData>
        </a:graphic>
      </p:graphicFrame>
      <p:sp>
        <p:nvSpPr>
          <p:cNvPr id="19" name="矩形 18"/>
          <p:cNvSpPr/>
          <p:nvPr/>
        </p:nvSpPr>
        <p:spPr>
          <a:xfrm>
            <a:off x="3491880" y="4032448"/>
            <a:ext cx="2736304" cy="523220"/>
          </a:xfrm>
          <a:prstGeom prst="rect">
            <a:avLst/>
          </a:prstGeom>
        </p:spPr>
        <p:txBody>
          <a:bodyPr wrap="square">
            <a:sp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c</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是任意</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常数</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20" name="矩形 19"/>
          <p:cNvSpPr/>
          <p:nvPr/>
        </p:nvSpPr>
        <p:spPr>
          <a:xfrm>
            <a:off x="5035208" y="4767535"/>
            <a:ext cx="4005626" cy="461665"/>
          </a:xfrm>
          <a:prstGeom prst="rect">
            <a:avLst/>
          </a:prstGeom>
        </p:spPr>
        <p:txBody>
          <a:bodyPr wrap="square">
            <a:spAutoFit/>
          </a:bodyPr>
          <a:lstStyle/>
          <a:p>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Y</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是任意两个随机变量</a:t>
            </a:r>
            <a:endParaRPr lang="zh-CN" altLang="en-US" sz="24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21" name="矩形 20"/>
          <p:cNvSpPr/>
          <p:nvPr/>
        </p:nvSpPr>
        <p:spPr>
          <a:xfrm>
            <a:off x="4427984" y="5445224"/>
            <a:ext cx="4612849" cy="461665"/>
          </a:xfrm>
          <a:prstGeom prst="rect">
            <a:avLst/>
          </a:prstGeom>
        </p:spPr>
        <p:txBody>
          <a:bodyPr wrap="square">
            <a:spAutoFit/>
          </a:bodyPr>
          <a:lstStyle/>
          <a:p>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Y</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是任意两</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个</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独立</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随机变量</a:t>
            </a:r>
            <a:endParaRPr lang="zh-CN" altLang="en-US" sz="24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5597766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899592" y="260648"/>
            <a:ext cx="7272808" cy="648072"/>
          </a:xfrm>
        </p:spPr>
        <p:txBody>
          <a:bodyPr>
            <a:normAutofit fontScale="90000"/>
          </a:bodyPr>
          <a:lstStyle/>
          <a:p>
            <a:pPr>
              <a:lnSpc>
                <a:spcPct val="90000"/>
              </a:lnSpc>
            </a:pPr>
            <a:r>
              <a:rPr lang="zh-CN" altLang="en-US" b="1" dirty="0" smtClean="0">
                <a:latin typeface="黑体" panose="02010609060101010101" pitchFamily="49" charset="-122"/>
                <a:ea typeface="黑体" panose="02010609060101010101" pitchFamily="49" charset="-122"/>
              </a:rPr>
              <a:t>离散变异与</a:t>
            </a:r>
            <a:r>
              <a:rPr lang="zh-CN" altLang="zh-CN" b="1" dirty="0" smtClean="0">
                <a:latin typeface="黑体" panose="02010609060101010101" pitchFamily="49" charset="-122"/>
                <a:ea typeface="黑体" panose="02010609060101010101" pitchFamily="49" charset="-122"/>
              </a:rPr>
              <a:t>质量性状</a:t>
            </a:r>
            <a:endParaRPr lang="zh-CN" altLang="en-US" b="1" dirty="0">
              <a:latin typeface="黑体" panose="02010609060101010101" pitchFamily="49" charset="-122"/>
              <a:ea typeface="黑体" panose="02010609060101010101" pitchFamily="49" charset="-122"/>
            </a:endParaRPr>
          </a:p>
        </p:txBody>
      </p:sp>
      <p:sp>
        <p:nvSpPr>
          <p:cNvPr id="31747" name="Rectangle 3"/>
          <p:cNvSpPr>
            <a:spLocks noGrp="1" noChangeArrowheads="1"/>
          </p:cNvSpPr>
          <p:nvPr>
            <p:ph idx="1"/>
          </p:nvPr>
        </p:nvSpPr>
        <p:spPr>
          <a:xfrm>
            <a:off x="539552" y="980728"/>
            <a:ext cx="8136904" cy="5328592"/>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孟德尔通过一系列精心设计的试验，证明了他的颗粒遗传理论。孟德尔的科学贡献不仅仅是建立</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了遗传学</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基本规律，他为建立遗传学基本理论而采用的科学试验方法在后来整个生命科学的研究中都发挥着至关重要的作用（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Allard, 1999</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为</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研究一个遗传分离群体中不同表型所占的比例（即分离比），要求个体在所调查的性状上有足够大的差异，以便根据性状表型对个体进行明确的分类</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。在</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遗传研究中，具有明显表型分类的变异称为不连续变异（</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discontinuous variation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）或离散型变异（</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discrete variation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），具有不连续变异的性状称为质量性状（</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qualitative trait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747251013"/>
      </p:ext>
    </p:extLst>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Autofit/>
          </a:bodyPr>
          <a:lstStyle/>
          <a:p>
            <a:r>
              <a:rPr lang="zh-CN" altLang="en-US" sz="4000" b="1" dirty="0" smtClean="0">
                <a:latin typeface="黑体" panose="02010609060101010101" pitchFamily="49" charset="-122"/>
                <a:ea typeface="黑体" panose="02010609060101010101" pitchFamily="49" charset="-122"/>
              </a:rPr>
              <a:t>连续</a:t>
            </a:r>
            <a:r>
              <a:rPr lang="zh-CN" altLang="zh-CN" sz="4000" b="1" dirty="0" smtClean="0">
                <a:latin typeface="黑体" panose="02010609060101010101" pitchFamily="49" charset="-122"/>
                <a:ea typeface="黑体" panose="02010609060101010101" pitchFamily="49" charset="-122"/>
              </a:rPr>
              <a:t>随机变量的</a:t>
            </a:r>
            <a:r>
              <a:rPr lang="zh-CN" altLang="en-US" sz="4000" b="1" dirty="0" smtClean="0">
                <a:latin typeface="黑体" panose="02010609060101010101" pitchFamily="49" charset="-122"/>
                <a:ea typeface="黑体" panose="02010609060101010101" pitchFamily="49" charset="-122"/>
              </a:rPr>
              <a:t>方差</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9" name="内容占位符 8"/>
          <p:cNvSpPr>
            <a:spLocks noGrp="1"/>
          </p:cNvSpPr>
          <p:nvPr>
            <p:ph idx="1"/>
          </p:nvPr>
        </p:nvSpPr>
        <p:spPr>
          <a:xfrm>
            <a:off x="539552" y="1124744"/>
            <a:ext cx="3528392" cy="2160240"/>
          </a:xfrm>
        </p:spPr>
        <p:txBody>
          <a:bodyPr>
            <a:normAutofit/>
          </a:bodyPr>
          <a:lstStyle/>
          <a:p>
            <a:r>
              <a:rPr lang="zh-CN" altLang="en-US" sz="3600" dirty="0">
                <a:latin typeface="黑体" panose="02010609060101010101" pitchFamily="49" charset="-122"/>
                <a:ea typeface="黑体" panose="02010609060101010101" pitchFamily="49" charset="-122"/>
              </a:rPr>
              <a:t>方差</a:t>
            </a:r>
            <a:r>
              <a:rPr lang="zh-CN" altLang="en-US" sz="3600" dirty="0" smtClean="0">
                <a:latin typeface="黑体" panose="02010609060101010101" pitchFamily="49" charset="-122"/>
                <a:ea typeface="黑体" panose="02010609060101010101" pitchFamily="49" charset="-122"/>
              </a:rPr>
              <a:t>的定义</a:t>
            </a:r>
            <a:endParaRPr lang="en-US" altLang="zh-CN" sz="3600" dirty="0" smtClean="0">
              <a:latin typeface="黑体" panose="02010609060101010101" pitchFamily="49" charset="-122"/>
              <a:ea typeface="黑体" panose="02010609060101010101" pitchFamily="49" charset="-122"/>
            </a:endParaRPr>
          </a:p>
          <a:p>
            <a:endParaRPr lang="en-US" altLang="zh-CN" sz="3600" dirty="0" smtClean="0">
              <a:latin typeface="黑体" panose="02010609060101010101" pitchFamily="49" charset="-122"/>
              <a:ea typeface="黑体" panose="02010609060101010101" pitchFamily="49" charset="-122"/>
            </a:endParaRPr>
          </a:p>
          <a:p>
            <a:r>
              <a:rPr lang="zh-CN" altLang="en-US" sz="3600" dirty="0" smtClean="0">
                <a:latin typeface="黑体" panose="02010609060101010101" pitchFamily="49" charset="-122"/>
                <a:ea typeface="黑体" panose="02010609060101010101" pitchFamily="49" charset="-122"/>
              </a:rPr>
              <a:t>方差的性质</a:t>
            </a:r>
            <a:endParaRPr lang="zh-CN" altLang="en-US" sz="3600" dirty="0"/>
          </a:p>
        </p:txBody>
      </p:sp>
      <p:sp>
        <p:nvSpPr>
          <p:cNvPr id="12" name="矩形 11"/>
          <p:cNvSpPr/>
          <p:nvPr/>
        </p:nvSpPr>
        <p:spPr>
          <a:xfrm>
            <a:off x="2267744" y="3941276"/>
            <a:ext cx="2808312" cy="523220"/>
          </a:xfrm>
          <a:prstGeom prst="rect">
            <a:avLst/>
          </a:prstGeom>
        </p:spPr>
        <p:txBody>
          <a:bodyPr wrap="square">
            <a:sp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c</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是任意常数</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9" name="矩形 18"/>
          <p:cNvSpPr/>
          <p:nvPr/>
        </p:nvSpPr>
        <p:spPr>
          <a:xfrm>
            <a:off x="3580532" y="4733364"/>
            <a:ext cx="2736304" cy="523220"/>
          </a:xfrm>
          <a:prstGeom prst="rect">
            <a:avLst/>
          </a:prstGeom>
        </p:spPr>
        <p:txBody>
          <a:bodyPr wrap="square">
            <a:sp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c</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是任意</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常数</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21" name="矩形 20"/>
          <p:cNvSpPr/>
          <p:nvPr/>
        </p:nvSpPr>
        <p:spPr>
          <a:xfrm>
            <a:off x="4567663" y="5616624"/>
            <a:ext cx="4612849" cy="461665"/>
          </a:xfrm>
          <a:prstGeom prst="rect">
            <a:avLst/>
          </a:prstGeom>
        </p:spPr>
        <p:txBody>
          <a:bodyPr wrap="square">
            <a:spAutoFit/>
          </a:bodyPr>
          <a:lstStyle/>
          <a:p>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Y</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是任意两</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个</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独立</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随机变量</a:t>
            </a:r>
            <a:endParaRPr lang="zh-CN" altLang="en-US" sz="24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5" name="对象 4"/>
          <p:cNvGraphicFramePr>
            <a:graphicFrameLocks noChangeAspect="1"/>
          </p:cNvGraphicFramePr>
          <p:nvPr>
            <p:extLst>
              <p:ext uri="{D42A27DB-BD31-4B8C-83A1-F6EECF244321}">
                <p14:modId xmlns:p14="http://schemas.microsoft.com/office/powerpoint/2010/main" val="2190504442"/>
              </p:ext>
            </p:extLst>
          </p:nvPr>
        </p:nvGraphicFramePr>
        <p:xfrm>
          <a:off x="971600" y="1700808"/>
          <a:ext cx="7955486" cy="792088"/>
        </p:xfrm>
        <a:graphic>
          <a:graphicData uri="http://schemas.openxmlformats.org/presentationml/2006/ole">
            <mc:AlternateContent xmlns:mc="http://schemas.openxmlformats.org/markup-compatibility/2006">
              <mc:Choice xmlns:v="urn:schemas-microsoft-com:vml" Requires="v">
                <p:oleObj spid="_x0000_s24759" name="公式" r:id="rId3" imgW="3289300" imgH="330200" progId="Equation.3">
                  <p:embed/>
                </p:oleObj>
              </mc:Choice>
              <mc:Fallback>
                <p:oleObj name="公式" r:id="rId3" imgW="3289300" imgH="3302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1600" y="1700808"/>
                        <a:ext cx="7955486" cy="792088"/>
                      </a:xfrm>
                      <a:prstGeom prst="rect">
                        <a:avLst/>
                      </a:prstGeom>
                      <a:noFill/>
                    </p:spPr>
                  </p:pic>
                </p:oleObj>
              </mc:Fallback>
            </mc:AlternateContent>
          </a:graphicData>
        </a:graphic>
      </p:graphicFrame>
      <p:graphicFrame>
        <p:nvGraphicFramePr>
          <p:cNvPr id="23" name="对象 22"/>
          <p:cNvGraphicFramePr>
            <a:graphicFrameLocks noChangeAspect="1"/>
          </p:cNvGraphicFramePr>
          <p:nvPr>
            <p:extLst>
              <p:ext uri="{D42A27DB-BD31-4B8C-83A1-F6EECF244321}">
                <p14:modId xmlns:p14="http://schemas.microsoft.com/office/powerpoint/2010/main" val="958708014"/>
              </p:ext>
            </p:extLst>
          </p:nvPr>
        </p:nvGraphicFramePr>
        <p:xfrm>
          <a:off x="971600" y="3212976"/>
          <a:ext cx="3238736" cy="548680"/>
        </p:xfrm>
        <a:graphic>
          <a:graphicData uri="http://schemas.openxmlformats.org/presentationml/2006/ole">
            <mc:AlternateContent xmlns:mc="http://schemas.openxmlformats.org/markup-compatibility/2006">
              <mc:Choice xmlns:v="urn:schemas-microsoft-com:vml" Requires="v">
                <p:oleObj spid="_x0000_s24760" name="公式" r:id="rId5" imgW="1346200" imgH="228600" progId="Equation.3">
                  <p:embed/>
                </p:oleObj>
              </mc:Choice>
              <mc:Fallback>
                <p:oleObj name="公式" r:id="rId5" imgW="1346200" imgH="2286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71600" y="3212976"/>
                        <a:ext cx="3238736" cy="548680"/>
                      </a:xfrm>
                      <a:prstGeom prst="rect">
                        <a:avLst/>
                      </a:prstGeom>
                      <a:noFill/>
                    </p:spPr>
                  </p:pic>
                </p:oleObj>
              </mc:Fallback>
            </mc:AlternateContent>
          </a:graphicData>
        </a:graphic>
      </p:graphicFrame>
      <p:graphicFrame>
        <p:nvGraphicFramePr>
          <p:cNvPr id="25" name="对象 24"/>
          <p:cNvGraphicFramePr>
            <a:graphicFrameLocks noChangeAspect="1"/>
          </p:cNvGraphicFramePr>
          <p:nvPr>
            <p:extLst>
              <p:ext uri="{D42A27DB-BD31-4B8C-83A1-F6EECF244321}">
                <p14:modId xmlns:p14="http://schemas.microsoft.com/office/powerpoint/2010/main" val="3069569831"/>
              </p:ext>
            </p:extLst>
          </p:nvPr>
        </p:nvGraphicFramePr>
        <p:xfrm>
          <a:off x="984396" y="3987824"/>
          <a:ext cx="1283348" cy="476672"/>
        </p:xfrm>
        <a:graphic>
          <a:graphicData uri="http://schemas.openxmlformats.org/presentationml/2006/ole">
            <mc:AlternateContent xmlns:mc="http://schemas.openxmlformats.org/markup-compatibility/2006">
              <mc:Choice xmlns:v="urn:schemas-microsoft-com:vml" Requires="v">
                <p:oleObj spid="_x0000_s24761" name="公式" r:id="rId7" imgW="558558" imgH="203112" progId="Equation.3">
                  <p:embed/>
                </p:oleObj>
              </mc:Choice>
              <mc:Fallback>
                <p:oleObj name="公式" r:id="rId7" imgW="558558" imgH="203112" progId="Equation.3">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84396" y="3987824"/>
                        <a:ext cx="1283348" cy="476672"/>
                      </a:xfrm>
                      <a:prstGeom prst="rect">
                        <a:avLst/>
                      </a:prstGeom>
                      <a:noFill/>
                    </p:spPr>
                  </p:pic>
                </p:oleObj>
              </mc:Fallback>
            </mc:AlternateContent>
          </a:graphicData>
        </a:graphic>
      </p:graphicFrame>
      <p:graphicFrame>
        <p:nvGraphicFramePr>
          <p:cNvPr id="27" name="对象 26"/>
          <p:cNvGraphicFramePr>
            <a:graphicFrameLocks noChangeAspect="1"/>
          </p:cNvGraphicFramePr>
          <p:nvPr>
            <p:extLst>
              <p:ext uri="{D42A27DB-BD31-4B8C-83A1-F6EECF244321}">
                <p14:modId xmlns:p14="http://schemas.microsoft.com/office/powerpoint/2010/main" val="789171202"/>
              </p:ext>
            </p:extLst>
          </p:nvPr>
        </p:nvGraphicFramePr>
        <p:xfrm>
          <a:off x="971600" y="4704756"/>
          <a:ext cx="2575197" cy="551828"/>
        </p:xfrm>
        <a:graphic>
          <a:graphicData uri="http://schemas.openxmlformats.org/presentationml/2006/ole">
            <mc:AlternateContent xmlns:mc="http://schemas.openxmlformats.org/markup-compatibility/2006">
              <mc:Choice xmlns:v="urn:schemas-microsoft-com:vml" Requires="v">
                <p:oleObj spid="_x0000_s24762" name="公式" r:id="rId9" imgW="1066800" imgH="228600" progId="Equation.3">
                  <p:embed/>
                </p:oleObj>
              </mc:Choice>
              <mc:Fallback>
                <p:oleObj name="公式" r:id="rId9" imgW="1066800" imgH="228600" progId="Equation.3">
                  <p:embed/>
                  <p:pic>
                    <p:nvPicPr>
                      <p:cNvPr id="0" name="Object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71600" y="4704756"/>
                        <a:ext cx="2575197" cy="551828"/>
                      </a:xfrm>
                      <a:prstGeom prst="rect">
                        <a:avLst/>
                      </a:prstGeom>
                      <a:noFill/>
                    </p:spPr>
                  </p:pic>
                </p:oleObj>
              </mc:Fallback>
            </mc:AlternateContent>
          </a:graphicData>
        </a:graphic>
      </p:graphicFrame>
      <p:graphicFrame>
        <p:nvGraphicFramePr>
          <p:cNvPr id="29" name="对象 28"/>
          <p:cNvGraphicFramePr>
            <a:graphicFrameLocks noChangeAspect="1"/>
          </p:cNvGraphicFramePr>
          <p:nvPr>
            <p:extLst>
              <p:ext uri="{D42A27DB-BD31-4B8C-83A1-F6EECF244321}">
                <p14:modId xmlns:p14="http://schemas.microsoft.com/office/powerpoint/2010/main" val="621369518"/>
              </p:ext>
            </p:extLst>
          </p:nvPr>
        </p:nvGraphicFramePr>
        <p:xfrm>
          <a:off x="984634" y="5616624"/>
          <a:ext cx="3659374" cy="476672"/>
        </p:xfrm>
        <a:graphic>
          <a:graphicData uri="http://schemas.openxmlformats.org/presentationml/2006/ole">
            <mc:AlternateContent xmlns:mc="http://schemas.openxmlformats.org/markup-compatibility/2006">
              <mc:Choice xmlns:v="urn:schemas-microsoft-com:vml" Requires="v">
                <p:oleObj spid="_x0000_s24763" name="公式" r:id="rId11" imgW="1586811" imgH="203112" progId="Equation.3">
                  <p:embed/>
                </p:oleObj>
              </mc:Choice>
              <mc:Fallback>
                <p:oleObj name="公式" r:id="rId11" imgW="1586811" imgH="203112" progId="Equation.3">
                  <p:embed/>
                  <p:pic>
                    <p:nvPicPr>
                      <p:cNvPr id="0" name="Object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984634" y="5616624"/>
                        <a:ext cx="3659374" cy="476672"/>
                      </a:xfrm>
                      <a:prstGeom prst="rect">
                        <a:avLst/>
                      </a:prstGeom>
                      <a:noFill/>
                    </p:spPr>
                  </p:pic>
                </p:oleObj>
              </mc:Fallback>
            </mc:AlternateContent>
          </a:graphicData>
        </a:graphic>
      </p:graphicFrame>
    </p:spTree>
    <p:extLst>
      <p:ext uri="{BB962C8B-B14F-4D97-AF65-F5344CB8AC3E}">
        <p14:creationId xmlns:p14="http://schemas.microsoft.com/office/powerpoint/2010/main" val="281648584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15616" y="188640"/>
            <a:ext cx="6696744" cy="720080"/>
          </a:xfrm>
        </p:spPr>
        <p:txBody>
          <a:bodyPr>
            <a:noAutofit/>
          </a:bodyPr>
          <a:lstStyle/>
          <a:p>
            <a:r>
              <a:rPr lang="zh-CN" altLang="en-US" sz="4000" b="1" dirty="0" smtClean="0">
                <a:latin typeface="黑体" panose="02010609060101010101" pitchFamily="49" charset="-122"/>
                <a:ea typeface="黑体" panose="02010609060101010101" pitchFamily="49" charset="-122"/>
                <a:cs typeface="Times New Roman" panose="02020603050405020304" pitchFamily="18" charset="0"/>
              </a:rPr>
              <a:t>标准差和标准化变换</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9" name="内容占位符 8"/>
          <p:cNvSpPr>
            <a:spLocks noGrp="1"/>
          </p:cNvSpPr>
          <p:nvPr>
            <p:ph idx="1"/>
          </p:nvPr>
        </p:nvSpPr>
        <p:spPr>
          <a:xfrm>
            <a:off x="457200" y="908720"/>
            <a:ext cx="8229600" cy="5544616"/>
          </a:xfrm>
        </p:spPr>
        <p:txBody>
          <a:bodyPr>
            <a:normAutofit/>
          </a:bodyPr>
          <a:lstStyle/>
          <a:p>
            <a:pPr>
              <a:lnSpc>
                <a:spcPct val="110000"/>
              </a:lnSpc>
            </a:pP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方差的平方根称为标准差（</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standard deviation</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），是实际应用中经常用到的另外一个数字特征。标准差是由方差计算而来，谈不上是一个新的数字特征。但是，它与随机变量的取值和期望有相同的量纲，在参数的区间估计和统计假设检验中经常用到</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。此外</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，在期望和方差的基础上，可以对一个随机变量作标准化变换，</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即</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400" dirty="0">
              <a:latin typeface="Times New Roman" panose="02020603050405020304" pitchFamily="18" charset="0"/>
              <a:ea typeface="黑体" panose="02010609060101010101" pitchFamily="49" charset="-122"/>
              <a:cs typeface="Times New Roman" panose="02020603050405020304" pitchFamily="18" charset="0"/>
            </a:endParaRPr>
          </a:p>
          <a:p>
            <a:pPr marL="0" indent="0">
              <a:lnSpc>
                <a:spcPct val="110000"/>
              </a:lnSpc>
              <a:buNone/>
            </a:pPr>
            <a:endParaRPr lang="en-US" altLang="zh-CN" sz="2400" dirty="0">
              <a:latin typeface="Times New Roman" panose="02020603050405020304" pitchFamily="18" charset="0"/>
              <a:ea typeface="黑体" panose="02010609060101010101" pitchFamily="49" charset="-122"/>
              <a:cs typeface="Times New Roman" panose="02020603050405020304" pitchFamily="18" charset="0"/>
            </a:endParaRPr>
          </a:p>
          <a:p>
            <a:pPr marL="0" indent="0">
              <a:lnSpc>
                <a:spcPct val="110000"/>
              </a:lnSpc>
              <a:buNone/>
            </a:pPr>
            <a:endPar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10000"/>
              </a:lnSpc>
            </a:pP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从</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期望的一些性质，容易证明标准化随机变量</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X</a:t>
            </a:r>
            <a:r>
              <a:rPr lang="en-US" altLang="zh-CN" sz="2400" baseline="300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的均值为</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；从方差的一些性质，容易证明标准化随机变量</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X</a:t>
            </a:r>
            <a:r>
              <a:rPr lang="en-US" altLang="zh-CN" sz="2400" baseline="300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的方差为</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。标准化变换在相关分析和多元统计中具有重要作用，它消除了不同随机变量在量纲上的差异，使得随机变量之间更具有可比性。</a:t>
            </a:r>
          </a:p>
        </p:txBody>
      </p:sp>
      <p:graphicFrame>
        <p:nvGraphicFramePr>
          <p:cNvPr id="11" name="对象 10"/>
          <p:cNvGraphicFramePr>
            <a:graphicFrameLocks noChangeAspect="1"/>
          </p:cNvGraphicFramePr>
          <p:nvPr>
            <p:extLst>
              <p:ext uri="{D42A27DB-BD31-4B8C-83A1-F6EECF244321}">
                <p14:modId xmlns:p14="http://schemas.microsoft.com/office/powerpoint/2010/main" val="38606032"/>
              </p:ext>
            </p:extLst>
          </p:nvPr>
        </p:nvGraphicFramePr>
        <p:xfrm>
          <a:off x="3411354" y="3429000"/>
          <a:ext cx="2321291" cy="980728"/>
        </p:xfrm>
        <a:graphic>
          <a:graphicData uri="http://schemas.openxmlformats.org/presentationml/2006/ole">
            <mc:AlternateContent xmlns:mc="http://schemas.openxmlformats.org/markup-compatibility/2006">
              <mc:Choice xmlns:v="urn:schemas-microsoft-com:vml" Requires="v">
                <p:oleObj spid="_x0000_s25640" name="公式" r:id="rId3" imgW="1040948" imgH="444307" progId="Equation.3">
                  <p:embed/>
                </p:oleObj>
              </mc:Choice>
              <mc:Fallback>
                <p:oleObj name="公式" r:id="rId3" imgW="1040948" imgH="444307" progId="Equation.3">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11354" y="3429000"/>
                        <a:ext cx="2321291" cy="980728"/>
                      </a:xfrm>
                      <a:prstGeom prst="rect">
                        <a:avLst/>
                      </a:prstGeom>
                      <a:noFill/>
                    </p:spPr>
                  </p:pic>
                </p:oleObj>
              </mc:Fallback>
            </mc:AlternateContent>
          </a:graphicData>
        </a:graphic>
      </p:graphicFrame>
    </p:spTree>
    <p:extLst>
      <p:ext uri="{BB962C8B-B14F-4D97-AF65-F5344CB8AC3E}">
        <p14:creationId xmlns:p14="http://schemas.microsoft.com/office/powerpoint/2010/main" val="203713860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Autofit/>
          </a:bodyPr>
          <a:lstStyle/>
          <a:p>
            <a:r>
              <a:rPr lang="zh-CN" altLang="en-US" sz="4000" b="1" dirty="0" smtClean="0">
                <a:latin typeface="黑体" panose="02010609060101010101" pitchFamily="49" charset="-122"/>
                <a:ea typeface="黑体" panose="02010609060101010101" pitchFamily="49" charset="-122"/>
                <a:cs typeface="Times New Roman" panose="02020603050405020304" pitchFamily="18" charset="0"/>
              </a:rPr>
              <a:t>两个随机变量之间的协方差</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9" name="内容占位符 8"/>
          <p:cNvSpPr>
            <a:spLocks noGrp="1"/>
          </p:cNvSpPr>
          <p:nvPr>
            <p:ph idx="1"/>
          </p:nvPr>
        </p:nvSpPr>
        <p:spPr>
          <a:xfrm>
            <a:off x="457200" y="1196753"/>
            <a:ext cx="3754760" cy="2160240"/>
          </a:xfrm>
        </p:spPr>
        <p:txBody>
          <a:bodyPr>
            <a:normAutofit/>
          </a:bodyPr>
          <a:lstStyle/>
          <a:p>
            <a:r>
              <a:rPr lang="zh-CN" altLang="en-US" sz="3600" dirty="0" smtClean="0">
                <a:latin typeface="黑体" panose="02010609060101010101" pitchFamily="49" charset="-122"/>
                <a:ea typeface="黑体" panose="02010609060101010101" pitchFamily="49" charset="-122"/>
              </a:rPr>
              <a:t>协方差</a:t>
            </a:r>
            <a:r>
              <a:rPr lang="zh-CN" altLang="en-US" sz="3600" dirty="0">
                <a:latin typeface="黑体" panose="02010609060101010101" pitchFamily="49" charset="-122"/>
                <a:ea typeface="黑体" panose="02010609060101010101" pitchFamily="49" charset="-122"/>
              </a:rPr>
              <a:t>的定义</a:t>
            </a:r>
            <a:endParaRPr lang="en-US" altLang="zh-CN" sz="3600" dirty="0">
              <a:latin typeface="黑体" panose="02010609060101010101" pitchFamily="49" charset="-122"/>
              <a:ea typeface="黑体" panose="02010609060101010101" pitchFamily="49" charset="-122"/>
            </a:endParaRPr>
          </a:p>
          <a:p>
            <a:endParaRPr lang="en-US" altLang="zh-CN" sz="3600" dirty="0">
              <a:latin typeface="黑体" panose="02010609060101010101" pitchFamily="49" charset="-122"/>
              <a:ea typeface="黑体" panose="02010609060101010101" pitchFamily="49" charset="-122"/>
            </a:endParaRPr>
          </a:p>
          <a:p>
            <a:r>
              <a:rPr lang="zh-CN" altLang="en-US" sz="3600" dirty="0" smtClean="0">
                <a:latin typeface="黑体" panose="02010609060101010101" pitchFamily="49" charset="-122"/>
                <a:ea typeface="黑体" panose="02010609060101010101" pitchFamily="49" charset="-122"/>
              </a:rPr>
              <a:t>协方差</a:t>
            </a:r>
            <a:r>
              <a:rPr lang="zh-CN" altLang="en-US" sz="3600" dirty="0">
                <a:latin typeface="黑体" panose="02010609060101010101" pitchFamily="49" charset="-122"/>
                <a:ea typeface="黑体" panose="02010609060101010101" pitchFamily="49" charset="-122"/>
              </a:rPr>
              <a:t>的性质</a:t>
            </a:r>
            <a:endParaRPr lang="zh-CN" altLang="en-US" sz="3600" dirty="0"/>
          </a:p>
        </p:txBody>
      </p:sp>
      <p:graphicFrame>
        <p:nvGraphicFramePr>
          <p:cNvPr id="4" name="对象 3"/>
          <p:cNvGraphicFramePr>
            <a:graphicFrameLocks noChangeAspect="1"/>
          </p:cNvGraphicFramePr>
          <p:nvPr>
            <p:extLst>
              <p:ext uri="{D42A27DB-BD31-4B8C-83A1-F6EECF244321}">
                <p14:modId xmlns:p14="http://schemas.microsoft.com/office/powerpoint/2010/main" val="2946309781"/>
              </p:ext>
            </p:extLst>
          </p:nvPr>
        </p:nvGraphicFramePr>
        <p:xfrm>
          <a:off x="856602" y="1916832"/>
          <a:ext cx="7274958" cy="504056"/>
        </p:xfrm>
        <a:graphic>
          <a:graphicData uri="http://schemas.openxmlformats.org/presentationml/2006/ole">
            <mc:AlternateContent xmlns:mc="http://schemas.openxmlformats.org/markup-compatibility/2006">
              <mc:Choice xmlns:v="urn:schemas-microsoft-com:vml" Requires="v">
                <p:oleObj spid="_x0000_s26800" name="公式" r:id="rId3" imgW="3073400" imgH="215900" progId="Equation.3">
                  <p:embed/>
                </p:oleObj>
              </mc:Choice>
              <mc:Fallback>
                <p:oleObj name="公式" r:id="rId3" imgW="3073400" imgH="2159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56602" y="1916832"/>
                        <a:ext cx="7274958" cy="504056"/>
                      </a:xfrm>
                      <a:prstGeom prst="rect">
                        <a:avLst/>
                      </a:prstGeom>
                      <a:noFill/>
                    </p:spPr>
                  </p:pic>
                </p:oleObj>
              </mc:Fallback>
            </mc:AlternateContent>
          </a:graphicData>
        </a:graphic>
      </p:graphicFrame>
      <p:graphicFrame>
        <p:nvGraphicFramePr>
          <p:cNvPr id="6" name="对象 5"/>
          <p:cNvGraphicFramePr>
            <a:graphicFrameLocks noChangeAspect="1"/>
          </p:cNvGraphicFramePr>
          <p:nvPr>
            <p:extLst>
              <p:ext uri="{D42A27DB-BD31-4B8C-83A1-F6EECF244321}">
                <p14:modId xmlns:p14="http://schemas.microsoft.com/office/powerpoint/2010/main" val="1907842664"/>
              </p:ext>
            </p:extLst>
          </p:nvPr>
        </p:nvGraphicFramePr>
        <p:xfrm>
          <a:off x="827584" y="3356992"/>
          <a:ext cx="4995422" cy="576064"/>
        </p:xfrm>
        <a:graphic>
          <a:graphicData uri="http://schemas.openxmlformats.org/presentationml/2006/ole">
            <mc:AlternateContent xmlns:mc="http://schemas.openxmlformats.org/markup-compatibility/2006">
              <mc:Choice xmlns:v="urn:schemas-microsoft-com:vml" Requires="v">
                <p:oleObj spid="_x0000_s26801" name="公式" r:id="rId5" imgW="1841500" imgH="215900" progId="Equation.3">
                  <p:embed/>
                </p:oleObj>
              </mc:Choice>
              <mc:Fallback>
                <p:oleObj name="公式" r:id="rId5" imgW="1841500" imgH="2159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27584" y="3356992"/>
                        <a:ext cx="4995422" cy="576064"/>
                      </a:xfrm>
                      <a:prstGeom prst="rect">
                        <a:avLst/>
                      </a:prstGeom>
                      <a:noFill/>
                    </p:spPr>
                  </p:pic>
                </p:oleObj>
              </mc:Fallback>
            </mc:AlternateContent>
          </a:graphicData>
        </a:graphic>
      </p:graphicFrame>
      <p:graphicFrame>
        <p:nvGraphicFramePr>
          <p:cNvPr id="8" name="对象 7"/>
          <p:cNvGraphicFramePr>
            <a:graphicFrameLocks noChangeAspect="1"/>
          </p:cNvGraphicFramePr>
          <p:nvPr>
            <p:extLst>
              <p:ext uri="{D42A27DB-BD31-4B8C-83A1-F6EECF244321}">
                <p14:modId xmlns:p14="http://schemas.microsoft.com/office/powerpoint/2010/main" val="615160893"/>
              </p:ext>
            </p:extLst>
          </p:nvPr>
        </p:nvGraphicFramePr>
        <p:xfrm>
          <a:off x="827583" y="4149080"/>
          <a:ext cx="6009899" cy="504056"/>
        </p:xfrm>
        <a:graphic>
          <a:graphicData uri="http://schemas.openxmlformats.org/presentationml/2006/ole">
            <mc:AlternateContent xmlns:mc="http://schemas.openxmlformats.org/markup-compatibility/2006">
              <mc:Choice xmlns:v="urn:schemas-microsoft-com:vml" Requires="v">
                <p:oleObj spid="_x0000_s26802" name="公式" r:id="rId7" imgW="2463800" imgH="203200" progId="Equation.3">
                  <p:embed/>
                </p:oleObj>
              </mc:Choice>
              <mc:Fallback>
                <p:oleObj name="公式" r:id="rId7" imgW="2463800" imgH="2032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27583" y="4149080"/>
                        <a:ext cx="6009899" cy="504056"/>
                      </a:xfrm>
                      <a:prstGeom prst="rect">
                        <a:avLst/>
                      </a:prstGeom>
                      <a:noFill/>
                    </p:spPr>
                  </p:pic>
                </p:oleObj>
              </mc:Fallback>
            </mc:AlternateContent>
          </a:graphicData>
        </a:graphic>
      </p:graphicFrame>
      <p:graphicFrame>
        <p:nvGraphicFramePr>
          <p:cNvPr id="12" name="对象 11"/>
          <p:cNvGraphicFramePr>
            <a:graphicFrameLocks noChangeAspect="1"/>
          </p:cNvGraphicFramePr>
          <p:nvPr>
            <p:extLst>
              <p:ext uri="{D42A27DB-BD31-4B8C-83A1-F6EECF244321}">
                <p14:modId xmlns:p14="http://schemas.microsoft.com/office/powerpoint/2010/main" val="2753346737"/>
              </p:ext>
            </p:extLst>
          </p:nvPr>
        </p:nvGraphicFramePr>
        <p:xfrm>
          <a:off x="827585" y="4869160"/>
          <a:ext cx="4466708" cy="504056"/>
        </p:xfrm>
        <a:graphic>
          <a:graphicData uri="http://schemas.openxmlformats.org/presentationml/2006/ole">
            <mc:AlternateContent xmlns:mc="http://schemas.openxmlformats.org/markup-compatibility/2006">
              <mc:Choice xmlns:v="urn:schemas-microsoft-com:vml" Requires="v">
                <p:oleObj spid="_x0000_s26803" name="公式" r:id="rId9" imgW="1828800" imgH="203200" progId="Equation.3">
                  <p:embed/>
                </p:oleObj>
              </mc:Choice>
              <mc:Fallback>
                <p:oleObj name="公式" r:id="rId9" imgW="1828800" imgH="203200"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27585" y="4869160"/>
                        <a:ext cx="4466708" cy="504056"/>
                      </a:xfrm>
                      <a:prstGeom prst="rect">
                        <a:avLst/>
                      </a:prstGeom>
                      <a:noFill/>
                    </p:spPr>
                  </p:pic>
                </p:oleObj>
              </mc:Fallback>
            </mc:AlternateContent>
          </a:graphicData>
        </a:graphic>
      </p:graphicFrame>
      <p:graphicFrame>
        <p:nvGraphicFramePr>
          <p:cNvPr id="14" name="对象 13"/>
          <p:cNvGraphicFramePr>
            <a:graphicFrameLocks noChangeAspect="1"/>
          </p:cNvGraphicFramePr>
          <p:nvPr>
            <p:extLst>
              <p:ext uri="{D42A27DB-BD31-4B8C-83A1-F6EECF244321}">
                <p14:modId xmlns:p14="http://schemas.microsoft.com/office/powerpoint/2010/main" val="2519467187"/>
              </p:ext>
            </p:extLst>
          </p:nvPr>
        </p:nvGraphicFramePr>
        <p:xfrm>
          <a:off x="827583" y="5661248"/>
          <a:ext cx="6180503" cy="504056"/>
        </p:xfrm>
        <a:graphic>
          <a:graphicData uri="http://schemas.openxmlformats.org/presentationml/2006/ole">
            <mc:AlternateContent xmlns:mc="http://schemas.openxmlformats.org/markup-compatibility/2006">
              <mc:Choice xmlns:v="urn:schemas-microsoft-com:vml" Requires="v">
                <p:oleObj spid="_x0000_s26804" name="公式" r:id="rId11" imgW="2527300" imgH="203200" progId="Equation.3">
                  <p:embed/>
                </p:oleObj>
              </mc:Choice>
              <mc:Fallback>
                <p:oleObj name="公式" r:id="rId11" imgW="2527300" imgH="203200" progId="Equation.3">
                  <p:embed/>
                  <p:pic>
                    <p:nvPicPr>
                      <p:cNvPr id="0" name="Object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827583" y="5661248"/>
                        <a:ext cx="6180503" cy="504056"/>
                      </a:xfrm>
                      <a:prstGeom prst="rect">
                        <a:avLst/>
                      </a:prstGeom>
                      <a:noFill/>
                    </p:spPr>
                  </p:pic>
                </p:oleObj>
              </mc:Fallback>
            </mc:AlternateContent>
          </a:graphicData>
        </a:graphic>
      </p:graphicFrame>
      <p:sp>
        <p:nvSpPr>
          <p:cNvPr id="15" name="矩形 14"/>
          <p:cNvSpPr/>
          <p:nvPr/>
        </p:nvSpPr>
        <p:spPr>
          <a:xfrm>
            <a:off x="5220072" y="4849996"/>
            <a:ext cx="3240360" cy="523220"/>
          </a:xfrm>
          <a:prstGeom prst="rect">
            <a:avLst/>
          </a:prstGeom>
        </p:spPr>
        <p:txBody>
          <a:bodyPr wrap="square">
            <a:sp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a</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是</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任意</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常数</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31104670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27584" y="260648"/>
            <a:ext cx="7632848" cy="720080"/>
          </a:xfrm>
        </p:spPr>
        <p:txBody>
          <a:bodyPr>
            <a:noAutofit/>
          </a:bodyPr>
          <a:lstStyle/>
          <a:p>
            <a:r>
              <a:rPr lang="zh-CN" altLang="en-US" sz="4000" b="1" dirty="0" smtClean="0">
                <a:latin typeface="黑体" panose="02010609060101010101" pitchFamily="49" charset="-122"/>
                <a:ea typeface="黑体" panose="02010609060101010101" pitchFamily="49" charset="-122"/>
                <a:cs typeface="Times New Roman" panose="02020603050405020304" pitchFamily="18" charset="0"/>
              </a:rPr>
              <a:t>两个随机变量之间的相关系数</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9" name="内容占位符 8"/>
          <p:cNvSpPr>
            <a:spLocks noGrp="1"/>
          </p:cNvSpPr>
          <p:nvPr>
            <p:ph idx="1"/>
          </p:nvPr>
        </p:nvSpPr>
        <p:spPr>
          <a:xfrm>
            <a:off x="323528" y="1196752"/>
            <a:ext cx="8424936" cy="5328592"/>
          </a:xfrm>
        </p:spPr>
        <p:txBody>
          <a:bodyPr>
            <a:noAutofit/>
          </a:bodyPr>
          <a:lstStyle/>
          <a:p>
            <a:r>
              <a:rPr lang="zh-CN" altLang="en-US" dirty="0">
                <a:latin typeface="Times New Roman" panose="02020603050405020304" pitchFamily="18" charset="0"/>
                <a:ea typeface="黑体" panose="02010609060101010101" pitchFamily="49" charset="-122"/>
                <a:cs typeface="Times New Roman" panose="02020603050405020304" pitchFamily="18" charset="0"/>
              </a:rPr>
              <a:t>相关系数</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的定义</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200000"/>
              </a:lnSpc>
            </a:pP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相关系数的性质</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lvl="1"/>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与协方差一样，相关系数也没有</a:t>
            </a:r>
            <a:r>
              <a:rPr lang="zh-CN" altLang="zh-CN" sz="2200" dirty="0" smtClean="0">
                <a:latin typeface="Times New Roman" panose="02020603050405020304" pitchFamily="18" charset="0"/>
                <a:ea typeface="黑体" panose="02010609060101010101" pitchFamily="49" charset="-122"/>
                <a:cs typeface="Times New Roman" panose="02020603050405020304" pitchFamily="18" charset="0"/>
              </a:rPr>
              <a:t>方向性。相关系数</a:t>
            </a:r>
            <a:r>
              <a:rPr lang="zh-CN" altLang="en-US" sz="2200" dirty="0" smtClean="0">
                <a:latin typeface="Times New Roman" panose="02020603050405020304" pitchFamily="18" charset="0"/>
                <a:ea typeface="黑体" panose="02010609060101010101" pitchFamily="49" charset="-122"/>
                <a:cs typeface="Times New Roman" panose="02020603050405020304" pitchFamily="18" charset="0"/>
              </a:rPr>
              <a:t>在</a:t>
            </a:r>
            <a:r>
              <a:rPr lang="en-US" altLang="zh-CN" sz="2200" dirty="0" smtClean="0">
                <a:latin typeface="Times New Roman" panose="02020603050405020304" pitchFamily="18" charset="0"/>
                <a:ea typeface="黑体" panose="02010609060101010101" pitchFamily="49" charset="-122"/>
                <a:cs typeface="Times New Roman" panose="02020603050405020304" pitchFamily="18" charset="0"/>
              </a:rPr>
              <a:t>-1</a:t>
            </a:r>
            <a:r>
              <a:rPr lang="zh-CN" altLang="en-US" sz="2200" dirty="0" smtClean="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200" dirty="0" smtClean="0">
                <a:latin typeface="Times New Roman" panose="02020603050405020304" pitchFamily="18" charset="0"/>
                <a:ea typeface="黑体" panose="02010609060101010101" pitchFamily="49" charset="-122"/>
                <a:cs typeface="Times New Roman" panose="02020603050405020304" pitchFamily="18" charset="0"/>
              </a:rPr>
              <a:t>1</a:t>
            </a:r>
            <a:r>
              <a:rPr lang="zh-CN" altLang="en-US" sz="2200" dirty="0" smtClean="0">
                <a:latin typeface="Times New Roman" panose="02020603050405020304" pitchFamily="18" charset="0"/>
                <a:ea typeface="黑体" panose="02010609060101010101" pitchFamily="49" charset="-122"/>
                <a:cs typeface="Times New Roman" panose="02020603050405020304" pitchFamily="18" charset="0"/>
              </a:rPr>
              <a:t>之间取值，</a:t>
            </a:r>
            <a:r>
              <a:rPr lang="zh-CN" altLang="zh-CN" sz="2200" dirty="0" smtClean="0">
                <a:latin typeface="Times New Roman" panose="02020603050405020304" pitchFamily="18" charset="0"/>
                <a:ea typeface="黑体" panose="02010609060101010101" pitchFamily="49" charset="-122"/>
                <a:cs typeface="Times New Roman" panose="02020603050405020304" pitchFamily="18" charset="0"/>
              </a:rPr>
              <a:t>描述变量</a:t>
            </a:r>
            <a:r>
              <a:rPr lang="en-US" altLang="zh-CN" sz="2200"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与</a:t>
            </a:r>
            <a:r>
              <a:rPr lang="en-US" altLang="zh-CN" sz="2200" i="1" dirty="0">
                <a:latin typeface="Times New Roman" panose="02020603050405020304" pitchFamily="18" charset="0"/>
                <a:ea typeface="黑体" panose="02010609060101010101" pitchFamily="49" charset="-122"/>
                <a:cs typeface="Times New Roman" panose="02020603050405020304" pitchFamily="18" charset="0"/>
              </a:rPr>
              <a:t>Y</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之间线性关系的强弱</a:t>
            </a:r>
            <a:r>
              <a:rPr lang="zh-CN" altLang="zh-CN" sz="22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200" dirty="0" smtClean="0">
              <a:latin typeface="Times New Roman" panose="02020603050405020304" pitchFamily="18" charset="0"/>
              <a:ea typeface="黑体" panose="02010609060101010101" pitchFamily="49" charset="-122"/>
              <a:cs typeface="Times New Roman" panose="02020603050405020304" pitchFamily="18" charset="0"/>
            </a:endParaRPr>
          </a:p>
          <a:p>
            <a:pPr lvl="1"/>
            <a:r>
              <a:rPr lang="zh-CN" altLang="zh-CN" sz="2200" dirty="0" smtClean="0">
                <a:latin typeface="Times New Roman" panose="02020603050405020304" pitchFamily="18" charset="0"/>
                <a:ea typeface="黑体" panose="02010609060101010101" pitchFamily="49" charset="-122"/>
                <a:cs typeface="Times New Roman" panose="02020603050405020304" pitchFamily="18" charset="0"/>
              </a:rPr>
              <a:t>当</a:t>
            </a:r>
            <a:r>
              <a:rPr lang="en-US" altLang="zh-CN" sz="2200" i="1" dirty="0" smtClean="0">
                <a:latin typeface="Times New Roman" panose="02020603050405020304" pitchFamily="18" charset="0"/>
                <a:ea typeface="黑体" panose="02010609060101010101" pitchFamily="49" charset="-122"/>
                <a:cs typeface="Times New Roman" panose="02020603050405020304" pitchFamily="18" charset="0"/>
              </a:rPr>
              <a:t>r</a:t>
            </a:r>
            <a:r>
              <a:rPr lang="en-US" altLang="zh-CN" sz="2200" dirty="0" smtClean="0">
                <a:latin typeface="Times New Roman" panose="02020603050405020304" pitchFamily="18" charset="0"/>
                <a:ea typeface="黑体" panose="02010609060101010101" pitchFamily="49" charset="-122"/>
                <a:cs typeface="Times New Roman" panose="02020603050405020304" pitchFamily="18" charset="0"/>
              </a:rPr>
              <a:t>=0</a:t>
            </a:r>
            <a:r>
              <a:rPr lang="zh-CN" altLang="zh-CN" sz="2200" dirty="0" smtClean="0">
                <a:latin typeface="Times New Roman" panose="02020603050405020304" pitchFamily="18" charset="0"/>
                <a:ea typeface="黑体" panose="02010609060101010101" pitchFamily="49" charset="-122"/>
                <a:cs typeface="Times New Roman" panose="02020603050405020304" pitchFamily="18" charset="0"/>
              </a:rPr>
              <a:t>时</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，称</a:t>
            </a:r>
            <a:r>
              <a:rPr lang="en-US" altLang="zh-CN" sz="2200"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与</a:t>
            </a:r>
            <a:r>
              <a:rPr lang="en-US" altLang="zh-CN" sz="2200" i="1" dirty="0">
                <a:latin typeface="Times New Roman" panose="02020603050405020304" pitchFamily="18" charset="0"/>
                <a:ea typeface="黑体" panose="02010609060101010101" pitchFamily="49" charset="-122"/>
                <a:cs typeface="Times New Roman" panose="02020603050405020304" pitchFamily="18" charset="0"/>
              </a:rPr>
              <a:t>Y</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之间无相关。这里的无相关代表的是没有线性关系，它们之间还可以具有其它函数关系</a:t>
            </a:r>
            <a:r>
              <a:rPr lang="zh-CN" altLang="zh-CN" sz="22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200" dirty="0" smtClean="0">
              <a:latin typeface="Times New Roman" panose="02020603050405020304" pitchFamily="18" charset="0"/>
              <a:ea typeface="黑体" panose="02010609060101010101" pitchFamily="49" charset="-122"/>
              <a:cs typeface="Times New Roman" panose="02020603050405020304" pitchFamily="18" charset="0"/>
            </a:endParaRPr>
          </a:p>
          <a:p>
            <a:pPr lvl="1"/>
            <a:r>
              <a:rPr lang="zh-CN" altLang="zh-CN" sz="2200" dirty="0" smtClean="0">
                <a:latin typeface="Times New Roman" panose="02020603050405020304" pitchFamily="18" charset="0"/>
                <a:ea typeface="黑体" panose="02010609060101010101" pitchFamily="49" charset="-122"/>
                <a:cs typeface="Times New Roman" panose="02020603050405020304" pitchFamily="18" charset="0"/>
              </a:rPr>
              <a:t>当</a:t>
            </a:r>
            <a:r>
              <a:rPr lang="en-US" altLang="zh-CN" sz="2200" i="1" dirty="0" smtClean="0">
                <a:latin typeface="Times New Roman" panose="02020603050405020304" pitchFamily="18" charset="0"/>
                <a:ea typeface="黑体" panose="02010609060101010101" pitchFamily="49" charset="-122"/>
                <a:cs typeface="Times New Roman" panose="02020603050405020304" pitchFamily="18" charset="0"/>
              </a:rPr>
              <a:t>r</a:t>
            </a:r>
            <a:r>
              <a:rPr lang="en-US" altLang="zh-CN" sz="2200" dirty="0" smtClean="0">
                <a:latin typeface="Times New Roman" panose="02020603050405020304" pitchFamily="18" charset="0"/>
                <a:ea typeface="黑体" panose="02010609060101010101" pitchFamily="49" charset="-122"/>
                <a:cs typeface="Times New Roman" panose="02020603050405020304" pitchFamily="18" charset="0"/>
              </a:rPr>
              <a:t>=1</a:t>
            </a:r>
            <a:r>
              <a:rPr lang="zh-CN" altLang="zh-CN" sz="2200" dirty="0" smtClean="0">
                <a:latin typeface="Times New Roman" panose="02020603050405020304" pitchFamily="18" charset="0"/>
                <a:ea typeface="黑体" panose="02010609060101010101" pitchFamily="49" charset="-122"/>
                <a:cs typeface="Times New Roman" panose="02020603050405020304" pitchFamily="18" charset="0"/>
              </a:rPr>
              <a:t>时</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，称</a:t>
            </a:r>
            <a:r>
              <a:rPr lang="en-US" altLang="zh-CN" sz="2200"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与</a:t>
            </a:r>
            <a:r>
              <a:rPr lang="en-US" altLang="zh-CN" sz="2200" i="1" dirty="0">
                <a:latin typeface="Times New Roman" panose="02020603050405020304" pitchFamily="18" charset="0"/>
                <a:ea typeface="黑体" panose="02010609060101010101" pitchFamily="49" charset="-122"/>
                <a:cs typeface="Times New Roman" panose="02020603050405020304" pitchFamily="18" charset="0"/>
              </a:rPr>
              <a:t>Y</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完全正相关。</a:t>
            </a:r>
            <a:r>
              <a:rPr lang="zh-CN" altLang="zh-CN" sz="2200" dirty="0" smtClean="0">
                <a:latin typeface="Times New Roman" panose="02020603050405020304" pitchFamily="18" charset="0"/>
                <a:ea typeface="黑体" panose="02010609060101010101" pitchFamily="49" charset="-122"/>
                <a:cs typeface="Times New Roman" panose="02020603050405020304" pitchFamily="18" charset="0"/>
              </a:rPr>
              <a:t>当</a:t>
            </a:r>
            <a:r>
              <a:rPr lang="en-US" altLang="zh-CN" sz="2200" i="1" dirty="0">
                <a:latin typeface="Times New Roman" panose="02020603050405020304" pitchFamily="18" charset="0"/>
                <a:ea typeface="黑体" panose="02010609060101010101" pitchFamily="49" charset="-122"/>
                <a:cs typeface="Times New Roman" panose="02020603050405020304" pitchFamily="18" charset="0"/>
              </a:rPr>
              <a:t>r</a:t>
            </a:r>
            <a:r>
              <a:rPr lang="en-US" altLang="zh-CN" sz="2200" dirty="0" smtClean="0">
                <a:latin typeface="Times New Roman" panose="02020603050405020304" pitchFamily="18" charset="0"/>
                <a:ea typeface="黑体" panose="02010609060101010101" pitchFamily="49" charset="-122"/>
                <a:cs typeface="Times New Roman" panose="02020603050405020304" pitchFamily="18" charset="0"/>
              </a:rPr>
              <a:t>=-1</a:t>
            </a:r>
            <a:r>
              <a:rPr lang="zh-CN" altLang="zh-CN" sz="2200" dirty="0" smtClean="0">
                <a:latin typeface="Times New Roman" panose="02020603050405020304" pitchFamily="18" charset="0"/>
                <a:ea typeface="黑体" panose="02010609060101010101" pitchFamily="49" charset="-122"/>
                <a:cs typeface="Times New Roman" panose="02020603050405020304" pitchFamily="18" charset="0"/>
              </a:rPr>
              <a:t>时</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，称</a:t>
            </a:r>
            <a:r>
              <a:rPr lang="en-US" altLang="zh-CN" sz="2200"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与</a:t>
            </a:r>
            <a:r>
              <a:rPr lang="en-US" altLang="zh-CN" sz="2200" i="1" dirty="0">
                <a:latin typeface="Times New Roman" panose="02020603050405020304" pitchFamily="18" charset="0"/>
                <a:ea typeface="黑体" panose="02010609060101010101" pitchFamily="49" charset="-122"/>
                <a:cs typeface="Times New Roman" panose="02020603050405020304" pitchFamily="18" charset="0"/>
              </a:rPr>
              <a:t>Y</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完全负相关。</a:t>
            </a:r>
            <a:r>
              <a:rPr lang="zh-CN" altLang="zh-CN" sz="2200" dirty="0" smtClean="0">
                <a:latin typeface="Times New Roman" panose="02020603050405020304" pitchFamily="18" charset="0"/>
                <a:ea typeface="黑体" panose="02010609060101010101" pitchFamily="49" charset="-122"/>
                <a:cs typeface="Times New Roman" panose="02020603050405020304" pitchFamily="18" charset="0"/>
              </a:rPr>
              <a:t>当</a:t>
            </a:r>
            <a:r>
              <a:rPr lang="en-US" altLang="zh-CN" sz="2200" dirty="0" smtClean="0">
                <a:latin typeface="Times New Roman" panose="02020603050405020304" pitchFamily="18" charset="0"/>
                <a:ea typeface="黑体" panose="02010609060101010101" pitchFamily="49" charset="-122"/>
                <a:cs typeface="Times New Roman" panose="02020603050405020304" pitchFamily="18" charset="0"/>
              </a:rPr>
              <a:t>-1&lt;</a:t>
            </a:r>
            <a:r>
              <a:rPr lang="en-US" altLang="zh-CN" sz="2200" i="1" dirty="0" smtClean="0">
                <a:latin typeface="Times New Roman" panose="02020603050405020304" pitchFamily="18" charset="0"/>
                <a:ea typeface="黑体" panose="02010609060101010101" pitchFamily="49" charset="-122"/>
                <a:cs typeface="Times New Roman" panose="02020603050405020304" pitchFamily="18" charset="0"/>
              </a:rPr>
              <a:t>r</a:t>
            </a:r>
            <a:r>
              <a:rPr lang="en-US" altLang="zh-CN" sz="2200" dirty="0" smtClean="0">
                <a:latin typeface="Times New Roman" panose="02020603050405020304" pitchFamily="18" charset="0"/>
                <a:ea typeface="黑体" panose="02010609060101010101" pitchFamily="49" charset="-122"/>
                <a:cs typeface="Times New Roman" panose="02020603050405020304" pitchFamily="18" charset="0"/>
              </a:rPr>
              <a:t>&lt;1</a:t>
            </a:r>
            <a:r>
              <a:rPr lang="zh-CN" altLang="zh-CN" sz="2200" dirty="0" smtClean="0">
                <a:latin typeface="Times New Roman" panose="02020603050405020304" pitchFamily="18" charset="0"/>
                <a:ea typeface="黑体" panose="02010609060101010101" pitchFamily="49" charset="-122"/>
                <a:cs typeface="Times New Roman" panose="02020603050405020304" pitchFamily="18" charset="0"/>
              </a:rPr>
              <a:t>时</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，称</a:t>
            </a:r>
            <a:r>
              <a:rPr lang="en-US" altLang="zh-CN" sz="2200"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与</a:t>
            </a:r>
            <a:r>
              <a:rPr lang="en-US" altLang="zh-CN" sz="2200" i="1" dirty="0">
                <a:latin typeface="Times New Roman" panose="02020603050405020304" pitchFamily="18" charset="0"/>
                <a:ea typeface="黑体" panose="02010609060101010101" pitchFamily="49" charset="-122"/>
                <a:cs typeface="Times New Roman" panose="02020603050405020304" pitchFamily="18" charset="0"/>
              </a:rPr>
              <a:t>Y</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部分相关，或有一定程度的线性关系</a:t>
            </a:r>
            <a:r>
              <a:rPr lang="zh-CN" altLang="zh-CN" sz="22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200" dirty="0" smtClean="0">
              <a:latin typeface="Times New Roman" panose="02020603050405020304" pitchFamily="18" charset="0"/>
              <a:ea typeface="黑体" panose="02010609060101010101" pitchFamily="49" charset="-122"/>
              <a:cs typeface="Times New Roman" panose="02020603050405020304" pitchFamily="18" charset="0"/>
            </a:endParaRPr>
          </a:p>
          <a:p>
            <a:pPr lvl="1"/>
            <a:r>
              <a:rPr lang="zh-CN" altLang="zh-CN" sz="2200" dirty="0" smtClean="0">
                <a:latin typeface="Times New Roman" panose="02020603050405020304" pitchFamily="18" charset="0"/>
                <a:ea typeface="黑体" panose="02010609060101010101" pitchFamily="49" charset="-122"/>
                <a:cs typeface="Times New Roman" panose="02020603050405020304" pitchFamily="18" charset="0"/>
              </a:rPr>
              <a:t>相关系数还</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可以看作是</a:t>
            </a:r>
            <a:r>
              <a:rPr lang="en-US" altLang="zh-CN" sz="2200"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与</a:t>
            </a:r>
            <a:r>
              <a:rPr lang="en-US" altLang="zh-CN" sz="2200" i="1" dirty="0">
                <a:latin typeface="Times New Roman" panose="02020603050405020304" pitchFamily="18" charset="0"/>
                <a:ea typeface="黑体" panose="02010609060101010101" pitchFamily="49" charset="-122"/>
                <a:cs typeface="Times New Roman" panose="02020603050405020304" pitchFamily="18" charset="0"/>
              </a:rPr>
              <a:t>Y</a:t>
            </a:r>
            <a:r>
              <a:rPr lang="zh-CN" altLang="zh-CN" sz="2200" dirty="0" smtClean="0">
                <a:latin typeface="Times New Roman" panose="02020603050405020304" pitchFamily="18" charset="0"/>
                <a:ea typeface="黑体" panose="02010609060101010101" pitchFamily="49" charset="-122"/>
                <a:cs typeface="Times New Roman" panose="02020603050405020304" pitchFamily="18" charset="0"/>
              </a:rPr>
              <a:t>经</a:t>
            </a:r>
            <a:r>
              <a:rPr lang="zh-CN" altLang="en-US" sz="2200" dirty="0">
                <a:latin typeface="Times New Roman" panose="02020603050405020304" pitchFamily="18" charset="0"/>
                <a:ea typeface="黑体" panose="02010609060101010101" pitchFamily="49" charset="-122"/>
                <a:cs typeface="Times New Roman" panose="02020603050405020304" pitchFamily="18" charset="0"/>
              </a:rPr>
              <a:t>标准化</a:t>
            </a:r>
            <a:r>
              <a:rPr lang="zh-CN" altLang="zh-CN" sz="2200" dirty="0" smtClean="0">
                <a:latin typeface="Times New Roman" panose="02020603050405020304" pitchFamily="18" charset="0"/>
                <a:ea typeface="黑体" panose="02010609060101010101" pitchFamily="49" charset="-122"/>
                <a:cs typeface="Times New Roman" panose="02020603050405020304" pitchFamily="18" charset="0"/>
              </a:rPr>
              <a:t>变换</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后，标准化变量</a:t>
            </a:r>
            <a:r>
              <a:rPr lang="en-US" altLang="zh-CN" sz="2200" i="1" dirty="0">
                <a:latin typeface="Times New Roman" panose="02020603050405020304" pitchFamily="18" charset="0"/>
                <a:ea typeface="黑体" panose="02010609060101010101" pitchFamily="49" charset="-122"/>
                <a:cs typeface="Times New Roman" panose="02020603050405020304" pitchFamily="18" charset="0"/>
              </a:rPr>
              <a:t>X</a:t>
            </a:r>
            <a:r>
              <a:rPr lang="en-US" altLang="zh-CN" sz="2200" baseline="300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与</a:t>
            </a:r>
            <a:r>
              <a:rPr lang="en-US" altLang="zh-CN" sz="2200" i="1" dirty="0">
                <a:latin typeface="Times New Roman" panose="02020603050405020304" pitchFamily="18" charset="0"/>
                <a:ea typeface="黑体" panose="02010609060101010101" pitchFamily="49" charset="-122"/>
                <a:cs typeface="Times New Roman" panose="02020603050405020304" pitchFamily="18" charset="0"/>
              </a:rPr>
              <a:t>Y</a:t>
            </a:r>
            <a:r>
              <a:rPr lang="en-US" altLang="zh-CN" sz="2200" baseline="300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的协方差。由于消除了方差的影响，变换后的协方差，即相关系数，比变换前的协方差能够更准确地反映随机变量</a:t>
            </a:r>
            <a:r>
              <a:rPr lang="en-US" altLang="zh-CN" sz="2200"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与</a:t>
            </a:r>
            <a:r>
              <a:rPr lang="en-US" altLang="zh-CN" sz="2200" i="1" dirty="0">
                <a:latin typeface="Times New Roman" panose="02020603050405020304" pitchFamily="18" charset="0"/>
                <a:ea typeface="黑体" panose="02010609060101010101" pitchFamily="49" charset="-122"/>
                <a:cs typeface="Times New Roman" panose="02020603050405020304" pitchFamily="18" charset="0"/>
              </a:rPr>
              <a:t>Y</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之间的相关关系。</a:t>
            </a:r>
            <a:endParaRPr lang="zh-CN" altLang="en-US" sz="22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6" name="对象 15"/>
          <p:cNvGraphicFramePr>
            <a:graphicFrameLocks noChangeAspect="1"/>
          </p:cNvGraphicFramePr>
          <p:nvPr>
            <p:extLst>
              <p:ext uri="{D42A27DB-BD31-4B8C-83A1-F6EECF244321}">
                <p14:modId xmlns:p14="http://schemas.microsoft.com/office/powerpoint/2010/main" val="2687494981"/>
              </p:ext>
            </p:extLst>
          </p:nvPr>
        </p:nvGraphicFramePr>
        <p:xfrm>
          <a:off x="3797007" y="1124744"/>
          <a:ext cx="4663425" cy="1008112"/>
        </p:xfrm>
        <a:graphic>
          <a:graphicData uri="http://schemas.openxmlformats.org/presentationml/2006/ole">
            <mc:AlternateContent xmlns:mc="http://schemas.openxmlformats.org/markup-compatibility/2006">
              <mc:Choice xmlns:v="urn:schemas-microsoft-com:vml" Requires="v">
                <p:oleObj spid="_x0000_s27684" name="公式" r:id="rId3" imgW="2044700" imgH="444500" progId="Equation.3">
                  <p:embed/>
                </p:oleObj>
              </mc:Choice>
              <mc:Fallback>
                <p:oleObj name="公式" r:id="rId3" imgW="2044700" imgH="4445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97007" y="1124744"/>
                        <a:ext cx="4663425" cy="1008112"/>
                      </a:xfrm>
                      <a:prstGeom prst="rect">
                        <a:avLst/>
                      </a:prstGeom>
                      <a:noFill/>
                    </p:spPr>
                  </p:pic>
                </p:oleObj>
              </mc:Fallback>
            </mc:AlternateContent>
          </a:graphicData>
        </a:graphic>
      </p:graphicFrame>
    </p:spTree>
    <p:extLst>
      <p:ext uri="{BB962C8B-B14F-4D97-AF65-F5344CB8AC3E}">
        <p14:creationId xmlns:p14="http://schemas.microsoft.com/office/powerpoint/2010/main" val="360340321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27584" y="260648"/>
            <a:ext cx="7632848" cy="792088"/>
          </a:xfrm>
        </p:spPr>
        <p:txBody>
          <a:bodyPr>
            <a:noAutofit/>
          </a:bodyPr>
          <a:lstStyle/>
          <a:p>
            <a:r>
              <a:rPr lang="zh-CN" altLang="en-US" sz="4000" b="1" dirty="0" smtClean="0">
                <a:latin typeface="黑体" panose="02010609060101010101" pitchFamily="49" charset="-122"/>
                <a:ea typeface="黑体" panose="02010609060101010101" pitchFamily="49" charset="-122"/>
                <a:cs typeface="Times New Roman" panose="02020603050405020304" pitchFamily="18" charset="0"/>
              </a:rPr>
              <a:t>正态分布的普遍性</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9" name="内容占位符 8"/>
          <p:cNvSpPr>
            <a:spLocks noGrp="1"/>
          </p:cNvSpPr>
          <p:nvPr>
            <p:ph idx="1"/>
          </p:nvPr>
        </p:nvSpPr>
        <p:spPr>
          <a:xfrm>
            <a:off x="611560" y="1196752"/>
            <a:ext cx="7992888" cy="5256584"/>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德国数学和物理学家高斯（</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Gauss</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1777~1855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）在研究误差理论时，首先用到了正态分布来描述误差效应的分布规律。因此，正态分布（</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normal distribution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）又称高斯分布（</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Gaussian distribution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概率</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统计的中心极限定理（</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central limit theorem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）一个随机变量如果是由大量微小、独立随机因素叠加的，这个变量一般都服从正态分布；（</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）当</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比较大时，</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二项分布</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B</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n</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近似</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服从正态分布，正态分布的均值和方差就等于二项分布的均值</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np</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和方差</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npq</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（其中</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q</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416123086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27584" y="260648"/>
            <a:ext cx="7632848" cy="720080"/>
          </a:xfrm>
        </p:spPr>
        <p:txBody>
          <a:bodyPr>
            <a:noAutofit/>
          </a:bodyPr>
          <a:lstStyle/>
          <a:p>
            <a:r>
              <a:rPr lang="zh-CN" altLang="en-US" sz="4000" b="1" dirty="0" smtClean="0">
                <a:latin typeface="黑体" panose="02010609060101010101" pitchFamily="49" charset="-122"/>
                <a:ea typeface="黑体" panose="02010609060101010101" pitchFamily="49" charset="-122"/>
                <a:cs typeface="Times New Roman" panose="02020603050405020304" pitchFamily="18" charset="0"/>
              </a:rPr>
              <a:t>正态分布的概率密度函数</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9" name="内容占位符 8"/>
          <p:cNvSpPr>
            <a:spLocks noGrp="1"/>
          </p:cNvSpPr>
          <p:nvPr>
            <p:ph idx="1"/>
          </p:nvPr>
        </p:nvSpPr>
        <p:spPr>
          <a:xfrm>
            <a:off x="611560" y="1052736"/>
            <a:ext cx="7128792" cy="4248472"/>
          </a:xfrm>
        </p:spPr>
        <p:txBody>
          <a:bodyPr>
            <a:noAutofit/>
          </a:bodyPr>
          <a:lstStyle/>
          <a:p>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正态分布</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N</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l-GR" altLang="zh-CN" dirty="0" smtClean="0">
                <a:latin typeface="Times New Roman" panose="02020603050405020304" pitchFamily="18" charset="0"/>
                <a:ea typeface="黑体" panose="02010609060101010101" pitchFamily="49" charset="-122"/>
                <a:cs typeface="Times New Roman" panose="02020603050405020304" pitchFamily="18" charset="0"/>
              </a:rPr>
              <a:t>μ</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 </a:t>
            </a:r>
            <a:r>
              <a:rPr lang="el-GR" altLang="zh-CN" dirty="0" smtClean="0">
                <a:latin typeface="Times New Roman" panose="02020603050405020304" pitchFamily="18" charset="0"/>
                <a:ea typeface="黑体" panose="02010609060101010101" pitchFamily="49" charset="-122"/>
                <a:cs typeface="Times New Roman" panose="02020603050405020304" pitchFamily="18" charset="0"/>
              </a:rPr>
              <a:t>σ</a:t>
            </a:r>
            <a:r>
              <a:rPr lang="en-US" altLang="zh-CN" baseline="30000" dirty="0" smtClean="0">
                <a:latin typeface="Times New Roman" panose="02020603050405020304" pitchFamily="18" charset="0"/>
                <a:ea typeface="黑体" panose="02010609060101010101" pitchFamily="49" charset="-122"/>
                <a:cs typeface="Times New Roman" panose="02020603050405020304" pitchFamily="18" charset="0"/>
              </a:rPr>
              <a:t>2</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的密度函数</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en-US" dirty="0">
                <a:latin typeface="Times New Roman" panose="02020603050405020304" pitchFamily="18" charset="0"/>
                <a:ea typeface="黑体" panose="02010609060101010101" pitchFamily="49" charset="-122"/>
                <a:cs typeface="Times New Roman" panose="02020603050405020304" pitchFamily="18" charset="0"/>
              </a:rPr>
              <a:t>正态分布</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N</a:t>
            </a:r>
            <a:r>
              <a:rPr lang="en-US" altLang="zh-CN" dirty="0">
                <a:latin typeface="Times New Roman" panose="02020603050405020304" pitchFamily="18" charset="0"/>
                <a:ea typeface="黑体" panose="02010609060101010101" pitchFamily="49" charset="-122"/>
                <a:cs typeface="Times New Roman" panose="02020603050405020304" pitchFamily="18" charset="0"/>
              </a:rPr>
              <a:t>(</a:t>
            </a:r>
            <a:r>
              <a:rPr lang="el-GR" altLang="zh-CN" dirty="0">
                <a:latin typeface="Times New Roman" panose="02020603050405020304" pitchFamily="18" charset="0"/>
                <a:ea typeface="黑体" panose="02010609060101010101" pitchFamily="49" charset="-122"/>
                <a:cs typeface="Times New Roman" panose="02020603050405020304" pitchFamily="18" charset="0"/>
              </a:rPr>
              <a:t>μ</a:t>
            </a:r>
            <a:r>
              <a:rPr lang="en-US" altLang="zh-CN" dirty="0">
                <a:latin typeface="Times New Roman" panose="02020603050405020304" pitchFamily="18" charset="0"/>
                <a:ea typeface="黑体" panose="02010609060101010101" pitchFamily="49" charset="-122"/>
                <a:cs typeface="Times New Roman" panose="02020603050405020304" pitchFamily="18" charset="0"/>
              </a:rPr>
              <a:t>, </a:t>
            </a:r>
            <a:r>
              <a:rPr lang="el-GR" altLang="zh-CN" dirty="0">
                <a:latin typeface="Times New Roman" panose="02020603050405020304" pitchFamily="18" charset="0"/>
                <a:ea typeface="黑体" panose="02010609060101010101" pitchFamily="49" charset="-122"/>
                <a:cs typeface="Times New Roman" panose="02020603050405020304" pitchFamily="18" charset="0"/>
              </a:rPr>
              <a:t>σ</a:t>
            </a:r>
            <a:r>
              <a:rPr lang="en-US" altLang="zh-CN" baseline="30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dirty="0">
                <a:latin typeface="Times New Roman" panose="02020603050405020304" pitchFamily="18" charset="0"/>
                <a:ea typeface="黑体" panose="02010609060101010101" pitchFamily="49" charset="-122"/>
                <a:cs typeface="Times New Roman" panose="02020603050405020304" pitchFamily="18" charset="0"/>
              </a:rPr>
              <a:t>)</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的分布函数</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标准正态分布</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N</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(0, 1)</a:t>
            </a:r>
            <a:r>
              <a:rPr lang="zh-CN" altLang="en-US" dirty="0">
                <a:latin typeface="Times New Roman" panose="02020603050405020304" pitchFamily="18" charset="0"/>
                <a:ea typeface="黑体" panose="02010609060101010101" pitchFamily="49" charset="-122"/>
                <a:cs typeface="Times New Roman" panose="02020603050405020304" pitchFamily="18" charset="0"/>
              </a:rPr>
              <a:t>的</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密度函数</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6" name="对象 5"/>
          <p:cNvGraphicFramePr>
            <a:graphicFrameLocks noChangeAspect="1"/>
          </p:cNvGraphicFramePr>
          <p:nvPr>
            <p:extLst>
              <p:ext uri="{D42A27DB-BD31-4B8C-83A1-F6EECF244321}">
                <p14:modId xmlns:p14="http://schemas.microsoft.com/office/powerpoint/2010/main" val="4114454738"/>
              </p:ext>
            </p:extLst>
          </p:nvPr>
        </p:nvGraphicFramePr>
        <p:xfrm>
          <a:off x="1043608" y="1628800"/>
          <a:ext cx="5058814" cy="1080120"/>
        </p:xfrm>
        <a:graphic>
          <a:graphicData uri="http://schemas.openxmlformats.org/presentationml/2006/ole">
            <mc:AlternateContent xmlns:mc="http://schemas.openxmlformats.org/markup-compatibility/2006">
              <mc:Choice xmlns:v="urn:schemas-microsoft-com:vml" Requires="v">
                <p:oleObj spid="_x0000_s29791" name="公式" r:id="rId3" imgW="2361960" imgH="495000" progId="Equation.3">
                  <p:embed/>
                </p:oleObj>
              </mc:Choice>
              <mc:Fallback>
                <p:oleObj name="公式" r:id="rId3" imgW="2361960" imgH="495000" progId="Equation.3">
                  <p:embed/>
                  <p:pic>
                    <p:nvPicPr>
                      <p:cNvPr id="0" name=""/>
                      <p:cNvPicPr>
                        <a:picLocks noChangeAspect="1" noChangeArrowheads="1"/>
                      </p:cNvPicPr>
                      <p:nvPr/>
                    </p:nvPicPr>
                    <p:blipFill>
                      <a:blip r:embed="rId4"/>
                      <a:srcRect/>
                      <a:stretch>
                        <a:fillRect/>
                      </a:stretch>
                    </p:blipFill>
                    <p:spPr bwMode="auto">
                      <a:xfrm>
                        <a:off x="1043608" y="1628800"/>
                        <a:ext cx="5058814" cy="1080120"/>
                      </a:xfrm>
                      <a:prstGeom prst="rect">
                        <a:avLst/>
                      </a:prstGeom>
                      <a:noFill/>
                    </p:spPr>
                  </p:pic>
                </p:oleObj>
              </mc:Fallback>
            </mc:AlternateContent>
          </a:graphicData>
        </a:graphic>
      </p:graphicFrame>
      <p:graphicFrame>
        <p:nvGraphicFramePr>
          <p:cNvPr id="12" name="对象 11"/>
          <p:cNvGraphicFramePr>
            <a:graphicFrameLocks noChangeAspect="1"/>
          </p:cNvGraphicFramePr>
          <p:nvPr>
            <p:extLst>
              <p:ext uri="{D42A27DB-BD31-4B8C-83A1-F6EECF244321}">
                <p14:modId xmlns:p14="http://schemas.microsoft.com/office/powerpoint/2010/main" val="593545724"/>
              </p:ext>
            </p:extLst>
          </p:nvPr>
        </p:nvGraphicFramePr>
        <p:xfrm>
          <a:off x="1018363" y="3600880"/>
          <a:ext cx="4273717" cy="764224"/>
        </p:xfrm>
        <a:graphic>
          <a:graphicData uri="http://schemas.openxmlformats.org/presentationml/2006/ole">
            <mc:AlternateContent xmlns:mc="http://schemas.openxmlformats.org/markup-compatibility/2006">
              <mc:Choice xmlns:v="urn:schemas-microsoft-com:vml" Requires="v">
                <p:oleObj spid="_x0000_s29792" name="公式" r:id="rId5" imgW="1828800" imgH="330200" progId="Equation.3">
                  <p:embed/>
                </p:oleObj>
              </mc:Choice>
              <mc:Fallback>
                <p:oleObj name="公式" r:id="rId5" imgW="1828800" imgH="3302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18363" y="3600880"/>
                        <a:ext cx="4273717" cy="764224"/>
                      </a:xfrm>
                      <a:prstGeom prst="rect">
                        <a:avLst/>
                      </a:prstGeom>
                      <a:noFill/>
                    </p:spPr>
                  </p:pic>
                </p:oleObj>
              </mc:Fallback>
            </mc:AlternateContent>
          </a:graphicData>
        </a:graphic>
      </p:graphicFrame>
      <p:graphicFrame>
        <p:nvGraphicFramePr>
          <p:cNvPr id="14" name="对象 13"/>
          <p:cNvGraphicFramePr>
            <a:graphicFrameLocks noChangeAspect="1"/>
          </p:cNvGraphicFramePr>
          <p:nvPr>
            <p:extLst>
              <p:ext uri="{D42A27DB-BD31-4B8C-83A1-F6EECF244321}">
                <p14:modId xmlns:p14="http://schemas.microsoft.com/office/powerpoint/2010/main" val="3217880424"/>
              </p:ext>
            </p:extLst>
          </p:nvPr>
        </p:nvGraphicFramePr>
        <p:xfrm>
          <a:off x="1043608" y="5211787"/>
          <a:ext cx="4325937" cy="1025525"/>
        </p:xfrm>
        <a:graphic>
          <a:graphicData uri="http://schemas.openxmlformats.org/presentationml/2006/ole">
            <mc:AlternateContent xmlns:mc="http://schemas.openxmlformats.org/markup-compatibility/2006">
              <mc:Choice xmlns:v="urn:schemas-microsoft-com:vml" Requires="v">
                <p:oleObj spid="_x0000_s29793" name="公式" r:id="rId7" imgW="2019240" imgH="469800" progId="Equation.3">
                  <p:embed/>
                </p:oleObj>
              </mc:Choice>
              <mc:Fallback>
                <p:oleObj name="公式" r:id="rId7" imgW="2019240" imgH="469800" progId="Equation.3">
                  <p:embed/>
                  <p:pic>
                    <p:nvPicPr>
                      <p:cNvPr id="0" name=""/>
                      <p:cNvPicPr>
                        <a:picLocks noChangeAspect="1" noChangeArrowheads="1"/>
                      </p:cNvPicPr>
                      <p:nvPr/>
                    </p:nvPicPr>
                    <p:blipFill>
                      <a:blip r:embed="rId8"/>
                      <a:srcRect/>
                      <a:stretch>
                        <a:fillRect/>
                      </a:stretch>
                    </p:blipFill>
                    <p:spPr bwMode="auto">
                      <a:xfrm>
                        <a:off x="1043608" y="5211787"/>
                        <a:ext cx="4325937" cy="102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40147639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27584" y="260648"/>
            <a:ext cx="7632848" cy="648072"/>
          </a:xfrm>
        </p:spPr>
        <p:txBody>
          <a:bodyPr>
            <a:noAutofit/>
          </a:bodyPr>
          <a:lstStyle/>
          <a:p>
            <a:r>
              <a:rPr lang="zh-CN" altLang="en-US" sz="4000" b="1" dirty="0" smtClean="0">
                <a:latin typeface="黑体" panose="02010609060101010101" pitchFamily="49" charset="-122"/>
                <a:ea typeface="黑体" panose="02010609060101010101" pitchFamily="49" charset="-122"/>
                <a:cs typeface="Times New Roman" panose="02020603050405020304" pitchFamily="18" charset="0"/>
              </a:rPr>
              <a:t>正态分布的数字特征</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9" name="内容占位符 8"/>
          <p:cNvSpPr>
            <a:spLocks noGrp="1"/>
          </p:cNvSpPr>
          <p:nvPr>
            <p:ph idx="1"/>
          </p:nvPr>
        </p:nvSpPr>
        <p:spPr>
          <a:xfrm>
            <a:off x="539552" y="980728"/>
            <a:ext cx="8280920" cy="5400600"/>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从</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正态分布的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密度函数来看</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参数</a:t>
            </a:r>
            <a:r>
              <a:rPr lang="el-GR" altLang="zh-CN" sz="2800" dirty="0" smtClean="0">
                <a:latin typeface="Times New Roman" panose="02020603050405020304" pitchFamily="18" charset="0"/>
                <a:ea typeface="黑体" panose="02010609060101010101" pitchFamily="49" charset="-122"/>
                <a:cs typeface="Times New Roman" panose="02020603050405020304" pitchFamily="18" charset="0"/>
              </a:rPr>
              <a:t>μ</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和</a:t>
            </a:r>
            <a:r>
              <a:rPr lang="el-GR" altLang="zh-CN" sz="2800" dirty="0" smtClean="0">
                <a:latin typeface="Times New Roman" panose="02020603050405020304" pitchFamily="18" charset="0"/>
                <a:ea typeface="黑体" panose="02010609060101010101" pitchFamily="49" charset="-122"/>
                <a:cs typeface="Times New Roman" panose="02020603050405020304" pitchFamily="18" charset="0"/>
              </a:rPr>
              <a:t>σ</a:t>
            </a:r>
            <a:r>
              <a:rPr lang="en-US" altLang="zh-CN" sz="2800" baseline="30000"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是</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正态分布中仅有的两个数字特征。只要知道了这两个参数，正态随机变量的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概率密度和分布函数就</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完全确定了</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。利用</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微积分的知识可以证明，</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参数</a:t>
            </a:r>
            <a:r>
              <a:rPr lang="el-GR" altLang="zh-CN" sz="2800" dirty="0">
                <a:latin typeface="Times New Roman" panose="02020603050405020304" pitchFamily="18" charset="0"/>
                <a:ea typeface="黑体" panose="02010609060101010101" pitchFamily="49" charset="-122"/>
                <a:cs typeface="Times New Roman" panose="02020603050405020304" pitchFamily="18" charset="0"/>
              </a:rPr>
              <a:t>μ</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正好</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等于正态随机变量</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的期望，</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参数</a:t>
            </a:r>
            <a:r>
              <a:rPr lang="el-GR" altLang="zh-CN" sz="2800" dirty="0">
                <a:latin typeface="Times New Roman" panose="02020603050405020304" pitchFamily="18" charset="0"/>
                <a:ea typeface="黑体" panose="02010609060101010101" pitchFamily="49" charset="-122"/>
                <a:cs typeface="Times New Roman" panose="02020603050405020304" pitchFamily="18" charset="0"/>
              </a:rPr>
              <a:t>σ</a:t>
            </a:r>
            <a:r>
              <a:rPr lang="en-US" altLang="zh-CN" sz="2800" baseline="30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正好</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等于</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的方差</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。因此</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，也</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将</a:t>
            </a:r>
            <a:r>
              <a:rPr lang="el-GR" altLang="zh-CN" sz="2800" dirty="0">
                <a:latin typeface="Times New Roman" panose="02020603050405020304" pitchFamily="18" charset="0"/>
                <a:ea typeface="黑体" panose="02010609060101010101" pitchFamily="49" charset="-122"/>
                <a:cs typeface="Times New Roman" panose="02020603050405020304" pitchFamily="18" charset="0"/>
              </a:rPr>
              <a:t>μ</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称为</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正态分布的均值</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l-GR" altLang="zh-CN" sz="2800" dirty="0">
                <a:latin typeface="Times New Roman" panose="02020603050405020304" pitchFamily="18" charset="0"/>
                <a:ea typeface="黑体" panose="02010609060101010101" pitchFamily="49" charset="-122"/>
                <a:cs typeface="Times New Roman" panose="02020603050405020304" pitchFamily="18" charset="0"/>
              </a:rPr>
              <a:t> σ</a:t>
            </a:r>
            <a:r>
              <a:rPr lang="en-US" altLang="zh-CN" sz="2800" baseline="30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称为</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正态分布的方差</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服从</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正态分布的随机变量非常多，如测量误差、植物的高度、动物的体重、人的身高、健康人的红血球数目、年降水量、月平均温度、海洋的波浪高度等。在概率论和数理统计的理论研究和实际应用中，正态随机变量都起着特别重要的作用。</a:t>
            </a:r>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8726976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87624" y="341784"/>
            <a:ext cx="6768752" cy="1287016"/>
          </a:xfrm>
        </p:spPr>
        <p:txBody>
          <a:bodyPr>
            <a:noAutofit/>
          </a:bodyPr>
          <a:lstStyle/>
          <a:p>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正态分布</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的概率密度（</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）和概率分布（</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）函数曲线</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14" name="图片 1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504" y="1700808"/>
            <a:ext cx="8964488" cy="3816424"/>
          </a:xfrm>
          <a:prstGeom prst="rect">
            <a:avLst/>
          </a:prstGeom>
          <a:noFill/>
          <a:ln>
            <a:noFill/>
          </a:ln>
        </p:spPr>
      </p:pic>
    </p:spTree>
    <p:extLst>
      <p:ext uri="{BB962C8B-B14F-4D97-AF65-F5344CB8AC3E}">
        <p14:creationId xmlns:p14="http://schemas.microsoft.com/office/powerpoint/2010/main" val="385352885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正态分布的</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特征</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683568" y="1052736"/>
            <a:ext cx="7920880" cy="5256584"/>
          </a:xfrm>
        </p:spPr>
        <p:txBody>
          <a:bodyPr>
            <a:noAutofit/>
          </a:bodyPr>
          <a:lstStyle/>
          <a:p>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密度函数</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曲线呈钟形，以</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轴为</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渐近线</a:t>
            </a:r>
            <a:r>
              <a:rPr lang="zh-CN" altLang="en-US" sz="30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密度函数</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曲线关于</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直线</a:t>
            </a:r>
            <a:r>
              <a:rPr lang="en-US" altLang="zh-CN" sz="3000" i="1" dirty="0" smtClean="0">
                <a:latin typeface="Times New Roman" panose="02020603050405020304" pitchFamily="18" charset="0"/>
                <a:ea typeface="黑体" panose="02010609060101010101" pitchFamily="49" charset="-122"/>
                <a:cs typeface="Times New Roman" panose="02020603050405020304" pitchFamily="18" charset="0"/>
              </a:rPr>
              <a:t>x</a:t>
            </a:r>
            <a:r>
              <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r>
              <a:rPr lang="el-GR" altLang="zh-CN" sz="3000" dirty="0">
                <a:latin typeface="Times New Roman" panose="02020603050405020304" pitchFamily="18" charset="0"/>
                <a:ea typeface="黑体" panose="02010609060101010101" pitchFamily="49" charset="-122"/>
                <a:cs typeface="Times New Roman" panose="02020603050405020304" pitchFamily="18" charset="0"/>
              </a:rPr>
              <a:t> μ</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对称；</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3000" i="1" dirty="0" smtClean="0">
                <a:latin typeface="Times New Roman" panose="02020603050405020304" pitchFamily="18" charset="0"/>
                <a:ea typeface="黑体" panose="02010609060101010101" pitchFamily="49" charset="-122"/>
                <a:cs typeface="Times New Roman" panose="02020603050405020304" pitchFamily="18" charset="0"/>
              </a:rPr>
              <a:t> </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x</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a:t>
            </a:r>
            <a:r>
              <a:rPr lang="el-GR" altLang="zh-CN" sz="3000" dirty="0">
                <a:latin typeface="Times New Roman" panose="02020603050405020304" pitchFamily="18" charset="0"/>
                <a:ea typeface="黑体" panose="02010609060101010101" pitchFamily="49" charset="-122"/>
                <a:cs typeface="Times New Roman" panose="02020603050405020304" pitchFamily="18" charset="0"/>
              </a:rPr>
              <a:t> μ</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时</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曲线达到最高点</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 x</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a:t>
            </a:r>
            <a:r>
              <a:rPr lang="el-GR" altLang="zh-CN" sz="3000" dirty="0">
                <a:latin typeface="Times New Roman" panose="02020603050405020304" pitchFamily="18" charset="0"/>
                <a:ea typeface="黑体" panose="02010609060101010101" pitchFamily="49" charset="-122"/>
                <a:cs typeface="Times New Roman" panose="02020603050405020304" pitchFamily="18" charset="0"/>
              </a:rPr>
              <a:t> </a:t>
            </a:r>
            <a:r>
              <a:rPr lang="el-GR" altLang="zh-CN" sz="3000" dirty="0" smtClean="0">
                <a:latin typeface="Times New Roman" panose="02020603050405020304" pitchFamily="18" charset="0"/>
                <a:ea typeface="黑体" panose="02010609060101010101" pitchFamily="49" charset="-122"/>
                <a:cs typeface="Times New Roman" panose="02020603050405020304" pitchFamily="18" charset="0"/>
              </a:rPr>
              <a:t>μ±</a:t>
            </a:r>
            <a:r>
              <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rPr>
              <a:t>σ</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处</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有拐点</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正态分布</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的密度曲线与</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轴之间的总面积等于１，而且曲线下方</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介于</a:t>
            </a:r>
            <a:r>
              <a:rPr lang="en-US" altLang="zh-CN" sz="3000" i="1" dirty="0" smtClean="0">
                <a:latin typeface="Times New Roman" panose="02020603050405020304" pitchFamily="18" charset="0"/>
                <a:ea typeface="黑体" panose="02010609060101010101" pitchFamily="49" charset="-122"/>
                <a:cs typeface="Times New Roman" panose="02020603050405020304" pitchFamily="18" charset="0"/>
              </a:rPr>
              <a:t>x</a:t>
            </a:r>
            <a:r>
              <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3000" i="1" dirty="0" smtClean="0">
                <a:latin typeface="Times New Roman" panose="02020603050405020304" pitchFamily="18" charset="0"/>
                <a:ea typeface="黑体" panose="02010609060101010101" pitchFamily="49" charset="-122"/>
                <a:cs typeface="Times New Roman" panose="02020603050405020304" pitchFamily="18" charset="0"/>
              </a:rPr>
              <a:t>x</a:t>
            </a:r>
            <a:r>
              <a:rPr lang="en-US" altLang="zh-CN" sz="3000" baseline="-25000" dirty="0" smtClean="0">
                <a:latin typeface="Times New Roman" panose="02020603050405020304" pitchFamily="18" charset="0"/>
                <a:ea typeface="黑体" panose="02010609060101010101" pitchFamily="49" charset="-122"/>
                <a:cs typeface="Times New Roman" panose="02020603050405020304" pitchFamily="18" charset="0"/>
              </a:rPr>
              <a:t>1</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到</a:t>
            </a:r>
            <a:r>
              <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rPr>
              <a:t> </a:t>
            </a:r>
            <a:r>
              <a:rPr lang="en-US" altLang="zh-CN" sz="3000" i="1" dirty="0" smtClean="0">
                <a:latin typeface="Times New Roman" panose="02020603050405020304" pitchFamily="18" charset="0"/>
                <a:ea typeface="黑体" panose="02010609060101010101" pitchFamily="49" charset="-122"/>
                <a:cs typeface="Times New Roman" panose="02020603050405020304" pitchFamily="18" charset="0"/>
              </a:rPr>
              <a:t>x</a:t>
            </a:r>
            <a:r>
              <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3000" i="1" dirty="0" smtClean="0">
                <a:latin typeface="Times New Roman" panose="02020603050405020304" pitchFamily="18" charset="0"/>
                <a:ea typeface="黑体" panose="02010609060101010101" pitchFamily="49" charset="-122"/>
                <a:cs typeface="Times New Roman" panose="02020603050405020304" pitchFamily="18" charset="0"/>
              </a:rPr>
              <a:t>x</a:t>
            </a:r>
            <a:r>
              <a:rPr lang="en-US" altLang="zh-CN" sz="3000" baseline="-25000" dirty="0" smtClean="0">
                <a:latin typeface="Times New Roman" panose="02020603050405020304" pitchFamily="18" charset="0"/>
                <a:ea typeface="黑体" panose="02010609060101010101" pitchFamily="49" charset="-122"/>
                <a:cs typeface="Times New Roman" panose="02020603050405020304" pitchFamily="18" charset="0"/>
              </a:rPr>
              <a:t>2 </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rPr>
              <a:t> </a:t>
            </a:r>
            <a:r>
              <a:rPr lang="en-US" altLang="zh-CN" sz="3000" i="1" dirty="0" smtClean="0">
                <a:latin typeface="Times New Roman" panose="02020603050405020304" pitchFamily="18" charset="0"/>
                <a:ea typeface="黑体" panose="02010609060101010101" pitchFamily="49" charset="-122"/>
                <a:cs typeface="Times New Roman" panose="02020603050405020304" pitchFamily="18" charset="0"/>
              </a:rPr>
              <a:t>x</a:t>
            </a:r>
            <a:r>
              <a:rPr lang="en-US" altLang="zh-CN" sz="3000" baseline="-25000"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rPr>
              <a:t>&lt;</a:t>
            </a:r>
            <a:r>
              <a:rPr lang="en-US" altLang="zh-CN" sz="3000" i="1" dirty="0" smtClean="0">
                <a:latin typeface="Times New Roman" panose="02020603050405020304" pitchFamily="18" charset="0"/>
                <a:ea typeface="黑体" panose="02010609060101010101" pitchFamily="49" charset="-122"/>
                <a:cs typeface="Times New Roman" panose="02020603050405020304" pitchFamily="18" charset="0"/>
              </a:rPr>
              <a:t>x</a:t>
            </a:r>
            <a:r>
              <a:rPr lang="en-US" altLang="zh-CN" sz="3000" baseline="-25000" dirty="0" smtClean="0">
                <a:latin typeface="Times New Roman" panose="02020603050405020304" pitchFamily="18" charset="0"/>
                <a:ea typeface="黑体" panose="02010609060101010101" pitchFamily="49" charset="-122"/>
                <a:cs typeface="Times New Roman" panose="02020603050405020304" pitchFamily="18" charset="0"/>
              </a:rPr>
              <a:t>2 </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之间的面积等于随机变量落入区间（</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x</a:t>
            </a:r>
            <a:r>
              <a:rPr lang="en-US" altLang="zh-CN" sz="30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x</a:t>
            </a:r>
            <a:r>
              <a:rPr lang="en-US" altLang="zh-CN" sz="30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）的概率</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任意</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带有参数</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μ</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σ</a:t>
            </a:r>
            <a:r>
              <a:rPr lang="en-US" altLang="zh-CN" sz="3000" baseline="30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的正态随机变量</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，都可以</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通过标准化</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转换，变为标准正态分布的随机变量进行研究。</a:t>
            </a:r>
            <a:endParaRPr lang="zh-CN" altLang="en-US" sz="30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73096392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608" y="202630"/>
            <a:ext cx="6768752" cy="1210146"/>
          </a:xfrm>
        </p:spPr>
        <p:txBody>
          <a:bodyPr>
            <a:noAutofit/>
          </a:bodyPr>
          <a:lstStyle/>
          <a:p>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正态随机变量在以均值为中心的</a:t>
            </a:r>
            <a:r>
              <a:rPr lang="en-US" altLang="zh-CN" sz="3600" b="1" i="1" dirty="0">
                <a:latin typeface="Times New Roman" panose="02020603050405020304" pitchFamily="18" charset="0"/>
                <a:ea typeface="黑体" panose="02010609060101010101" pitchFamily="49" charset="-122"/>
                <a:cs typeface="Times New Roman" panose="02020603050405020304" pitchFamily="18" charset="0"/>
              </a:rPr>
              <a:t>k</a:t>
            </a:r>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个标准差范围内的取值概率</a:t>
            </a:r>
            <a:endParaRPr lang="en-US" altLang="zh-CN" sz="36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4" name="内容占位符 13"/>
          <p:cNvSpPr>
            <a:spLocks noGrp="1"/>
          </p:cNvSpPr>
          <p:nvPr>
            <p:ph idx="1"/>
          </p:nvPr>
        </p:nvSpPr>
        <p:spPr>
          <a:xfrm>
            <a:off x="467544" y="4221088"/>
            <a:ext cx="8136904" cy="2232248"/>
          </a:xfrm>
        </p:spPr>
        <p:txBody>
          <a:bodyPr>
            <a:norm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正态随机变量在三个标准差之间的取值概率超过</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99.7%</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。在一些质量控制问题中，将这一概率称为“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3σ</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原则”，在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3σ</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区间之外的样品均可以被看作是次品或非正常品；</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3σ</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区间之外的数据也可被看作是奇异值。</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2" name="表格 11"/>
          <p:cNvGraphicFramePr>
            <a:graphicFrameLocks noGrp="1"/>
          </p:cNvGraphicFramePr>
          <p:nvPr>
            <p:extLst>
              <p:ext uri="{D42A27DB-BD31-4B8C-83A1-F6EECF244321}">
                <p14:modId xmlns:p14="http://schemas.microsoft.com/office/powerpoint/2010/main" val="1351294454"/>
              </p:ext>
            </p:extLst>
          </p:nvPr>
        </p:nvGraphicFramePr>
        <p:xfrm>
          <a:off x="348721" y="2204864"/>
          <a:ext cx="8446558" cy="1937636"/>
        </p:xfrm>
        <a:graphic>
          <a:graphicData uri="http://schemas.openxmlformats.org/drawingml/2006/table">
            <a:tbl>
              <a:tblPr firstRow="1" firstCol="1" bandRow="1">
                <a:tableStyleId>{5C22544A-7EE6-4342-B048-85BDC9FD1C3A}</a:tableStyleId>
              </a:tblPr>
              <a:tblGrid>
                <a:gridCol w="1656184"/>
                <a:gridCol w="1129348"/>
                <a:gridCol w="1129348"/>
                <a:gridCol w="1129348"/>
                <a:gridCol w="1134110"/>
                <a:gridCol w="1134110"/>
                <a:gridCol w="1134110"/>
              </a:tblGrid>
              <a:tr h="0">
                <a:tc>
                  <a:txBody>
                    <a:bodyPr/>
                    <a:lstStyle/>
                    <a:p>
                      <a:pPr algn="just">
                        <a:lnSpc>
                          <a:spcPct val="150000"/>
                        </a:lnSpc>
                        <a:spcAft>
                          <a:spcPts val="0"/>
                        </a:spcAft>
                      </a:pPr>
                      <a:r>
                        <a:rPr lang="zh-CN" sz="2600" kern="0" dirty="0">
                          <a:effectLst/>
                        </a:rPr>
                        <a:t>标准差的倍数</a:t>
                      </a:r>
                      <a:r>
                        <a:rPr lang="en-US" sz="2600" i="1" kern="0" dirty="0">
                          <a:effectLst/>
                        </a:rPr>
                        <a:t>k</a:t>
                      </a:r>
                      <a:r>
                        <a:rPr lang="en-US" sz="2600" kern="0" dirty="0">
                          <a:effectLst/>
                        </a:rPr>
                        <a:t> </a:t>
                      </a:r>
                      <a:endParaRPr lang="zh-CN" sz="2600" kern="100" dirty="0">
                        <a:effectLst/>
                        <a:latin typeface="Calibri"/>
                        <a:ea typeface="宋体"/>
                        <a:cs typeface="Times New Roman"/>
                      </a:endParaRPr>
                    </a:p>
                  </a:txBody>
                  <a:tcPr marL="68580" marR="68580" marT="0" marB="0"/>
                </a:tc>
                <a:tc>
                  <a:txBody>
                    <a:bodyPr/>
                    <a:lstStyle/>
                    <a:p>
                      <a:pPr algn="just">
                        <a:lnSpc>
                          <a:spcPct val="150000"/>
                        </a:lnSpc>
                        <a:spcAft>
                          <a:spcPts val="0"/>
                        </a:spcAft>
                      </a:pPr>
                      <a:r>
                        <a:rPr lang="en-US" sz="2600" kern="0">
                          <a:effectLst/>
                        </a:rPr>
                        <a:t>1</a:t>
                      </a:r>
                      <a:endParaRPr lang="zh-CN" sz="2600" kern="100">
                        <a:effectLst/>
                        <a:latin typeface="Calibri"/>
                        <a:ea typeface="宋体"/>
                        <a:cs typeface="Times New Roman"/>
                      </a:endParaRPr>
                    </a:p>
                  </a:txBody>
                  <a:tcPr marL="68580" marR="68580" marT="0" marB="0"/>
                </a:tc>
                <a:tc>
                  <a:txBody>
                    <a:bodyPr/>
                    <a:lstStyle/>
                    <a:p>
                      <a:pPr algn="just">
                        <a:lnSpc>
                          <a:spcPct val="150000"/>
                        </a:lnSpc>
                        <a:spcAft>
                          <a:spcPts val="0"/>
                        </a:spcAft>
                      </a:pPr>
                      <a:r>
                        <a:rPr lang="en-US" sz="2600" kern="0">
                          <a:effectLst/>
                        </a:rPr>
                        <a:t>2</a:t>
                      </a:r>
                      <a:endParaRPr lang="zh-CN" sz="2600" kern="100">
                        <a:effectLst/>
                        <a:latin typeface="Calibri"/>
                        <a:ea typeface="宋体"/>
                        <a:cs typeface="Times New Roman"/>
                      </a:endParaRPr>
                    </a:p>
                  </a:txBody>
                  <a:tcPr marL="68580" marR="68580" marT="0" marB="0"/>
                </a:tc>
                <a:tc>
                  <a:txBody>
                    <a:bodyPr/>
                    <a:lstStyle/>
                    <a:p>
                      <a:pPr algn="just">
                        <a:lnSpc>
                          <a:spcPct val="150000"/>
                        </a:lnSpc>
                        <a:spcAft>
                          <a:spcPts val="0"/>
                        </a:spcAft>
                      </a:pPr>
                      <a:r>
                        <a:rPr lang="en-US" sz="2600" kern="0">
                          <a:effectLst/>
                        </a:rPr>
                        <a:t>3</a:t>
                      </a:r>
                      <a:endParaRPr lang="zh-CN" sz="2600" kern="100">
                        <a:effectLst/>
                        <a:latin typeface="Calibri"/>
                        <a:ea typeface="宋体"/>
                        <a:cs typeface="Times New Roman"/>
                      </a:endParaRPr>
                    </a:p>
                  </a:txBody>
                  <a:tcPr marL="68580" marR="68580" marT="0" marB="0"/>
                </a:tc>
                <a:tc>
                  <a:txBody>
                    <a:bodyPr/>
                    <a:lstStyle/>
                    <a:p>
                      <a:pPr algn="just">
                        <a:lnSpc>
                          <a:spcPct val="150000"/>
                        </a:lnSpc>
                        <a:spcAft>
                          <a:spcPts val="0"/>
                        </a:spcAft>
                      </a:pPr>
                      <a:r>
                        <a:rPr lang="en-US" sz="2600" kern="0">
                          <a:effectLst/>
                        </a:rPr>
                        <a:t>1.6449</a:t>
                      </a:r>
                      <a:endParaRPr lang="zh-CN" sz="2600" kern="100">
                        <a:effectLst/>
                        <a:latin typeface="Calibri"/>
                        <a:ea typeface="宋体"/>
                        <a:cs typeface="Times New Roman"/>
                      </a:endParaRPr>
                    </a:p>
                  </a:txBody>
                  <a:tcPr marL="68580" marR="68580" marT="0" marB="0"/>
                </a:tc>
                <a:tc>
                  <a:txBody>
                    <a:bodyPr/>
                    <a:lstStyle/>
                    <a:p>
                      <a:pPr algn="just">
                        <a:lnSpc>
                          <a:spcPct val="150000"/>
                        </a:lnSpc>
                        <a:spcAft>
                          <a:spcPts val="0"/>
                        </a:spcAft>
                      </a:pPr>
                      <a:r>
                        <a:rPr lang="en-US" sz="2600" kern="0" dirty="0">
                          <a:effectLst/>
                        </a:rPr>
                        <a:t>2.3263</a:t>
                      </a:r>
                      <a:endParaRPr lang="zh-CN" sz="2600" kern="100" dirty="0">
                        <a:effectLst/>
                        <a:latin typeface="Calibri"/>
                        <a:ea typeface="宋体"/>
                        <a:cs typeface="Times New Roman"/>
                      </a:endParaRPr>
                    </a:p>
                  </a:txBody>
                  <a:tcPr marL="68580" marR="68580" marT="0" marB="0"/>
                </a:tc>
                <a:tc>
                  <a:txBody>
                    <a:bodyPr/>
                    <a:lstStyle/>
                    <a:p>
                      <a:pPr algn="just">
                        <a:lnSpc>
                          <a:spcPct val="150000"/>
                        </a:lnSpc>
                        <a:spcAft>
                          <a:spcPts val="0"/>
                        </a:spcAft>
                      </a:pPr>
                      <a:r>
                        <a:rPr lang="en-US" sz="2600" kern="0" dirty="0">
                          <a:effectLst/>
                        </a:rPr>
                        <a:t>3.0902</a:t>
                      </a:r>
                      <a:endParaRPr lang="zh-CN" sz="2600" kern="100" dirty="0">
                        <a:effectLst/>
                        <a:latin typeface="Calibri"/>
                        <a:ea typeface="宋体"/>
                        <a:cs typeface="Times New Roman"/>
                      </a:endParaRPr>
                    </a:p>
                  </a:txBody>
                  <a:tcPr marL="68580" marR="68580" marT="0" marB="0"/>
                </a:tc>
              </a:tr>
              <a:tr h="748916">
                <a:tc>
                  <a:txBody>
                    <a:bodyPr/>
                    <a:lstStyle/>
                    <a:p>
                      <a:pPr algn="just">
                        <a:lnSpc>
                          <a:spcPct val="150000"/>
                        </a:lnSpc>
                        <a:spcAft>
                          <a:spcPts val="0"/>
                        </a:spcAft>
                      </a:pPr>
                      <a:r>
                        <a:rPr lang="zh-CN" sz="2600" kern="0" dirty="0">
                          <a:effectLst/>
                        </a:rPr>
                        <a:t>取值概率</a:t>
                      </a:r>
                      <a:r>
                        <a:rPr lang="en-US" sz="2600" i="1" kern="0" dirty="0">
                          <a:effectLst/>
                        </a:rPr>
                        <a:t>P</a:t>
                      </a:r>
                      <a:r>
                        <a:rPr lang="en-US" sz="2600" kern="0" dirty="0">
                          <a:effectLst/>
                        </a:rPr>
                        <a:t> </a:t>
                      </a:r>
                      <a:endParaRPr lang="zh-CN" sz="2600" kern="100" dirty="0">
                        <a:effectLst/>
                        <a:latin typeface="Calibri"/>
                        <a:ea typeface="宋体"/>
                        <a:cs typeface="Times New Roman"/>
                      </a:endParaRPr>
                    </a:p>
                  </a:txBody>
                  <a:tcPr marL="68580" marR="68580" marT="0" marB="0"/>
                </a:tc>
                <a:tc>
                  <a:txBody>
                    <a:bodyPr/>
                    <a:lstStyle/>
                    <a:p>
                      <a:pPr algn="just">
                        <a:lnSpc>
                          <a:spcPct val="150000"/>
                        </a:lnSpc>
                        <a:spcAft>
                          <a:spcPts val="0"/>
                        </a:spcAft>
                      </a:pPr>
                      <a:r>
                        <a:rPr lang="en-US" sz="2600" kern="0" dirty="0">
                          <a:effectLst/>
                        </a:rPr>
                        <a:t>0.6827</a:t>
                      </a:r>
                      <a:endParaRPr lang="zh-CN" sz="2600" kern="100" dirty="0">
                        <a:effectLst/>
                        <a:latin typeface="Calibri"/>
                        <a:ea typeface="宋体"/>
                        <a:cs typeface="Times New Roman"/>
                      </a:endParaRPr>
                    </a:p>
                  </a:txBody>
                  <a:tcPr marL="68580" marR="68580" marT="0" marB="0"/>
                </a:tc>
                <a:tc>
                  <a:txBody>
                    <a:bodyPr/>
                    <a:lstStyle/>
                    <a:p>
                      <a:pPr algn="just">
                        <a:lnSpc>
                          <a:spcPct val="150000"/>
                        </a:lnSpc>
                        <a:spcAft>
                          <a:spcPts val="0"/>
                        </a:spcAft>
                      </a:pPr>
                      <a:r>
                        <a:rPr lang="en-US" sz="2600" kern="0" dirty="0">
                          <a:effectLst/>
                        </a:rPr>
                        <a:t>0.9545</a:t>
                      </a:r>
                      <a:endParaRPr lang="zh-CN" sz="2600" kern="100" dirty="0">
                        <a:effectLst/>
                        <a:latin typeface="Calibri"/>
                        <a:ea typeface="宋体"/>
                        <a:cs typeface="Times New Roman"/>
                      </a:endParaRPr>
                    </a:p>
                  </a:txBody>
                  <a:tcPr marL="68580" marR="68580" marT="0" marB="0"/>
                </a:tc>
                <a:tc>
                  <a:txBody>
                    <a:bodyPr/>
                    <a:lstStyle/>
                    <a:p>
                      <a:pPr algn="just">
                        <a:lnSpc>
                          <a:spcPct val="150000"/>
                        </a:lnSpc>
                        <a:spcAft>
                          <a:spcPts val="0"/>
                        </a:spcAft>
                      </a:pPr>
                      <a:r>
                        <a:rPr lang="en-US" sz="2600" kern="0" dirty="0">
                          <a:effectLst/>
                        </a:rPr>
                        <a:t>0.9973</a:t>
                      </a:r>
                      <a:endParaRPr lang="zh-CN" sz="2600" kern="100" dirty="0">
                        <a:effectLst/>
                        <a:latin typeface="Calibri"/>
                        <a:ea typeface="宋体"/>
                        <a:cs typeface="Times New Roman"/>
                      </a:endParaRPr>
                    </a:p>
                  </a:txBody>
                  <a:tcPr marL="68580" marR="68580" marT="0" marB="0"/>
                </a:tc>
                <a:tc>
                  <a:txBody>
                    <a:bodyPr/>
                    <a:lstStyle/>
                    <a:p>
                      <a:pPr algn="just">
                        <a:lnSpc>
                          <a:spcPct val="150000"/>
                        </a:lnSpc>
                        <a:spcAft>
                          <a:spcPts val="0"/>
                        </a:spcAft>
                      </a:pPr>
                      <a:r>
                        <a:rPr lang="en-US" sz="2600" kern="0">
                          <a:effectLst/>
                        </a:rPr>
                        <a:t>0.95</a:t>
                      </a:r>
                      <a:endParaRPr lang="zh-CN" sz="2600" kern="100">
                        <a:effectLst/>
                        <a:latin typeface="Calibri"/>
                        <a:ea typeface="宋体"/>
                        <a:cs typeface="Times New Roman"/>
                      </a:endParaRPr>
                    </a:p>
                  </a:txBody>
                  <a:tcPr marL="68580" marR="68580" marT="0" marB="0"/>
                </a:tc>
                <a:tc>
                  <a:txBody>
                    <a:bodyPr/>
                    <a:lstStyle/>
                    <a:p>
                      <a:pPr algn="just">
                        <a:lnSpc>
                          <a:spcPct val="150000"/>
                        </a:lnSpc>
                        <a:spcAft>
                          <a:spcPts val="0"/>
                        </a:spcAft>
                      </a:pPr>
                      <a:r>
                        <a:rPr lang="en-US" sz="2600" kern="0">
                          <a:effectLst/>
                        </a:rPr>
                        <a:t>0.99</a:t>
                      </a:r>
                      <a:endParaRPr lang="zh-CN" sz="2600" kern="100">
                        <a:effectLst/>
                        <a:latin typeface="Calibri"/>
                        <a:ea typeface="宋体"/>
                        <a:cs typeface="Times New Roman"/>
                      </a:endParaRPr>
                    </a:p>
                  </a:txBody>
                  <a:tcPr marL="68580" marR="68580" marT="0" marB="0"/>
                </a:tc>
                <a:tc>
                  <a:txBody>
                    <a:bodyPr/>
                    <a:lstStyle/>
                    <a:p>
                      <a:pPr algn="just">
                        <a:lnSpc>
                          <a:spcPct val="150000"/>
                        </a:lnSpc>
                        <a:spcAft>
                          <a:spcPts val="0"/>
                        </a:spcAft>
                      </a:pPr>
                      <a:r>
                        <a:rPr lang="en-US" sz="2600" kern="0" dirty="0">
                          <a:effectLst/>
                        </a:rPr>
                        <a:t>0.999 </a:t>
                      </a:r>
                      <a:endParaRPr lang="zh-CN" sz="2600" kern="100" dirty="0">
                        <a:effectLst/>
                        <a:latin typeface="Calibri"/>
                        <a:ea typeface="宋体"/>
                        <a:cs typeface="Times New Roman"/>
                      </a:endParaRPr>
                    </a:p>
                  </a:txBody>
                  <a:tcPr marL="68580" marR="68580" marT="0" marB="0"/>
                </a:tc>
              </a:tr>
            </a:tbl>
          </a:graphicData>
        </a:graphic>
      </p:graphicFrame>
      <p:graphicFrame>
        <p:nvGraphicFramePr>
          <p:cNvPr id="16" name="对象 15"/>
          <p:cNvGraphicFramePr>
            <a:graphicFrameLocks noChangeAspect="1"/>
          </p:cNvGraphicFramePr>
          <p:nvPr>
            <p:extLst>
              <p:ext uri="{D42A27DB-BD31-4B8C-83A1-F6EECF244321}">
                <p14:modId xmlns:p14="http://schemas.microsoft.com/office/powerpoint/2010/main" val="2183301760"/>
              </p:ext>
            </p:extLst>
          </p:nvPr>
        </p:nvGraphicFramePr>
        <p:xfrm>
          <a:off x="1619672" y="1340768"/>
          <a:ext cx="1944216" cy="810090"/>
        </p:xfrm>
        <a:graphic>
          <a:graphicData uri="http://schemas.openxmlformats.org/presentationml/2006/ole">
            <mc:AlternateContent xmlns:mc="http://schemas.openxmlformats.org/markup-compatibility/2006">
              <mc:Choice xmlns:v="urn:schemas-microsoft-com:vml" Requires="v">
                <p:oleObj spid="_x0000_s30783" name="公式" r:id="rId3" imgW="952087" imgH="393529" progId="Equation.3">
                  <p:embed/>
                </p:oleObj>
              </mc:Choice>
              <mc:Fallback>
                <p:oleObj name="公式" r:id="rId3" imgW="952087" imgH="393529"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19672" y="1340768"/>
                        <a:ext cx="1944216" cy="810090"/>
                      </a:xfrm>
                      <a:prstGeom prst="rect">
                        <a:avLst/>
                      </a:prstGeom>
                      <a:noFill/>
                    </p:spPr>
                  </p:pic>
                </p:oleObj>
              </mc:Fallback>
            </mc:AlternateContent>
          </a:graphicData>
        </a:graphic>
      </p:graphicFrame>
      <p:graphicFrame>
        <p:nvGraphicFramePr>
          <p:cNvPr id="18" name="对象 17"/>
          <p:cNvGraphicFramePr>
            <a:graphicFrameLocks noChangeAspect="1"/>
          </p:cNvGraphicFramePr>
          <p:nvPr>
            <p:extLst>
              <p:ext uri="{D42A27DB-BD31-4B8C-83A1-F6EECF244321}">
                <p14:modId xmlns:p14="http://schemas.microsoft.com/office/powerpoint/2010/main" val="3106604832"/>
              </p:ext>
            </p:extLst>
          </p:nvPr>
        </p:nvGraphicFramePr>
        <p:xfrm>
          <a:off x="4348336" y="1512168"/>
          <a:ext cx="3608040" cy="476672"/>
        </p:xfrm>
        <a:graphic>
          <a:graphicData uri="http://schemas.openxmlformats.org/presentationml/2006/ole">
            <mc:AlternateContent xmlns:mc="http://schemas.openxmlformats.org/markup-compatibility/2006">
              <mc:Choice xmlns:v="urn:schemas-microsoft-com:vml" Requires="v">
                <p:oleObj spid="_x0000_s30784" name="公式" r:id="rId5" imgW="1562100" imgH="203200" progId="Equation.3">
                  <p:embed/>
                </p:oleObj>
              </mc:Choice>
              <mc:Fallback>
                <p:oleObj name="公式" r:id="rId5" imgW="1562100" imgH="2032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48336" y="1512168"/>
                        <a:ext cx="3608040" cy="476672"/>
                      </a:xfrm>
                      <a:prstGeom prst="rect">
                        <a:avLst/>
                      </a:prstGeom>
                      <a:noFill/>
                    </p:spPr>
                  </p:pic>
                </p:oleObj>
              </mc:Fallback>
            </mc:AlternateContent>
          </a:graphicData>
        </a:graphic>
      </p:graphicFrame>
      <p:sp>
        <p:nvSpPr>
          <p:cNvPr id="19" name="矩形 18"/>
          <p:cNvSpPr/>
          <p:nvPr/>
        </p:nvSpPr>
        <p:spPr>
          <a:xfrm>
            <a:off x="3707904" y="1412776"/>
            <a:ext cx="595035" cy="584775"/>
          </a:xfrm>
          <a:prstGeom prst="rect">
            <a:avLst/>
          </a:prstGeom>
        </p:spPr>
        <p:txBody>
          <a:bodyPr wrap="none">
            <a:spAutoFit/>
          </a:bodyPr>
          <a:lstStyle/>
          <a:p>
            <a:r>
              <a:rPr lang="zh-CN" altLang="zh-CN" sz="3200" dirty="0">
                <a:latin typeface="黑体" panose="02010609060101010101" pitchFamily="49" charset="-122"/>
                <a:ea typeface="黑体" panose="02010609060101010101" pitchFamily="49" charset="-122"/>
              </a:rPr>
              <a:t>或</a:t>
            </a:r>
            <a:endParaRPr lang="zh-CN" altLang="en-US" sz="3200" dirty="0">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42525731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899592" y="260648"/>
            <a:ext cx="7272808" cy="648072"/>
          </a:xfrm>
        </p:spPr>
        <p:txBody>
          <a:bodyPr>
            <a:normAutofit fontScale="90000"/>
          </a:bodyPr>
          <a:lstStyle/>
          <a:p>
            <a:pPr>
              <a:lnSpc>
                <a:spcPct val="90000"/>
              </a:lnSpc>
            </a:pPr>
            <a:r>
              <a:rPr lang="zh-CN" altLang="en-US" b="1" dirty="0" smtClean="0">
                <a:latin typeface="黑体" panose="02010609060101010101" pitchFamily="49" charset="-122"/>
                <a:ea typeface="黑体" panose="02010609060101010101" pitchFamily="49" charset="-122"/>
              </a:rPr>
              <a:t>连续变异与数量</a:t>
            </a:r>
            <a:r>
              <a:rPr lang="zh-CN" altLang="zh-CN" b="1" dirty="0" smtClean="0">
                <a:latin typeface="黑体" panose="02010609060101010101" pitchFamily="49" charset="-122"/>
                <a:ea typeface="黑体" panose="02010609060101010101" pitchFamily="49" charset="-122"/>
              </a:rPr>
              <a:t>性状</a:t>
            </a:r>
            <a:endParaRPr lang="zh-CN" altLang="en-US" b="1" dirty="0">
              <a:latin typeface="黑体" panose="02010609060101010101" pitchFamily="49" charset="-122"/>
              <a:ea typeface="黑体" panose="02010609060101010101" pitchFamily="49" charset="-122"/>
            </a:endParaRPr>
          </a:p>
        </p:txBody>
      </p:sp>
      <p:sp>
        <p:nvSpPr>
          <p:cNvPr id="31747" name="Rectangle 3"/>
          <p:cNvSpPr>
            <a:spLocks noGrp="1" noChangeArrowheads="1"/>
          </p:cNvSpPr>
          <p:nvPr>
            <p:ph idx="1"/>
          </p:nvPr>
        </p:nvSpPr>
        <p:spPr>
          <a:xfrm>
            <a:off x="467544" y="1052736"/>
            <a:ext cx="8208912" cy="5256584"/>
          </a:xfrm>
        </p:spPr>
        <p:txBody>
          <a:bodyPr>
            <a:noAutofit/>
          </a:bodyPr>
          <a:lstStyle/>
          <a:p>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除间断性</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变异外，还存在大量的变异，无法或难以进行明确的表型分类</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。没有</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明显表型分类的变异称为连续变异（</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continuous variation</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），具有连续变异的性状称为数量性状（</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quantitative trait</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数量性状</a:t>
            </a:r>
            <a:r>
              <a:rPr lang="zh-CN" altLang="en-US" sz="3000" dirty="0" smtClean="0">
                <a:latin typeface="Times New Roman" panose="02020603050405020304" pitchFamily="18" charset="0"/>
                <a:ea typeface="黑体" panose="02010609060101010101" pitchFamily="49" charset="-122"/>
                <a:cs typeface="Times New Roman" panose="02020603050405020304" pitchFamily="18" charset="0"/>
              </a:rPr>
              <a:t>的</a:t>
            </a:r>
            <a:r>
              <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rPr>
              <a:t> </a:t>
            </a:r>
            <a:r>
              <a:rPr lang="zh-CN" altLang="en-US" sz="3000" dirty="0" smtClean="0">
                <a:latin typeface="Times New Roman" panose="02020603050405020304" pitchFamily="18" charset="0"/>
                <a:ea typeface="黑体" panose="02010609060101010101" pitchFamily="49" charset="-122"/>
                <a:cs typeface="Times New Roman" panose="02020603050405020304" pitchFamily="18" charset="0"/>
              </a:rPr>
              <a:t>遗传研究也有很长的历史。</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达尔文</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在他的进化论研究中就涉及了大量的数量性状；</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F. Galton</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于</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19</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世纪末在英国建立研究小组，主要研究人类群体中数量性状的遗传，在这些研究中发明了统计学中的回归和相关分析方法，并于</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1889</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年出版《</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Natural Inheritance</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》一书。</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677560425"/>
      </p:ext>
    </p:extLst>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Autofit/>
          </a:bodyPr>
          <a:lstStyle/>
          <a:p>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6.3 </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数量性状的数理统计基础</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p:txBody>
          <a:bodyPr/>
          <a:lstStyle/>
          <a:p>
            <a:r>
              <a:rPr lang="en-US" altLang="zh-CN" dirty="0">
                <a:latin typeface="Times New Roman" panose="02020603050405020304" pitchFamily="18" charset="0"/>
                <a:ea typeface="黑体" panose="02010609060101010101" pitchFamily="49" charset="-122"/>
                <a:cs typeface="Times New Roman" panose="02020603050405020304" pitchFamily="18" charset="0"/>
              </a:rPr>
              <a:t>§6.3.1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样本</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统计量</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§6.3.2 </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抽样分布</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§6.3.3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总体参数的</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估计</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§6.3.4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一元回归与</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相关分析</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§6.3.5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多元回归及其</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假设检验</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941644071"/>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608" y="188640"/>
            <a:ext cx="6984776" cy="792088"/>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总体</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4" name="内容占位符 13"/>
          <p:cNvSpPr>
            <a:spLocks noGrp="1"/>
          </p:cNvSpPr>
          <p:nvPr>
            <p:ph idx="1"/>
          </p:nvPr>
        </p:nvSpPr>
        <p:spPr>
          <a:xfrm>
            <a:off x="611560" y="908720"/>
            <a:ext cx="7992888" cy="4680520"/>
          </a:xfrm>
        </p:spPr>
        <p:txBody>
          <a:bodyPr>
            <a:noAutofit/>
          </a:bodyPr>
          <a:lstStyle/>
          <a:p>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利用数理统计的方法解决实际问题时，往往把研究对象的全体称为总体（</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population</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），构成总体的每个成员称为个体</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在</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§6.1.1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的妇女身高问题中，调查开始前，所有的英国成年妇女就构成了一个总体，每个妇女是这个总体中的一个个体；在花冠长度问题中，需要研究一个数量性状在两个纯合基因型亲本及它们杂交后代中的分布，双亲、</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群体是</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个不同的总体，每个群体中的单株是总体中的一个个体</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统计学</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中往往把总体看作一个特定随机变量</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服从的分布，与随机变量</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等同，也称为总体</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或分布</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6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4967196"/>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608" y="274638"/>
            <a:ext cx="6984776" cy="634082"/>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总体的样本</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4" name="内容占位符 13"/>
          <p:cNvSpPr>
            <a:spLocks noGrp="1"/>
          </p:cNvSpPr>
          <p:nvPr>
            <p:ph idx="1"/>
          </p:nvPr>
        </p:nvSpPr>
        <p:spPr>
          <a:xfrm>
            <a:off x="755576" y="980728"/>
            <a:ext cx="7848872" cy="4896544"/>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构成总体的个体一般都有很多，甚至是无限的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。在</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实际问题中，往往不可能对总体的所有个体进行研究。能够研究的只是总体中的一小部分个体，然后希望从这一小部分个体来推断总体的分布规律。被研究的这部分个体称为总体的一组样本（</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sample</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）或一个样本群体，样本群体中个体的数量称为样本量（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sample size</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为了</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能够利用样本对总体做出比较可靠的推断，当然就要求样本能够很好地代表总体；失去了代表性，样本中观察到的结果也就难以反映出总体的分布特征</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541938514"/>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608" y="274638"/>
            <a:ext cx="6984776" cy="778098"/>
          </a:xfrm>
        </p:spPr>
        <p:txBody>
          <a:bodyPr>
            <a:noAutofit/>
          </a:bodyPr>
          <a:lstStyle/>
          <a:p>
            <a:r>
              <a:rPr lang="zh-CN" altLang="en-US" sz="4000" b="1" dirty="0">
                <a:latin typeface="Times New Roman" panose="02020603050405020304" pitchFamily="18" charset="0"/>
                <a:ea typeface="黑体" panose="02010609060101010101" pitchFamily="49" charset="-122"/>
                <a:cs typeface="Times New Roman" panose="02020603050405020304" pitchFamily="18" charset="0"/>
              </a:rPr>
              <a:t>对</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总体样本的基本要求</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4" name="内容占位符 13"/>
          <p:cNvSpPr>
            <a:spLocks noGrp="1"/>
          </p:cNvSpPr>
          <p:nvPr>
            <p:ph idx="1"/>
          </p:nvPr>
        </p:nvSpPr>
        <p:spPr>
          <a:xfrm>
            <a:off x="683568" y="1052736"/>
            <a:ext cx="7920880" cy="4896544"/>
          </a:xfrm>
        </p:spPr>
        <p:txBody>
          <a:bodyPr>
            <a:noAutofit/>
          </a:bodyPr>
          <a:lstStyle/>
          <a:p>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通常</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情况下，随机性和独立性是对样本的两个最基本要求</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。随机性</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要求总体中的每个个体具有同等机会进入样本，独立性则要求每个样本个体的取值不受其他样本个体的影响</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随机性</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保证了每个样本个体</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X</a:t>
            </a:r>
            <a:r>
              <a:rPr lang="en-US" altLang="zh-CN" sz="3000" i="1" baseline="-25000" dirty="0">
                <a:latin typeface="Times New Roman" panose="02020603050405020304" pitchFamily="18" charset="0"/>
                <a:ea typeface="黑体" panose="02010609060101010101" pitchFamily="49" charset="-122"/>
                <a:cs typeface="Times New Roman" panose="02020603050405020304" pitchFamily="18" charset="0"/>
              </a:rPr>
              <a:t>i</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与总体</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有相同的分布；而独立性则保证了样本个体之间是相互独立的，样本的联合概率密度就等于各个样本个体概率密度的乘积。满足随机性和独立性的样本称为简单随机样本，一般情况下均简称为样本。</a:t>
            </a:r>
          </a:p>
        </p:txBody>
      </p:sp>
    </p:spTree>
    <p:extLst>
      <p:ext uri="{BB962C8B-B14F-4D97-AF65-F5344CB8AC3E}">
        <p14:creationId xmlns:p14="http://schemas.microsoft.com/office/powerpoint/2010/main" val="519963224"/>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608" y="260648"/>
            <a:ext cx="6984776" cy="634082"/>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样本统计量</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4" name="内容占位符 13"/>
          <p:cNvSpPr>
            <a:spLocks noGrp="1"/>
          </p:cNvSpPr>
          <p:nvPr>
            <p:ph idx="1"/>
          </p:nvPr>
        </p:nvSpPr>
        <p:spPr>
          <a:xfrm>
            <a:off x="467544" y="980728"/>
            <a:ext cx="8136904" cy="5472608"/>
          </a:xfrm>
        </p:spPr>
        <p:txBody>
          <a:bodyPr>
            <a:noAutofit/>
          </a:bodyPr>
          <a:lstStyle/>
          <a:p>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样本来自总体，每个样本个体自然都包含着总体分布的信息。为了把分散在样本中的信息集中起来以反映总体的分布特征，就需要对样本进行各种加工</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rPr>
              <a:t>例如，</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对</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原始数据进行分组，统计落入每个组内的个体数或频率，然后</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从次数</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分布初步了解总体的分布特征</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统计</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上，把只包含样本的函数称为样本统计量（</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sample statistic</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），一般用于总体分布参数的点估计</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。样本均值</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sample mean</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）、样本方差（</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sample variance</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）、样本协方差和样本相关系数是统计学上最重要，同时也是实际应用中最常见的统计量</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除此之外</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，还有样本矩、样本峰度、样本偏度、顺序统计量和分位数等等。为避免混淆，有时也把上一节定义的均值和方差称为总体均值和总体方差。</a:t>
            </a:r>
          </a:p>
        </p:txBody>
      </p:sp>
    </p:spTree>
    <p:extLst>
      <p:ext uri="{BB962C8B-B14F-4D97-AF65-F5344CB8AC3E}">
        <p14:creationId xmlns:p14="http://schemas.microsoft.com/office/powerpoint/2010/main" val="2473006116"/>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样本均值和样本方差</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4" name="内容占位符 13"/>
          <p:cNvSpPr>
            <a:spLocks noGrp="1"/>
          </p:cNvSpPr>
          <p:nvPr>
            <p:ph idx="1"/>
          </p:nvPr>
        </p:nvSpPr>
        <p:spPr>
          <a:xfrm>
            <a:off x="457200" y="1052736"/>
            <a:ext cx="8363272" cy="1296144"/>
          </a:xfrm>
        </p:spPr>
        <p:txBody>
          <a:bodyPr>
            <a:no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设</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X</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X</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dirty="0">
                <a:latin typeface="Times New Roman" panose="02020603050405020304" pitchFamily="18" charset="0"/>
                <a:ea typeface="黑体" panose="02010609060101010101" pitchFamily="49" charset="-122"/>
                <a:cs typeface="Times New Roman" panose="02020603050405020304" pitchFamily="18" charset="0"/>
              </a:rPr>
              <a:t>, …, </a:t>
            </a:r>
            <a:r>
              <a:rPr lang="en-US" altLang="zh-CN" i="1" dirty="0" err="1">
                <a:latin typeface="Times New Roman" panose="02020603050405020304" pitchFamily="18" charset="0"/>
                <a:ea typeface="黑体" panose="02010609060101010101" pitchFamily="49" charset="-122"/>
                <a:cs typeface="Times New Roman" panose="02020603050405020304" pitchFamily="18" charset="0"/>
              </a:rPr>
              <a:t>X</a:t>
            </a:r>
            <a:r>
              <a:rPr lang="en-US" altLang="zh-CN" i="1" baseline="-25000" dirty="0" err="1">
                <a:latin typeface="Times New Roman" panose="02020603050405020304" pitchFamily="18" charset="0"/>
                <a:ea typeface="黑体" panose="02010609060101010101" pitchFamily="49" charset="-122"/>
                <a:cs typeface="Times New Roman" panose="02020603050405020304" pitchFamily="18" charset="0"/>
              </a:rPr>
              <a:t>n</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是总体</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的一组简单随机样本，</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样本均值</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和</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样本方差的计算方法</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如下：</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9" name="对象 8"/>
          <p:cNvGraphicFramePr>
            <a:graphicFrameLocks noChangeAspect="1"/>
          </p:cNvGraphicFramePr>
          <p:nvPr>
            <p:extLst>
              <p:ext uri="{D42A27DB-BD31-4B8C-83A1-F6EECF244321}">
                <p14:modId xmlns:p14="http://schemas.microsoft.com/office/powerpoint/2010/main" val="2069938768"/>
              </p:ext>
            </p:extLst>
          </p:nvPr>
        </p:nvGraphicFramePr>
        <p:xfrm>
          <a:off x="1043608" y="2204864"/>
          <a:ext cx="1835942" cy="1008112"/>
        </p:xfrm>
        <a:graphic>
          <a:graphicData uri="http://schemas.openxmlformats.org/presentationml/2006/ole">
            <mc:AlternateContent xmlns:mc="http://schemas.openxmlformats.org/markup-compatibility/2006">
              <mc:Choice xmlns:v="urn:schemas-microsoft-com:vml" Requires="v">
                <p:oleObj spid="_x0000_s34871" name="公式" r:id="rId3" imgW="799753" imgH="431613" progId="Equation.3">
                  <p:embed/>
                </p:oleObj>
              </mc:Choice>
              <mc:Fallback>
                <p:oleObj name="公式" r:id="rId3" imgW="799753" imgH="431613"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3608" y="2204864"/>
                        <a:ext cx="1835942" cy="1008112"/>
                      </a:xfrm>
                      <a:prstGeom prst="rect">
                        <a:avLst/>
                      </a:prstGeom>
                      <a:noFill/>
                    </p:spPr>
                  </p:pic>
                </p:oleObj>
              </mc:Fallback>
            </mc:AlternateContent>
          </a:graphicData>
        </a:graphic>
      </p:graphicFrame>
      <p:graphicFrame>
        <p:nvGraphicFramePr>
          <p:cNvPr id="16" name="对象 15"/>
          <p:cNvGraphicFramePr>
            <a:graphicFrameLocks noChangeAspect="1"/>
          </p:cNvGraphicFramePr>
          <p:nvPr>
            <p:extLst>
              <p:ext uri="{D42A27DB-BD31-4B8C-83A1-F6EECF244321}">
                <p14:modId xmlns:p14="http://schemas.microsoft.com/office/powerpoint/2010/main" val="3629528984"/>
              </p:ext>
            </p:extLst>
          </p:nvPr>
        </p:nvGraphicFramePr>
        <p:xfrm>
          <a:off x="971600" y="3356992"/>
          <a:ext cx="6534332" cy="1008112"/>
        </p:xfrm>
        <a:graphic>
          <a:graphicData uri="http://schemas.openxmlformats.org/presentationml/2006/ole">
            <mc:AlternateContent xmlns:mc="http://schemas.openxmlformats.org/markup-compatibility/2006">
              <mc:Choice xmlns:v="urn:schemas-microsoft-com:vml" Requires="v">
                <p:oleObj spid="_x0000_s34872" name="公式" r:id="rId5" imgW="2819400" imgH="431800" progId="Equation.3">
                  <p:embed/>
                </p:oleObj>
              </mc:Choice>
              <mc:Fallback>
                <p:oleObj name="公式" r:id="rId5" imgW="2819400" imgH="4318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71600" y="3356992"/>
                        <a:ext cx="6534332" cy="1008112"/>
                      </a:xfrm>
                      <a:prstGeom prst="rect">
                        <a:avLst/>
                      </a:prstGeom>
                      <a:noFill/>
                    </p:spPr>
                  </p:pic>
                </p:oleObj>
              </mc:Fallback>
            </mc:AlternateContent>
          </a:graphicData>
        </a:graphic>
      </p:graphicFrame>
    </p:spTree>
    <p:extLst>
      <p:ext uri="{BB962C8B-B14F-4D97-AF65-F5344CB8AC3E}">
        <p14:creationId xmlns:p14="http://schemas.microsoft.com/office/powerpoint/2010/main" val="691315129"/>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27584" y="332656"/>
            <a:ext cx="4824536" cy="778098"/>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样本方差的自由度</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4" name="内容占位符 13"/>
          <p:cNvSpPr>
            <a:spLocks noGrp="1"/>
          </p:cNvSpPr>
          <p:nvPr>
            <p:ph idx="1"/>
          </p:nvPr>
        </p:nvSpPr>
        <p:spPr>
          <a:xfrm>
            <a:off x="539552" y="1196752"/>
            <a:ext cx="8064896" cy="5400600"/>
          </a:xfrm>
        </p:spPr>
        <p:txBody>
          <a:bodyPr>
            <a:noAutofit/>
          </a:bodyPr>
          <a:lstStyle/>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样本方差</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定义为离差平方和除以样本量减</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，样本量减</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称为样本方差的自由度（</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degree of freedom</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）。因此，样本方差就等于离差平方和除以自由度</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。没有</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样本均值，也就</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无法计算</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样本方差。因此，自由度之所以是</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n</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，可以看作在利用</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个独立样本个体估计样本均值时损失掉了一个自由度</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另外</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公式中</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个离差项是不完全独立的，它们之间满足和为</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这个约束条件。因此，自由度</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n</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中的“</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”也可以看作是计算方差的所有离差项满足约束条件的个数</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自由度</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的计算在假设检验和方差分析中是必不可少的，掌握以上两点后，基本上就能计算大部分场合下样本方差的自由度了。</a:t>
            </a:r>
          </a:p>
        </p:txBody>
      </p:sp>
      <p:graphicFrame>
        <p:nvGraphicFramePr>
          <p:cNvPr id="16" name="对象 15"/>
          <p:cNvGraphicFramePr>
            <a:graphicFrameLocks noChangeAspect="1"/>
          </p:cNvGraphicFramePr>
          <p:nvPr>
            <p:extLst>
              <p:ext uri="{D42A27DB-BD31-4B8C-83A1-F6EECF244321}">
                <p14:modId xmlns:p14="http://schemas.microsoft.com/office/powerpoint/2010/main" val="3793444163"/>
              </p:ext>
            </p:extLst>
          </p:nvPr>
        </p:nvGraphicFramePr>
        <p:xfrm>
          <a:off x="5508104" y="332656"/>
          <a:ext cx="3289300" cy="908050"/>
        </p:xfrm>
        <a:graphic>
          <a:graphicData uri="http://schemas.openxmlformats.org/presentationml/2006/ole">
            <mc:AlternateContent xmlns:mc="http://schemas.openxmlformats.org/markup-compatibility/2006">
              <mc:Choice xmlns:v="urn:schemas-microsoft-com:vml" Requires="v">
                <p:oleObj spid="_x0000_s39963" name="公式" r:id="rId3" imgW="1574640" imgH="431640" progId="Equation.3">
                  <p:embed/>
                </p:oleObj>
              </mc:Choice>
              <mc:Fallback>
                <p:oleObj name="公式" r:id="rId3" imgW="1574640" imgH="431640" progId="Equation.3">
                  <p:embed/>
                  <p:pic>
                    <p:nvPicPr>
                      <p:cNvPr id="0" name=""/>
                      <p:cNvPicPr>
                        <a:picLocks noChangeAspect="1" noChangeArrowheads="1"/>
                      </p:cNvPicPr>
                      <p:nvPr/>
                    </p:nvPicPr>
                    <p:blipFill>
                      <a:blip r:embed="rId4"/>
                      <a:srcRect/>
                      <a:stretch>
                        <a:fillRect/>
                      </a:stretch>
                    </p:blipFill>
                    <p:spPr bwMode="auto">
                      <a:xfrm>
                        <a:off x="5508104" y="332656"/>
                        <a:ext cx="3289300" cy="908050"/>
                      </a:xfrm>
                      <a:prstGeom prst="rect">
                        <a:avLst/>
                      </a:prstGeom>
                      <a:noFill/>
                    </p:spPr>
                  </p:pic>
                </p:oleObj>
              </mc:Fallback>
            </mc:AlternateContent>
          </a:graphicData>
        </a:graphic>
      </p:graphicFrame>
    </p:spTree>
    <p:extLst>
      <p:ext uri="{BB962C8B-B14F-4D97-AF65-F5344CB8AC3E}">
        <p14:creationId xmlns:p14="http://schemas.microsoft.com/office/powerpoint/2010/main" val="255918327"/>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9552" y="260648"/>
            <a:ext cx="8136904" cy="792088"/>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分组数据的样本均值和样本方差</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4" name="内容占位符 13"/>
          <p:cNvSpPr>
            <a:spLocks noGrp="1"/>
          </p:cNvSpPr>
          <p:nvPr>
            <p:ph idx="1"/>
          </p:nvPr>
        </p:nvSpPr>
        <p:spPr>
          <a:xfrm>
            <a:off x="683568" y="1052736"/>
            <a:ext cx="7776864" cy="4968552"/>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用</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X</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X</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 </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X</a:t>
            </a:r>
            <a:r>
              <a:rPr lang="en-US" altLang="zh-CN" sz="2800" i="1" baseline="-25000" dirty="0" err="1">
                <a:latin typeface="Times New Roman" panose="02020603050405020304" pitchFamily="18" charset="0"/>
                <a:ea typeface="黑体" panose="02010609060101010101" pitchFamily="49" charset="-122"/>
                <a:cs typeface="Times New Roman" panose="02020603050405020304" pitchFamily="18" charset="0"/>
              </a:rPr>
              <a:t>k</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k</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个分组的组中值，样本落在</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k</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个组内的频率分别为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 </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i="1" baseline="-25000" dirty="0" err="1">
                <a:latin typeface="Times New Roman" panose="02020603050405020304" pitchFamily="18" charset="0"/>
                <a:ea typeface="黑体" panose="02010609060101010101" pitchFamily="49" charset="-122"/>
                <a:cs typeface="Times New Roman" panose="02020603050405020304" pitchFamily="18" charset="0"/>
              </a:rPr>
              <a:t>k</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，频率之和等于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。这时，样本均值和样本方差</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分别</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为：</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样本量</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较小时</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样本方差</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公式右</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端还应该乘</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以</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n</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n</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以</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进行无偏性矫正；对于较大的样本量，是否矫正对样本方差的影响不大。</a:t>
            </a:r>
          </a:p>
        </p:txBody>
      </p:sp>
      <p:graphicFrame>
        <p:nvGraphicFramePr>
          <p:cNvPr id="18" name="对象 17"/>
          <p:cNvGraphicFramePr>
            <a:graphicFrameLocks noChangeAspect="1"/>
          </p:cNvGraphicFramePr>
          <p:nvPr>
            <p:extLst>
              <p:ext uri="{D42A27DB-BD31-4B8C-83A1-F6EECF244321}">
                <p14:modId xmlns:p14="http://schemas.microsoft.com/office/powerpoint/2010/main" val="4213102452"/>
              </p:ext>
            </p:extLst>
          </p:nvPr>
        </p:nvGraphicFramePr>
        <p:xfrm>
          <a:off x="1115616" y="2420888"/>
          <a:ext cx="1800200" cy="966131"/>
        </p:xfrm>
        <a:graphic>
          <a:graphicData uri="http://schemas.openxmlformats.org/presentationml/2006/ole">
            <mc:AlternateContent xmlns:mc="http://schemas.openxmlformats.org/markup-compatibility/2006">
              <mc:Choice xmlns:v="urn:schemas-microsoft-com:vml" Requires="v">
                <p:oleObj spid="_x0000_s41013" name="公式" r:id="rId3" imgW="825142" imgH="444307" progId="Equation.3">
                  <p:embed/>
                </p:oleObj>
              </mc:Choice>
              <mc:Fallback>
                <p:oleObj name="公式" r:id="rId3" imgW="825142" imgH="444307"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15616" y="2420888"/>
                        <a:ext cx="1800200" cy="966131"/>
                      </a:xfrm>
                      <a:prstGeom prst="rect">
                        <a:avLst/>
                      </a:prstGeom>
                      <a:noFill/>
                    </p:spPr>
                  </p:pic>
                </p:oleObj>
              </mc:Fallback>
            </mc:AlternateContent>
          </a:graphicData>
        </a:graphic>
      </p:graphicFrame>
      <p:graphicFrame>
        <p:nvGraphicFramePr>
          <p:cNvPr id="20" name="对象 19"/>
          <p:cNvGraphicFramePr>
            <a:graphicFrameLocks noChangeAspect="1"/>
          </p:cNvGraphicFramePr>
          <p:nvPr>
            <p:extLst>
              <p:ext uri="{D42A27DB-BD31-4B8C-83A1-F6EECF244321}">
                <p14:modId xmlns:p14="http://schemas.microsoft.com/office/powerpoint/2010/main" val="2247752372"/>
              </p:ext>
            </p:extLst>
          </p:nvPr>
        </p:nvGraphicFramePr>
        <p:xfrm>
          <a:off x="1115616" y="3429000"/>
          <a:ext cx="5400600" cy="1025524"/>
        </p:xfrm>
        <a:graphic>
          <a:graphicData uri="http://schemas.openxmlformats.org/presentationml/2006/ole">
            <mc:AlternateContent xmlns:mc="http://schemas.openxmlformats.org/markup-compatibility/2006">
              <mc:Choice xmlns:v="urn:schemas-microsoft-com:vml" Requires="v">
                <p:oleObj spid="_x0000_s41014" name="公式" r:id="rId5" imgW="2324100" imgH="444500" progId="Equation.3">
                  <p:embed/>
                </p:oleObj>
              </mc:Choice>
              <mc:Fallback>
                <p:oleObj name="公式" r:id="rId5" imgW="2324100" imgH="4445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15616" y="3429000"/>
                        <a:ext cx="5400600" cy="1025524"/>
                      </a:xfrm>
                      <a:prstGeom prst="rect">
                        <a:avLst/>
                      </a:prstGeom>
                      <a:noFill/>
                    </p:spPr>
                  </p:pic>
                </p:oleObj>
              </mc:Fallback>
            </mc:AlternateContent>
          </a:graphicData>
        </a:graphic>
      </p:graphicFrame>
    </p:spTree>
    <p:extLst>
      <p:ext uri="{BB962C8B-B14F-4D97-AF65-F5344CB8AC3E}">
        <p14:creationId xmlns:p14="http://schemas.microsoft.com/office/powerpoint/2010/main" val="3612138117"/>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9552" y="332656"/>
            <a:ext cx="8136904" cy="720080"/>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样本协方差和样本相关系数</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4" name="内容占位符 13"/>
          <p:cNvSpPr>
            <a:spLocks noGrp="1"/>
          </p:cNvSpPr>
          <p:nvPr>
            <p:ph idx="1"/>
          </p:nvPr>
        </p:nvSpPr>
        <p:spPr>
          <a:xfrm>
            <a:off x="683568" y="1124744"/>
            <a:ext cx="7560840" cy="4392488"/>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设</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X</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X</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 </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X</a:t>
            </a:r>
            <a:r>
              <a:rPr lang="en-US" altLang="zh-CN" sz="2800" i="1" baseline="-25000" dirty="0" err="1">
                <a:latin typeface="Times New Roman" panose="02020603050405020304" pitchFamily="18" charset="0"/>
                <a:ea typeface="黑体" panose="02010609060101010101" pitchFamily="49" charset="-122"/>
                <a:cs typeface="Times New Roman" panose="02020603050405020304" pitchFamily="18" charset="0"/>
              </a:rPr>
              <a:t>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是总体</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的一组简单随机样本，</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Y</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Y</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 </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Y</a:t>
            </a:r>
            <a:r>
              <a:rPr lang="en-US" altLang="zh-CN" sz="2800" i="1" baseline="-25000" dirty="0" err="1">
                <a:latin typeface="Times New Roman" panose="02020603050405020304" pitchFamily="18" charset="0"/>
                <a:ea typeface="黑体" panose="02010609060101010101" pitchFamily="49" charset="-122"/>
                <a:cs typeface="Times New Roman" panose="02020603050405020304" pitchFamily="18" charset="0"/>
              </a:rPr>
              <a:t>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是总体</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Y</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的一组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简单随机样本</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如是分组数据，</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样本协方差</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为</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样本相关系数：</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21" name="对象 20"/>
          <p:cNvGraphicFramePr>
            <a:graphicFrameLocks noChangeAspect="1"/>
          </p:cNvGraphicFramePr>
          <p:nvPr>
            <p:extLst>
              <p:ext uri="{D42A27DB-BD31-4B8C-83A1-F6EECF244321}">
                <p14:modId xmlns:p14="http://schemas.microsoft.com/office/powerpoint/2010/main" val="1034429170"/>
              </p:ext>
            </p:extLst>
          </p:nvPr>
        </p:nvGraphicFramePr>
        <p:xfrm>
          <a:off x="1043608" y="2132856"/>
          <a:ext cx="7642573" cy="936104"/>
        </p:xfrm>
        <a:graphic>
          <a:graphicData uri="http://schemas.openxmlformats.org/presentationml/2006/ole">
            <mc:AlternateContent xmlns:mc="http://schemas.openxmlformats.org/markup-compatibility/2006">
              <mc:Choice xmlns:v="urn:schemas-microsoft-com:vml" Requires="v">
                <p:oleObj spid="_x0000_s42054" name="公式" r:id="rId3" imgW="3543300" imgH="431800" progId="Equation.3">
                  <p:embed/>
                </p:oleObj>
              </mc:Choice>
              <mc:Fallback>
                <p:oleObj name="公式" r:id="rId3" imgW="3543300" imgH="4318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3608" y="2132856"/>
                        <a:ext cx="7642573" cy="936104"/>
                      </a:xfrm>
                      <a:prstGeom prst="rect">
                        <a:avLst/>
                      </a:prstGeom>
                      <a:noFill/>
                    </p:spPr>
                  </p:pic>
                </p:oleObj>
              </mc:Fallback>
            </mc:AlternateContent>
          </a:graphicData>
        </a:graphic>
      </p:graphicFrame>
      <p:graphicFrame>
        <p:nvGraphicFramePr>
          <p:cNvPr id="20" name="对象 19"/>
          <p:cNvGraphicFramePr>
            <a:graphicFrameLocks noChangeAspect="1"/>
          </p:cNvGraphicFramePr>
          <p:nvPr>
            <p:extLst>
              <p:ext uri="{D42A27DB-BD31-4B8C-83A1-F6EECF244321}">
                <p14:modId xmlns:p14="http://schemas.microsoft.com/office/powerpoint/2010/main" val="4187851035"/>
              </p:ext>
            </p:extLst>
          </p:nvPr>
        </p:nvGraphicFramePr>
        <p:xfrm>
          <a:off x="1043608" y="3645024"/>
          <a:ext cx="6660480" cy="936104"/>
        </p:xfrm>
        <a:graphic>
          <a:graphicData uri="http://schemas.openxmlformats.org/presentationml/2006/ole">
            <mc:AlternateContent xmlns:mc="http://schemas.openxmlformats.org/markup-compatibility/2006">
              <mc:Choice xmlns:v="urn:schemas-microsoft-com:vml" Requires="v">
                <p:oleObj spid="_x0000_s42055" name="公式" r:id="rId5" imgW="3136900" imgH="444500" progId="Equation.3">
                  <p:embed/>
                </p:oleObj>
              </mc:Choice>
              <mc:Fallback>
                <p:oleObj name="公式" r:id="rId5" imgW="3136900" imgH="444500" progId="Equation.3">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43608" y="3645024"/>
                        <a:ext cx="6660480" cy="936104"/>
                      </a:xfrm>
                      <a:prstGeom prst="rect">
                        <a:avLst/>
                      </a:prstGeom>
                      <a:noFill/>
                    </p:spPr>
                  </p:pic>
                </p:oleObj>
              </mc:Fallback>
            </mc:AlternateContent>
          </a:graphicData>
        </a:graphic>
      </p:graphicFrame>
      <p:graphicFrame>
        <p:nvGraphicFramePr>
          <p:cNvPr id="23" name="对象 22"/>
          <p:cNvGraphicFramePr>
            <a:graphicFrameLocks noChangeAspect="1"/>
          </p:cNvGraphicFramePr>
          <p:nvPr>
            <p:extLst>
              <p:ext uri="{D42A27DB-BD31-4B8C-83A1-F6EECF244321}">
                <p14:modId xmlns:p14="http://schemas.microsoft.com/office/powerpoint/2010/main" val="1748919147"/>
              </p:ext>
            </p:extLst>
          </p:nvPr>
        </p:nvGraphicFramePr>
        <p:xfrm>
          <a:off x="3707904" y="4797151"/>
          <a:ext cx="2304256" cy="1037263"/>
        </p:xfrm>
        <a:graphic>
          <a:graphicData uri="http://schemas.openxmlformats.org/presentationml/2006/ole">
            <mc:AlternateContent xmlns:mc="http://schemas.openxmlformats.org/markup-compatibility/2006">
              <mc:Choice xmlns:v="urn:schemas-microsoft-com:vml" Requires="v">
                <p:oleObj spid="_x0000_s42056" name="公式" r:id="rId7" imgW="1054100" imgH="469900" progId="Equation.3">
                  <p:embed/>
                </p:oleObj>
              </mc:Choice>
              <mc:Fallback>
                <p:oleObj name="公式" r:id="rId7" imgW="1054100" imgH="469900" progId="Equation.3">
                  <p:embed/>
                  <p:pic>
                    <p:nvPicPr>
                      <p:cNvPr id="0" name="Object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07904" y="4797151"/>
                        <a:ext cx="2304256" cy="1037263"/>
                      </a:xfrm>
                      <a:prstGeom prst="rect">
                        <a:avLst/>
                      </a:prstGeom>
                      <a:noFill/>
                    </p:spPr>
                  </p:pic>
                </p:oleObj>
              </mc:Fallback>
            </mc:AlternateContent>
          </a:graphicData>
        </a:graphic>
      </p:graphicFrame>
    </p:spTree>
    <p:extLst>
      <p:ext uri="{BB962C8B-B14F-4D97-AF65-F5344CB8AC3E}">
        <p14:creationId xmlns:p14="http://schemas.microsoft.com/office/powerpoint/2010/main" val="715749559"/>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15616" y="188640"/>
            <a:ext cx="7056784" cy="648072"/>
          </a:xfrm>
        </p:spPr>
        <p:txBody>
          <a:bodyPr>
            <a:noAutofit/>
          </a:bodyPr>
          <a:lstStyle/>
          <a:p>
            <a:r>
              <a:rPr lang="zh-CN" altLang="zh-CN" sz="4000" b="1" dirty="0">
                <a:latin typeface="黑体" panose="02010609060101010101" pitchFamily="49" charset="-122"/>
                <a:ea typeface="黑体" panose="02010609060101010101" pitchFamily="49" charset="-122"/>
              </a:rPr>
              <a:t>样本均值的期望和方差</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14" name="内容占位符 13"/>
          <p:cNvSpPr>
            <a:spLocks noGrp="1"/>
          </p:cNvSpPr>
          <p:nvPr>
            <p:ph idx="1"/>
          </p:nvPr>
        </p:nvSpPr>
        <p:spPr>
          <a:xfrm>
            <a:off x="683568" y="836712"/>
            <a:ext cx="7920880" cy="5400600"/>
          </a:xfrm>
        </p:spPr>
        <p:txBody>
          <a:bodyPr>
            <a:noAutofit/>
          </a:bodyPr>
          <a:lstStyle/>
          <a:p>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对简单随机样本</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X</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X</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i="1" dirty="0" err="1">
                <a:latin typeface="Times New Roman" panose="02020603050405020304" pitchFamily="18" charset="0"/>
                <a:ea typeface="黑体" panose="02010609060101010101" pitchFamily="49" charset="-122"/>
                <a:cs typeface="Times New Roman" panose="02020603050405020304" pitchFamily="18" charset="0"/>
              </a:rPr>
              <a:t>X</a:t>
            </a:r>
            <a:r>
              <a:rPr lang="en-US" altLang="zh-CN" sz="2400" i="1" baseline="-25000" dirty="0" err="1">
                <a:latin typeface="Times New Roman" panose="02020603050405020304" pitchFamily="18" charset="0"/>
                <a:ea typeface="黑体" panose="02010609060101010101" pitchFamily="49" charset="-122"/>
                <a:cs typeface="Times New Roman" panose="02020603050405020304" pitchFamily="18" charset="0"/>
              </a:rPr>
              <a:t>n</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来说，它们相互独立并与总体</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有相同的分布，称为独立同分布（</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independent and identical distribution, </a:t>
            </a:r>
            <a:r>
              <a:rPr lang="en-US" altLang="zh-CN" sz="2400" dirty="0" err="1">
                <a:latin typeface="Times New Roman" panose="02020603050405020304" pitchFamily="18" charset="0"/>
                <a:ea typeface="黑体" panose="02010609060101010101" pitchFamily="49" charset="-122"/>
                <a:cs typeface="Times New Roman" panose="02020603050405020304" pitchFamily="18" charset="0"/>
              </a:rPr>
              <a:t>iid</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）。因此，每个样本的期望和方差等于总体的期望和</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方差。</a:t>
            </a:r>
            <a:endPar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400" dirty="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根据</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期望性质公式</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6.17</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和公式</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6.18</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，容易证明样本均值的期望等于总体的</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期望。</a:t>
            </a:r>
            <a:endPar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400" dirty="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根据</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方差性质公式</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6.23</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和公式</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6.24</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，容易证明样本方差的期望等于总体方差除以样本量</a:t>
            </a:r>
            <a:r>
              <a:rPr lang="en-US" altLang="zh-CN" sz="2400" i="1" dirty="0" smtClean="0">
                <a:latin typeface="Times New Roman" panose="02020603050405020304" pitchFamily="18" charset="0"/>
                <a:ea typeface="黑体" panose="02010609060101010101" pitchFamily="49" charset="-122"/>
                <a:cs typeface="Times New Roman" panose="02020603050405020304" pitchFamily="18" charset="0"/>
              </a:rPr>
              <a:t>n</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25" name="对象 24"/>
          <p:cNvGraphicFramePr>
            <a:graphicFrameLocks noChangeAspect="1"/>
          </p:cNvGraphicFramePr>
          <p:nvPr>
            <p:extLst>
              <p:ext uri="{D42A27DB-BD31-4B8C-83A1-F6EECF244321}">
                <p14:modId xmlns:p14="http://schemas.microsoft.com/office/powerpoint/2010/main" val="1296124231"/>
              </p:ext>
            </p:extLst>
          </p:nvPr>
        </p:nvGraphicFramePr>
        <p:xfrm>
          <a:off x="1043608" y="2535287"/>
          <a:ext cx="1778910" cy="533673"/>
        </p:xfrm>
        <a:graphic>
          <a:graphicData uri="http://schemas.openxmlformats.org/presentationml/2006/ole">
            <mc:AlternateContent xmlns:mc="http://schemas.openxmlformats.org/markup-compatibility/2006">
              <mc:Choice xmlns:v="urn:schemas-microsoft-com:vml" Requires="v">
                <p:oleObj spid="_x0000_s43097" name="公式" r:id="rId3" imgW="761669" imgH="228501" progId="Equation.3">
                  <p:embed/>
                </p:oleObj>
              </mc:Choice>
              <mc:Fallback>
                <p:oleObj name="公式" r:id="rId3" imgW="761669" imgH="228501"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3608" y="2535287"/>
                        <a:ext cx="1778910" cy="533673"/>
                      </a:xfrm>
                      <a:prstGeom prst="rect">
                        <a:avLst/>
                      </a:prstGeom>
                      <a:noFill/>
                    </p:spPr>
                  </p:pic>
                </p:oleObj>
              </mc:Fallback>
            </mc:AlternateContent>
          </a:graphicData>
        </a:graphic>
      </p:graphicFrame>
      <p:graphicFrame>
        <p:nvGraphicFramePr>
          <p:cNvPr id="27" name="对象 26"/>
          <p:cNvGraphicFramePr>
            <a:graphicFrameLocks noChangeAspect="1"/>
          </p:cNvGraphicFramePr>
          <p:nvPr>
            <p:extLst>
              <p:ext uri="{D42A27DB-BD31-4B8C-83A1-F6EECF244321}">
                <p14:modId xmlns:p14="http://schemas.microsoft.com/office/powerpoint/2010/main" val="192285995"/>
              </p:ext>
            </p:extLst>
          </p:nvPr>
        </p:nvGraphicFramePr>
        <p:xfrm>
          <a:off x="2915816" y="2564904"/>
          <a:ext cx="1631181" cy="504056"/>
        </p:xfrm>
        <a:graphic>
          <a:graphicData uri="http://schemas.openxmlformats.org/presentationml/2006/ole">
            <mc:AlternateContent xmlns:mc="http://schemas.openxmlformats.org/markup-compatibility/2006">
              <mc:Choice xmlns:v="urn:schemas-microsoft-com:vml" Requires="v">
                <p:oleObj spid="_x0000_s43098" name="公式" r:id="rId5" imgW="736600" imgH="228600" progId="Equation.3">
                  <p:embed/>
                </p:oleObj>
              </mc:Choice>
              <mc:Fallback>
                <p:oleObj name="公式" r:id="rId5" imgW="736600" imgH="2286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15816" y="2564904"/>
                        <a:ext cx="1631181" cy="504056"/>
                      </a:xfrm>
                      <a:prstGeom prst="rect">
                        <a:avLst/>
                      </a:prstGeom>
                      <a:noFill/>
                    </p:spPr>
                  </p:pic>
                </p:oleObj>
              </mc:Fallback>
            </mc:AlternateContent>
          </a:graphicData>
        </a:graphic>
      </p:graphicFrame>
      <p:sp>
        <p:nvSpPr>
          <p:cNvPr id="28" name="矩形 27"/>
          <p:cNvSpPr/>
          <p:nvPr/>
        </p:nvSpPr>
        <p:spPr>
          <a:xfrm>
            <a:off x="4438762" y="2535287"/>
            <a:ext cx="4597734" cy="461665"/>
          </a:xfrm>
          <a:prstGeom prst="rect">
            <a:avLst/>
          </a:prstGeom>
        </p:spPr>
        <p:txBody>
          <a:bodyPr wrap="none">
            <a:spAutoFit/>
          </a:bodyPr>
          <a:lstStyle/>
          <a:p>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，对任意样本个体</a:t>
            </a:r>
            <a:r>
              <a:rPr lang="en-US" altLang="zh-CN" sz="2400" i="1" dirty="0" err="1">
                <a:latin typeface="Times New Roman" panose="02020603050405020304" pitchFamily="18" charset="0"/>
                <a:ea typeface="黑体" panose="02010609060101010101" pitchFamily="49" charset="-122"/>
                <a:cs typeface="Times New Roman" panose="02020603050405020304" pitchFamily="18" charset="0"/>
              </a:rPr>
              <a:t>i</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n</a:t>
            </a:r>
            <a:endParaRPr lang="zh-CN" altLang="en-US" sz="24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30" name="对象 29"/>
          <p:cNvGraphicFramePr>
            <a:graphicFrameLocks noChangeAspect="1"/>
          </p:cNvGraphicFramePr>
          <p:nvPr>
            <p:extLst>
              <p:ext uri="{D42A27DB-BD31-4B8C-83A1-F6EECF244321}">
                <p14:modId xmlns:p14="http://schemas.microsoft.com/office/powerpoint/2010/main" val="3611885086"/>
              </p:ext>
            </p:extLst>
          </p:nvPr>
        </p:nvGraphicFramePr>
        <p:xfrm>
          <a:off x="1043608" y="4005064"/>
          <a:ext cx="3395939" cy="936104"/>
        </p:xfrm>
        <a:graphic>
          <a:graphicData uri="http://schemas.openxmlformats.org/presentationml/2006/ole">
            <mc:AlternateContent xmlns:mc="http://schemas.openxmlformats.org/markup-compatibility/2006">
              <mc:Choice xmlns:v="urn:schemas-microsoft-com:vml" Requires="v">
                <p:oleObj spid="_x0000_s43099" name="公式" r:id="rId7" imgW="1574800" imgH="431800" progId="Equation.3">
                  <p:embed/>
                </p:oleObj>
              </mc:Choice>
              <mc:Fallback>
                <p:oleObj name="公式" r:id="rId7" imgW="1574800" imgH="4318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43608" y="4005064"/>
                        <a:ext cx="3395939" cy="936104"/>
                      </a:xfrm>
                      <a:prstGeom prst="rect">
                        <a:avLst/>
                      </a:prstGeom>
                      <a:noFill/>
                    </p:spPr>
                  </p:pic>
                </p:oleObj>
              </mc:Fallback>
            </mc:AlternateContent>
          </a:graphicData>
        </a:graphic>
      </p:graphicFrame>
      <p:graphicFrame>
        <p:nvGraphicFramePr>
          <p:cNvPr id="32" name="对象 31"/>
          <p:cNvGraphicFramePr>
            <a:graphicFrameLocks noChangeAspect="1"/>
          </p:cNvGraphicFramePr>
          <p:nvPr>
            <p:extLst>
              <p:ext uri="{D42A27DB-BD31-4B8C-83A1-F6EECF244321}">
                <p14:modId xmlns:p14="http://schemas.microsoft.com/office/powerpoint/2010/main" val="1671558287"/>
              </p:ext>
            </p:extLst>
          </p:nvPr>
        </p:nvGraphicFramePr>
        <p:xfrm>
          <a:off x="1065683" y="5661248"/>
          <a:ext cx="3650333" cy="917607"/>
        </p:xfrm>
        <a:graphic>
          <a:graphicData uri="http://schemas.openxmlformats.org/presentationml/2006/ole">
            <mc:AlternateContent xmlns:mc="http://schemas.openxmlformats.org/markup-compatibility/2006">
              <mc:Choice xmlns:v="urn:schemas-microsoft-com:vml" Requires="v">
                <p:oleObj spid="_x0000_s43100" name="公式" r:id="rId9" imgW="1727200" imgH="431800" progId="Equation.3">
                  <p:embed/>
                </p:oleObj>
              </mc:Choice>
              <mc:Fallback>
                <p:oleObj name="公式" r:id="rId9" imgW="1727200" imgH="431800"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65683" y="5661248"/>
                        <a:ext cx="3650333" cy="917607"/>
                      </a:xfrm>
                      <a:prstGeom prst="rect">
                        <a:avLst/>
                      </a:prstGeom>
                      <a:noFill/>
                    </p:spPr>
                  </p:pic>
                </p:oleObj>
              </mc:Fallback>
            </mc:AlternateContent>
          </a:graphicData>
        </a:graphic>
      </p:graphicFrame>
    </p:spTree>
    <p:extLst>
      <p:ext uri="{BB962C8B-B14F-4D97-AF65-F5344CB8AC3E}">
        <p14:creationId xmlns:p14="http://schemas.microsoft.com/office/powerpoint/2010/main" val="37422157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683568" y="260648"/>
            <a:ext cx="8208912" cy="648072"/>
          </a:xfrm>
        </p:spPr>
        <p:txBody>
          <a:bodyPr>
            <a:noAutofit/>
          </a:bodyPr>
          <a:lstStyle/>
          <a:p>
            <a:pPr>
              <a:lnSpc>
                <a:spcPct val="90000"/>
              </a:lnSpc>
            </a:pP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英国</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妇女身高（英寸）的次数</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分布</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3" name="表格 2"/>
          <p:cNvGraphicFramePr>
            <a:graphicFrameLocks noGrp="1"/>
          </p:cNvGraphicFramePr>
          <p:nvPr>
            <p:extLst>
              <p:ext uri="{D42A27DB-BD31-4B8C-83A1-F6EECF244321}">
                <p14:modId xmlns:p14="http://schemas.microsoft.com/office/powerpoint/2010/main" val="4002708950"/>
              </p:ext>
            </p:extLst>
          </p:nvPr>
        </p:nvGraphicFramePr>
        <p:xfrm>
          <a:off x="323528" y="977984"/>
          <a:ext cx="8618964" cy="5547360"/>
        </p:xfrm>
        <a:graphic>
          <a:graphicData uri="http://schemas.openxmlformats.org/drawingml/2006/table">
            <a:tbl>
              <a:tblPr firstRow="1" firstCol="1" bandRow="1">
                <a:tableStyleId>{5C22544A-7EE6-4342-B048-85BDC9FD1C3A}</a:tableStyleId>
              </a:tblPr>
              <a:tblGrid>
                <a:gridCol w="3440748"/>
                <a:gridCol w="2463908"/>
                <a:gridCol w="940435"/>
                <a:gridCol w="1773873"/>
              </a:tblGrid>
              <a:tr h="182880">
                <a:tc>
                  <a:txBody>
                    <a:bodyPr/>
                    <a:lstStyle/>
                    <a:p>
                      <a:pPr algn="l">
                        <a:spcAft>
                          <a:spcPts val="0"/>
                        </a:spcAft>
                      </a:pPr>
                      <a:r>
                        <a:rPr lang="zh-CN" sz="2800" kern="0" dirty="0">
                          <a:effectLst/>
                          <a:latin typeface="Times New Roman" panose="02020603050405020304" pitchFamily="18" charset="0"/>
                          <a:cs typeface="Times New Roman" panose="02020603050405020304" pitchFamily="18" charset="0"/>
                        </a:rPr>
                        <a:t>分组区间</a:t>
                      </a:r>
                      <a:endParaRPr lang="zh-CN" sz="2800" kern="100" dirty="0">
                        <a:effectLst/>
                        <a:latin typeface="Times New Roman" panose="02020603050405020304" pitchFamily="18" charset="0"/>
                        <a:ea typeface="宋体"/>
                        <a:cs typeface="Times New Roman" panose="02020603050405020304" pitchFamily="18" charset="0"/>
                      </a:endParaRPr>
                    </a:p>
                  </a:txBody>
                  <a:tcPr marL="68580" marR="68580" marT="0" marB="0"/>
                </a:tc>
                <a:tc>
                  <a:txBody>
                    <a:bodyPr/>
                    <a:lstStyle/>
                    <a:p>
                      <a:pPr algn="l">
                        <a:spcAft>
                          <a:spcPts val="0"/>
                        </a:spcAft>
                      </a:pPr>
                      <a:r>
                        <a:rPr lang="zh-CN" sz="2800" kern="0" dirty="0">
                          <a:effectLst/>
                          <a:latin typeface="Times New Roman" panose="02020603050405020304" pitchFamily="18" charset="0"/>
                          <a:cs typeface="Times New Roman" panose="02020603050405020304" pitchFamily="18" charset="0"/>
                        </a:rPr>
                        <a:t>组中值</a:t>
                      </a:r>
                      <a:r>
                        <a:rPr lang="en-US" sz="2800" kern="0" dirty="0">
                          <a:effectLst/>
                          <a:latin typeface="Times New Roman" panose="02020603050405020304" pitchFamily="18" charset="0"/>
                          <a:cs typeface="Times New Roman" panose="02020603050405020304" pitchFamily="18" charset="0"/>
                        </a:rPr>
                        <a:t>/in</a:t>
                      </a:r>
                      <a:r>
                        <a:rPr lang="zh-CN" sz="2800" kern="100" dirty="0">
                          <a:effectLst/>
                          <a:latin typeface="Times New Roman" panose="02020603050405020304" pitchFamily="18" charset="0"/>
                          <a:cs typeface="Times New Roman" panose="02020603050405020304" pitchFamily="18" charset="0"/>
                        </a:rPr>
                        <a:t>（</a:t>
                      </a:r>
                      <a:r>
                        <a:rPr lang="en-US" sz="2800" kern="100" dirty="0">
                          <a:effectLst/>
                          <a:latin typeface="Times New Roman" panose="02020603050405020304" pitchFamily="18" charset="0"/>
                          <a:cs typeface="Times New Roman" panose="02020603050405020304" pitchFamily="18" charset="0"/>
                        </a:rPr>
                        <a:t>x</a:t>
                      </a:r>
                      <a:r>
                        <a:rPr lang="zh-CN" sz="2800" kern="100" dirty="0">
                          <a:effectLst/>
                          <a:latin typeface="Times New Roman" panose="02020603050405020304" pitchFamily="18" charset="0"/>
                          <a:cs typeface="Times New Roman" panose="02020603050405020304" pitchFamily="18" charset="0"/>
                        </a:rPr>
                        <a:t>）</a:t>
                      </a:r>
                      <a:endParaRPr lang="zh-CN" sz="2800" kern="100" dirty="0">
                        <a:effectLst/>
                        <a:latin typeface="Times New Roman" panose="02020603050405020304" pitchFamily="18" charset="0"/>
                        <a:ea typeface="宋体"/>
                        <a:cs typeface="Times New Roman" panose="02020603050405020304" pitchFamily="18" charset="0"/>
                      </a:endParaRPr>
                    </a:p>
                  </a:txBody>
                  <a:tcPr marL="68580" marR="68580" marT="0" marB="0"/>
                </a:tc>
                <a:tc>
                  <a:txBody>
                    <a:bodyPr/>
                    <a:lstStyle/>
                    <a:p>
                      <a:pPr algn="l">
                        <a:spcAft>
                          <a:spcPts val="0"/>
                        </a:spcAft>
                      </a:pPr>
                      <a:r>
                        <a:rPr lang="zh-CN" sz="2800" kern="0">
                          <a:effectLst/>
                          <a:latin typeface="Times New Roman" panose="02020603050405020304" pitchFamily="18" charset="0"/>
                          <a:cs typeface="Times New Roman" panose="02020603050405020304" pitchFamily="18" charset="0"/>
                        </a:rPr>
                        <a:t>人数</a:t>
                      </a:r>
                      <a:endParaRPr lang="zh-CN" sz="2800" kern="100">
                        <a:effectLst/>
                        <a:latin typeface="Times New Roman" panose="02020603050405020304" pitchFamily="18" charset="0"/>
                        <a:ea typeface="宋体"/>
                        <a:cs typeface="Times New Roman" panose="02020603050405020304" pitchFamily="18" charset="0"/>
                      </a:endParaRPr>
                    </a:p>
                  </a:txBody>
                  <a:tcPr marL="68580" marR="68580" marT="0" marB="0"/>
                </a:tc>
                <a:tc>
                  <a:txBody>
                    <a:bodyPr/>
                    <a:lstStyle/>
                    <a:p>
                      <a:pPr algn="l">
                        <a:spcAft>
                          <a:spcPts val="0"/>
                        </a:spcAft>
                      </a:pPr>
                      <a:r>
                        <a:rPr lang="zh-CN" sz="2800" kern="0">
                          <a:effectLst/>
                          <a:latin typeface="Times New Roman" panose="02020603050405020304" pitchFamily="18" charset="0"/>
                          <a:cs typeface="Times New Roman" panose="02020603050405020304" pitchFamily="18" charset="0"/>
                        </a:rPr>
                        <a:t>频率（</a:t>
                      </a:r>
                      <a:r>
                        <a:rPr lang="en-US" sz="2800" kern="0">
                          <a:effectLst/>
                          <a:latin typeface="Times New Roman" panose="02020603050405020304" pitchFamily="18" charset="0"/>
                          <a:cs typeface="Times New Roman" panose="02020603050405020304" pitchFamily="18" charset="0"/>
                        </a:rPr>
                        <a:t>f</a:t>
                      </a:r>
                      <a:r>
                        <a:rPr lang="zh-CN" sz="2800" kern="0">
                          <a:effectLst/>
                          <a:latin typeface="Times New Roman" panose="02020603050405020304" pitchFamily="18" charset="0"/>
                          <a:cs typeface="Times New Roman" panose="02020603050405020304" pitchFamily="18" charset="0"/>
                        </a:rPr>
                        <a:t>）</a:t>
                      </a:r>
                      <a:endParaRPr lang="zh-CN" sz="2800" kern="100">
                        <a:effectLst/>
                        <a:latin typeface="Times New Roman" panose="02020603050405020304" pitchFamily="18" charset="0"/>
                        <a:ea typeface="宋体"/>
                        <a:cs typeface="Times New Roman" panose="02020603050405020304" pitchFamily="18" charset="0"/>
                      </a:endParaRPr>
                    </a:p>
                  </a:txBody>
                  <a:tcPr marL="68580" marR="68580" marT="0" marB="0"/>
                </a:tc>
              </a:tr>
              <a:tr h="182880">
                <a:tc>
                  <a:txBody>
                    <a:bodyPr/>
                    <a:lstStyle/>
                    <a:p>
                      <a:pPr algn="l">
                        <a:spcAft>
                          <a:spcPts val="0"/>
                        </a:spcAft>
                      </a:pPr>
                      <a:r>
                        <a:rPr lang="en-US" sz="2800" kern="0">
                          <a:effectLst/>
                          <a:latin typeface="Times New Roman" panose="02020603050405020304" pitchFamily="18" charset="0"/>
                          <a:cs typeface="Times New Roman" panose="02020603050405020304" pitchFamily="18" charset="0"/>
                        </a:rPr>
                        <a:t>53~55</a:t>
                      </a:r>
                      <a:endParaRPr lang="zh-CN" sz="2800" kern="100">
                        <a:effectLst/>
                        <a:latin typeface="Times New Roman" panose="02020603050405020304" pitchFamily="18" charset="0"/>
                        <a:ea typeface="宋体"/>
                        <a:cs typeface="Times New Roman" panose="02020603050405020304" pitchFamily="18" charset="0"/>
                      </a:endParaRPr>
                    </a:p>
                  </a:txBody>
                  <a:tcPr marL="68580" marR="68580" marT="0" marB="0"/>
                </a:tc>
                <a:tc>
                  <a:txBody>
                    <a:bodyPr/>
                    <a:lstStyle/>
                    <a:p>
                      <a:pPr algn="l">
                        <a:spcAft>
                          <a:spcPts val="0"/>
                        </a:spcAft>
                      </a:pPr>
                      <a:r>
                        <a:rPr lang="en-US" sz="2800" kern="0">
                          <a:effectLst/>
                          <a:latin typeface="Times New Roman" panose="02020603050405020304" pitchFamily="18" charset="0"/>
                          <a:cs typeface="Times New Roman" panose="02020603050405020304" pitchFamily="18" charset="0"/>
                        </a:rPr>
                        <a:t>54</a:t>
                      </a:r>
                      <a:endParaRPr lang="zh-CN" sz="2800" kern="100">
                        <a:effectLst/>
                        <a:latin typeface="Times New Roman" panose="02020603050405020304" pitchFamily="18" charset="0"/>
                        <a:ea typeface="宋体"/>
                        <a:cs typeface="Times New Roman" panose="02020603050405020304" pitchFamily="18" charset="0"/>
                      </a:endParaRPr>
                    </a:p>
                  </a:txBody>
                  <a:tcPr marL="68580" marR="68580" marT="0" marB="0"/>
                </a:tc>
                <a:tc>
                  <a:txBody>
                    <a:bodyPr/>
                    <a:lstStyle/>
                    <a:p>
                      <a:pPr algn="l">
                        <a:spcAft>
                          <a:spcPts val="0"/>
                        </a:spcAft>
                      </a:pPr>
                      <a:r>
                        <a:rPr lang="en-US" sz="2800" kern="0">
                          <a:effectLst/>
                          <a:latin typeface="Times New Roman" panose="02020603050405020304" pitchFamily="18" charset="0"/>
                          <a:cs typeface="Times New Roman" panose="02020603050405020304" pitchFamily="18" charset="0"/>
                        </a:rPr>
                        <a:t>5</a:t>
                      </a:r>
                      <a:endParaRPr lang="zh-CN" sz="2800" kern="100">
                        <a:effectLst/>
                        <a:latin typeface="Times New Roman" panose="02020603050405020304" pitchFamily="18" charset="0"/>
                        <a:ea typeface="宋体"/>
                        <a:cs typeface="Times New Roman" panose="02020603050405020304" pitchFamily="18" charset="0"/>
                      </a:endParaRPr>
                    </a:p>
                  </a:txBody>
                  <a:tcPr marL="68580" marR="68580" marT="0" marB="0"/>
                </a:tc>
                <a:tc>
                  <a:txBody>
                    <a:bodyPr/>
                    <a:lstStyle/>
                    <a:p>
                      <a:pPr algn="l">
                        <a:spcAft>
                          <a:spcPts val="0"/>
                        </a:spcAft>
                      </a:pPr>
                      <a:r>
                        <a:rPr lang="en-US" sz="2800" kern="0">
                          <a:effectLst/>
                          <a:latin typeface="Times New Roman" panose="02020603050405020304" pitchFamily="18" charset="0"/>
                          <a:cs typeface="Times New Roman" panose="02020603050405020304" pitchFamily="18" charset="0"/>
                        </a:rPr>
                        <a:t>0.0010</a:t>
                      </a:r>
                      <a:endParaRPr lang="zh-CN" sz="2800" kern="100">
                        <a:effectLst/>
                        <a:latin typeface="Times New Roman" panose="02020603050405020304" pitchFamily="18" charset="0"/>
                        <a:ea typeface="宋体"/>
                        <a:cs typeface="Times New Roman" panose="02020603050405020304" pitchFamily="18" charset="0"/>
                      </a:endParaRPr>
                    </a:p>
                  </a:txBody>
                  <a:tcPr marL="68580" marR="68580" marT="0" marB="0"/>
                </a:tc>
              </a:tr>
              <a:tr h="182880">
                <a:tc>
                  <a:txBody>
                    <a:bodyPr/>
                    <a:lstStyle/>
                    <a:p>
                      <a:pPr algn="l">
                        <a:spcAft>
                          <a:spcPts val="0"/>
                        </a:spcAft>
                      </a:pPr>
                      <a:r>
                        <a:rPr lang="en-US" sz="2800" kern="0">
                          <a:effectLst/>
                          <a:latin typeface="Times New Roman" panose="02020603050405020304" pitchFamily="18" charset="0"/>
                          <a:cs typeface="Times New Roman" panose="02020603050405020304" pitchFamily="18" charset="0"/>
                        </a:rPr>
                        <a:t>55~57</a:t>
                      </a:r>
                      <a:endParaRPr lang="zh-CN" sz="2800" kern="100">
                        <a:effectLst/>
                        <a:latin typeface="Times New Roman" panose="02020603050405020304" pitchFamily="18" charset="0"/>
                        <a:ea typeface="宋体"/>
                        <a:cs typeface="Times New Roman" panose="02020603050405020304" pitchFamily="18" charset="0"/>
                      </a:endParaRPr>
                    </a:p>
                  </a:txBody>
                  <a:tcPr marL="68580" marR="68580" marT="0" marB="0"/>
                </a:tc>
                <a:tc>
                  <a:txBody>
                    <a:bodyPr/>
                    <a:lstStyle/>
                    <a:p>
                      <a:pPr algn="l">
                        <a:spcAft>
                          <a:spcPts val="0"/>
                        </a:spcAft>
                      </a:pPr>
                      <a:r>
                        <a:rPr lang="en-US" sz="2800" kern="0">
                          <a:effectLst/>
                          <a:latin typeface="Times New Roman" panose="02020603050405020304" pitchFamily="18" charset="0"/>
                          <a:cs typeface="Times New Roman" panose="02020603050405020304" pitchFamily="18" charset="0"/>
                        </a:rPr>
                        <a:t>56</a:t>
                      </a:r>
                      <a:endParaRPr lang="zh-CN" sz="2800" kern="100">
                        <a:effectLst/>
                        <a:latin typeface="Times New Roman" panose="02020603050405020304" pitchFamily="18" charset="0"/>
                        <a:ea typeface="宋体"/>
                        <a:cs typeface="Times New Roman" panose="02020603050405020304" pitchFamily="18" charset="0"/>
                      </a:endParaRPr>
                    </a:p>
                  </a:txBody>
                  <a:tcPr marL="68580" marR="68580" marT="0" marB="0"/>
                </a:tc>
                <a:tc>
                  <a:txBody>
                    <a:bodyPr/>
                    <a:lstStyle/>
                    <a:p>
                      <a:pPr algn="l">
                        <a:spcAft>
                          <a:spcPts val="0"/>
                        </a:spcAft>
                      </a:pPr>
                      <a:r>
                        <a:rPr lang="en-US" sz="2800" kern="0">
                          <a:effectLst/>
                          <a:latin typeface="Times New Roman" panose="02020603050405020304" pitchFamily="18" charset="0"/>
                          <a:cs typeface="Times New Roman" panose="02020603050405020304" pitchFamily="18" charset="0"/>
                        </a:rPr>
                        <a:t>33</a:t>
                      </a:r>
                      <a:endParaRPr lang="zh-CN" sz="2800" kern="100">
                        <a:effectLst/>
                        <a:latin typeface="Times New Roman" panose="02020603050405020304" pitchFamily="18" charset="0"/>
                        <a:ea typeface="宋体"/>
                        <a:cs typeface="Times New Roman" panose="02020603050405020304" pitchFamily="18" charset="0"/>
                      </a:endParaRPr>
                    </a:p>
                  </a:txBody>
                  <a:tcPr marL="68580" marR="68580" marT="0" marB="0"/>
                </a:tc>
                <a:tc>
                  <a:txBody>
                    <a:bodyPr/>
                    <a:lstStyle/>
                    <a:p>
                      <a:pPr algn="l">
                        <a:spcAft>
                          <a:spcPts val="0"/>
                        </a:spcAft>
                      </a:pPr>
                      <a:r>
                        <a:rPr lang="en-US" sz="2800" kern="0">
                          <a:effectLst/>
                          <a:latin typeface="Times New Roman" panose="02020603050405020304" pitchFamily="18" charset="0"/>
                          <a:cs typeface="Times New Roman" panose="02020603050405020304" pitchFamily="18" charset="0"/>
                        </a:rPr>
                        <a:t>0.0066</a:t>
                      </a:r>
                      <a:endParaRPr lang="zh-CN" sz="2800" kern="100">
                        <a:effectLst/>
                        <a:latin typeface="Times New Roman" panose="02020603050405020304" pitchFamily="18" charset="0"/>
                        <a:ea typeface="宋体"/>
                        <a:cs typeface="Times New Roman" panose="02020603050405020304" pitchFamily="18" charset="0"/>
                      </a:endParaRPr>
                    </a:p>
                  </a:txBody>
                  <a:tcPr marL="68580" marR="68580" marT="0" marB="0"/>
                </a:tc>
              </a:tr>
              <a:tr h="182880">
                <a:tc>
                  <a:txBody>
                    <a:bodyPr/>
                    <a:lstStyle/>
                    <a:p>
                      <a:pPr algn="l">
                        <a:spcAft>
                          <a:spcPts val="0"/>
                        </a:spcAft>
                      </a:pPr>
                      <a:r>
                        <a:rPr lang="en-US" sz="2800" kern="0">
                          <a:effectLst/>
                          <a:latin typeface="Times New Roman" panose="02020603050405020304" pitchFamily="18" charset="0"/>
                          <a:cs typeface="Times New Roman" panose="02020603050405020304" pitchFamily="18" charset="0"/>
                        </a:rPr>
                        <a:t>57~59</a:t>
                      </a:r>
                      <a:endParaRPr lang="zh-CN" sz="2800" kern="100">
                        <a:effectLst/>
                        <a:latin typeface="Times New Roman" panose="02020603050405020304" pitchFamily="18" charset="0"/>
                        <a:ea typeface="宋体"/>
                        <a:cs typeface="Times New Roman" panose="02020603050405020304" pitchFamily="18" charset="0"/>
                      </a:endParaRPr>
                    </a:p>
                  </a:txBody>
                  <a:tcPr marL="68580" marR="68580" marT="0" marB="0"/>
                </a:tc>
                <a:tc>
                  <a:txBody>
                    <a:bodyPr/>
                    <a:lstStyle/>
                    <a:p>
                      <a:pPr algn="l">
                        <a:spcAft>
                          <a:spcPts val="0"/>
                        </a:spcAft>
                      </a:pPr>
                      <a:r>
                        <a:rPr lang="en-US" sz="2800" kern="0">
                          <a:effectLst/>
                          <a:latin typeface="Times New Roman" panose="02020603050405020304" pitchFamily="18" charset="0"/>
                          <a:cs typeface="Times New Roman" panose="02020603050405020304" pitchFamily="18" charset="0"/>
                        </a:rPr>
                        <a:t>58</a:t>
                      </a:r>
                      <a:endParaRPr lang="zh-CN" sz="2800" kern="100">
                        <a:effectLst/>
                        <a:latin typeface="Times New Roman" panose="02020603050405020304" pitchFamily="18" charset="0"/>
                        <a:ea typeface="宋体"/>
                        <a:cs typeface="Times New Roman" panose="02020603050405020304" pitchFamily="18" charset="0"/>
                      </a:endParaRPr>
                    </a:p>
                  </a:txBody>
                  <a:tcPr marL="68580" marR="68580" marT="0" marB="0"/>
                </a:tc>
                <a:tc>
                  <a:txBody>
                    <a:bodyPr/>
                    <a:lstStyle/>
                    <a:p>
                      <a:pPr algn="l">
                        <a:spcAft>
                          <a:spcPts val="0"/>
                        </a:spcAft>
                      </a:pPr>
                      <a:r>
                        <a:rPr lang="en-US" sz="2800" kern="0">
                          <a:effectLst/>
                          <a:latin typeface="Times New Roman" panose="02020603050405020304" pitchFamily="18" charset="0"/>
                          <a:cs typeface="Times New Roman" panose="02020603050405020304" pitchFamily="18" charset="0"/>
                        </a:rPr>
                        <a:t>254</a:t>
                      </a:r>
                      <a:endParaRPr lang="zh-CN" sz="2800" kern="100">
                        <a:effectLst/>
                        <a:latin typeface="Times New Roman" panose="02020603050405020304" pitchFamily="18" charset="0"/>
                        <a:ea typeface="宋体"/>
                        <a:cs typeface="Times New Roman" panose="02020603050405020304" pitchFamily="18" charset="0"/>
                      </a:endParaRPr>
                    </a:p>
                  </a:txBody>
                  <a:tcPr marL="68580" marR="68580" marT="0" marB="0"/>
                </a:tc>
                <a:tc>
                  <a:txBody>
                    <a:bodyPr/>
                    <a:lstStyle/>
                    <a:p>
                      <a:pPr algn="l">
                        <a:spcAft>
                          <a:spcPts val="0"/>
                        </a:spcAft>
                      </a:pPr>
                      <a:r>
                        <a:rPr lang="en-US" sz="2800" kern="0">
                          <a:effectLst/>
                          <a:latin typeface="Times New Roman" panose="02020603050405020304" pitchFamily="18" charset="0"/>
                          <a:cs typeface="Times New Roman" panose="02020603050405020304" pitchFamily="18" charset="0"/>
                        </a:rPr>
                        <a:t>0.0508</a:t>
                      </a:r>
                      <a:endParaRPr lang="zh-CN" sz="2800" kern="100">
                        <a:effectLst/>
                        <a:latin typeface="Times New Roman" panose="02020603050405020304" pitchFamily="18" charset="0"/>
                        <a:ea typeface="宋体"/>
                        <a:cs typeface="Times New Roman" panose="02020603050405020304" pitchFamily="18" charset="0"/>
                      </a:endParaRPr>
                    </a:p>
                  </a:txBody>
                  <a:tcPr marL="68580" marR="68580" marT="0" marB="0"/>
                </a:tc>
              </a:tr>
              <a:tr h="182880">
                <a:tc>
                  <a:txBody>
                    <a:bodyPr/>
                    <a:lstStyle/>
                    <a:p>
                      <a:pPr algn="l">
                        <a:spcAft>
                          <a:spcPts val="0"/>
                        </a:spcAft>
                      </a:pPr>
                      <a:r>
                        <a:rPr lang="en-US" sz="2800" kern="0">
                          <a:effectLst/>
                          <a:latin typeface="Times New Roman" panose="02020603050405020304" pitchFamily="18" charset="0"/>
                          <a:cs typeface="Times New Roman" panose="02020603050405020304" pitchFamily="18" charset="0"/>
                        </a:rPr>
                        <a:t>59~61</a:t>
                      </a:r>
                      <a:endParaRPr lang="zh-CN" sz="2800" kern="100">
                        <a:effectLst/>
                        <a:latin typeface="Times New Roman" panose="02020603050405020304" pitchFamily="18" charset="0"/>
                        <a:ea typeface="宋体"/>
                        <a:cs typeface="Times New Roman" panose="02020603050405020304" pitchFamily="18" charset="0"/>
                      </a:endParaRPr>
                    </a:p>
                  </a:txBody>
                  <a:tcPr marL="68580" marR="68580" marT="0" marB="0"/>
                </a:tc>
                <a:tc>
                  <a:txBody>
                    <a:bodyPr/>
                    <a:lstStyle/>
                    <a:p>
                      <a:pPr algn="l">
                        <a:spcAft>
                          <a:spcPts val="0"/>
                        </a:spcAft>
                      </a:pPr>
                      <a:r>
                        <a:rPr lang="en-US" sz="2800" kern="0">
                          <a:effectLst/>
                          <a:latin typeface="Times New Roman" panose="02020603050405020304" pitchFamily="18" charset="0"/>
                          <a:cs typeface="Times New Roman" panose="02020603050405020304" pitchFamily="18" charset="0"/>
                        </a:rPr>
                        <a:t>60</a:t>
                      </a:r>
                      <a:endParaRPr lang="zh-CN" sz="2800" kern="100">
                        <a:effectLst/>
                        <a:latin typeface="Times New Roman" panose="02020603050405020304" pitchFamily="18" charset="0"/>
                        <a:ea typeface="宋体"/>
                        <a:cs typeface="Times New Roman" panose="02020603050405020304" pitchFamily="18" charset="0"/>
                      </a:endParaRPr>
                    </a:p>
                  </a:txBody>
                  <a:tcPr marL="68580" marR="68580" marT="0" marB="0"/>
                </a:tc>
                <a:tc>
                  <a:txBody>
                    <a:bodyPr/>
                    <a:lstStyle/>
                    <a:p>
                      <a:pPr algn="l">
                        <a:spcAft>
                          <a:spcPts val="0"/>
                        </a:spcAft>
                      </a:pPr>
                      <a:r>
                        <a:rPr lang="en-US" sz="2800" kern="0">
                          <a:effectLst/>
                          <a:latin typeface="Times New Roman" panose="02020603050405020304" pitchFamily="18" charset="0"/>
                          <a:cs typeface="Times New Roman" panose="02020603050405020304" pitchFamily="18" charset="0"/>
                        </a:rPr>
                        <a:t>813</a:t>
                      </a:r>
                      <a:endParaRPr lang="zh-CN" sz="2800" kern="100">
                        <a:effectLst/>
                        <a:latin typeface="Times New Roman" panose="02020603050405020304" pitchFamily="18" charset="0"/>
                        <a:ea typeface="宋体"/>
                        <a:cs typeface="Times New Roman" panose="02020603050405020304" pitchFamily="18" charset="0"/>
                      </a:endParaRPr>
                    </a:p>
                  </a:txBody>
                  <a:tcPr marL="68580" marR="68580" marT="0" marB="0"/>
                </a:tc>
                <a:tc>
                  <a:txBody>
                    <a:bodyPr/>
                    <a:lstStyle/>
                    <a:p>
                      <a:pPr algn="l">
                        <a:spcAft>
                          <a:spcPts val="0"/>
                        </a:spcAft>
                      </a:pPr>
                      <a:r>
                        <a:rPr lang="en-US" sz="2800" kern="0">
                          <a:effectLst/>
                          <a:latin typeface="Times New Roman" panose="02020603050405020304" pitchFamily="18" charset="0"/>
                          <a:cs typeface="Times New Roman" panose="02020603050405020304" pitchFamily="18" charset="0"/>
                        </a:rPr>
                        <a:t>0.1628</a:t>
                      </a:r>
                      <a:endParaRPr lang="zh-CN" sz="2800" kern="100">
                        <a:effectLst/>
                        <a:latin typeface="Times New Roman" panose="02020603050405020304" pitchFamily="18" charset="0"/>
                        <a:ea typeface="宋体"/>
                        <a:cs typeface="Times New Roman" panose="02020603050405020304" pitchFamily="18" charset="0"/>
                      </a:endParaRPr>
                    </a:p>
                  </a:txBody>
                  <a:tcPr marL="68580" marR="68580" marT="0" marB="0"/>
                </a:tc>
              </a:tr>
              <a:tr h="182880">
                <a:tc>
                  <a:txBody>
                    <a:bodyPr/>
                    <a:lstStyle/>
                    <a:p>
                      <a:pPr algn="l">
                        <a:spcAft>
                          <a:spcPts val="0"/>
                        </a:spcAft>
                      </a:pPr>
                      <a:r>
                        <a:rPr lang="en-US" sz="2800" kern="0">
                          <a:effectLst/>
                          <a:latin typeface="Times New Roman" panose="02020603050405020304" pitchFamily="18" charset="0"/>
                          <a:cs typeface="Times New Roman" panose="02020603050405020304" pitchFamily="18" charset="0"/>
                        </a:rPr>
                        <a:t>61~63</a:t>
                      </a:r>
                      <a:endParaRPr lang="zh-CN" sz="2800" kern="100">
                        <a:effectLst/>
                        <a:latin typeface="Times New Roman" panose="02020603050405020304" pitchFamily="18" charset="0"/>
                        <a:ea typeface="宋体"/>
                        <a:cs typeface="Times New Roman" panose="02020603050405020304" pitchFamily="18" charset="0"/>
                      </a:endParaRPr>
                    </a:p>
                  </a:txBody>
                  <a:tcPr marL="68580" marR="68580" marT="0" marB="0"/>
                </a:tc>
                <a:tc>
                  <a:txBody>
                    <a:bodyPr/>
                    <a:lstStyle/>
                    <a:p>
                      <a:pPr algn="l">
                        <a:spcAft>
                          <a:spcPts val="0"/>
                        </a:spcAft>
                      </a:pPr>
                      <a:r>
                        <a:rPr lang="en-US" sz="2800" kern="0">
                          <a:effectLst/>
                          <a:latin typeface="Times New Roman" panose="02020603050405020304" pitchFamily="18" charset="0"/>
                          <a:cs typeface="Times New Roman" panose="02020603050405020304" pitchFamily="18" charset="0"/>
                        </a:rPr>
                        <a:t>62</a:t>
                      </a:r>
                      <a:endParaRPr lang="zh-CN" sz="2800" kern="100">
                        <a:effectLst/>
                        <a:latin typeface="Times New Roman" panose="02020603050405020304" pitchFamily="18" charset="0"/>
                        <a:ea typeface="宋体"/>
                        <a:cs typeface="Times New Roman" panose="02020603050405020304" pitchFamily="18" charset="0"/>
                      </a:endParaRPr>
                    </a:p>
                  </a:txBody>
                  <a:tcPr marL="68580" marR="68580" marT="0" marB="0"/>
                </a:tc>
                <a:tc>
                  <a:txBody>
                    <a:bodyPr/>
                    <a:lstStyle/>
                    <a:p>
                      <a:pPr algn="l">
                        <a:spcAft>
                          <a:spcPts val="0"/>
                        </a:spcAft>
                      </a:pPr>
                      <a:r>
                        <a:rPr lang="en-US" sz="2800" kern="0">
                          <a:effectLst/>
                          <a:latin typeface="Times New Roman" panose="02020603050405020304" pitchFamily="18" charset="0"/>
                          <a:cs typeface="Times New Roman" panose="02020603050405020304" pitchFamily="18" charset="0"/>
                        </a:rPr>
                        <a:t>1340</a:t>
                      </a:r>
                      <a:endParaRPr lang="zh-CN" sz="2800" kern="100">
                        <a:effectLst/>
                        <a:latin typeface="Times New Roman" panose="02020603050405020304" pitchFamily="18" charset="0"/>
                        <a:ea typeface="宋体"/>
                        <a:cs typeface="Times New Roman" panose="02020603050405020304" pitchFamily="18" charset="0"/>
                      </a:endParaRPr>
                    </a:p>
                  </a:txBody>
                  <a:tcPr marL="68580" marR="68580" marT="0" marB="0"/>
                </a:tc>
                <a:tc>
                  <a:txBody>
                    <a:bodyPr/>
                    <a:lstStyle/>
                    <a:p>
                      <a:pPr algn="l">
                        <a:spcAft>
                          <a:spcPts val="0"/>
                        </a:spcAft>
                      </a:pPr>
                      <a:r>
                        <a:rPr lang="en-US" sz="2800" kern="0">
                          <a:effectLst/>
                          <a:latin typeface="Times New Roman" panose="02020603050405020304" pitchFamily="18" charset="0"/>
                          <a:cs typeface="Times New Roman" panose="02020603050405020304" pitchFamily="18" charset="0"/>
                        </a:rPr>
                        <a:t>0.2682</a:t>
                      </a:r>
                      <a:endParaRPr lang="zh-CN" sz="2800" kern="100">
                        <a:effectLst/>
                        <a:latin typeface="Times New Roman" panose="02020603050405020304" pitchFamily="18" charset="0"/>
                        <a:ea typeface="宋体"/>
                        <a:cs typeface="Times New Roman" panose="02020603050405020304" pitchFamily="18" charset="0"/>
                      </a:endParaRPr>
                    </a:p>
                  </a:txBody>
                  <a:tcPr marL="68580" marR="68580" marT="0" marB="0"/>
                </a:tc>
              </a:tr>
              <a:tr h="182880">
                <a:tc>
                  <a:txBody>
                    <a:bodyPr/>
                    <a:lstStyle/>
                    <a:p>
                      <a:pPr algn="l">
                        <a:spcAft>
                          <a:spcPts val="0"/>
                        </a:spcAft>
                      </a:pPr>
                      <a:r>
                        <a:rPr lang="en-US" sz="2800" kern="0">
                          <a:effectLst/>
                          <a:latin typeface="Times New Roman" panose="02020603050405020304" pitchFamily="18" charset="0"/>
                          <a:cs typeface="Times New Roman" panose="02020603050405020304" pitchFamily="18" charset="0"/>
                        </a:rPr>
                        <a:t>63~65</a:t>
                      </a:r>
                      <a:endParaRPr lang="zh-CN" sz="2800" kern="100">
                        <a:effectLst/>
                        <a:latin typeface="Times New Roman" panose="02020603050405020304" pitchFamily="18" charset="0"/>
                        <a:ea typeface="宋体"/>
                        <a:cs typeface="Times New Roman" panose="02020603050405020304" pitchFamily="18" charset="0"/>
                      </a:endParaRPr>
                    </a:p>
                  </a:txBody>
                  <a:tcPr marL="68580" marR="68580" marT="0" marB="0"/>
                </a:tc>
                <a:tc>
                  <a:txBody>
                    <a:bodyPr/>
                    <a:lstStyle/>
                    <a:p>
                      <a:pPr algn="l">
                        <a:spcAft>
                          <a:spcPts val="0"/>
                        </a:spcAft>
                      </a:pPr>
                      <a:r>
                        <a:rPr lang="en-US" sz="2800" kern="0">
                          <a:effectLst/>
                          <a:latin typeface="Times New Roman" panose="02020603050405020304" pitchFamily="18" charset="0"/>
                          <a:cs typeface="Times New Roman" panose="02020603050405020304" pitchFamily="18" charset="0"/>
                        </a:rPr>
                        <a:t>64</a:t>
                      </a:r>
                      <a:endParaRPr lang="zh-CN" sz="2800" kern="100">
                        <a:effectLst/>
                        <a:latin typeface="Times New Roman" panose="02020603050405020304" pitchFamily="18" charset="0"/>
                        <a:ea typeface="宋体"/>
                        <a:cs typeface="Times New Roman" panose="02020603050405020304" pitchFamily="18" charset="0"/>
                      </a:endParaRPr>
                    </a:p>
                  </a:txBody>
                  <a:tcPr marL="68580" marR="68580" marT="0" marB="0"/>
                </a:tc>
                <a:tc>
                  <a:txBody>
                    <a:bodyPr/>
                    <a:lstStyle/>
                    <a:p>
                      <a:pPr algn="l">
                        <a:spcAft>
                          <a:spcPts val="0"/>
                        </a:spcAft>
                      </a:pPr>
                      <a:r>
                        <a:rPr lang="en-US" sz="2800" kern="0">
                          <a:effectLst/>
                          <a:latin typeface="Times New Roman" panose="02020603050405020304" pitchFamily="18" charset="0"/>
                          <a:cs typeface="Times New Roman" panose="02020603050405020304" pitchFamily="18" charset="0"/>
                        </a:rPr>
                        <a:t>1454</a:t>
                      </a:r>
                      <a:endParaRPr lang="zh-CN" sz="2800" kern="100">
                        <a:effectLst/>
                        <a:latin typeface="Times New Roman" panose="02020603050405020304" pitchFamily="18" charset="0"/>
                        <a:ea typeface="宋体"/>
                        <a:cs typeface="Times New Roman" panose="02020603050405020304" pitchFamily="18" charset="0"/>
                      </a:endParaRPr>
                    </a:p>
                  </a:txBody>
                  <a:tcPr marL="68580" marR="68580" marT="0" marB="0"/>
                </a:tc>
                <a:tc>
                  <a:txBody>
                    <a:bodyPr/>
                    <a:lstStyle/>
                    <a:p>
                      <a:pPr algn="l">
                        <a:spcAft>
                          <a:spcPts val="0"/>
                        </a:spcAft>
                      </a:pPr>
                      <a:r>
                        <a:rPr lang="en-US" sz="2800" kern="0">
                          <a:effectLst/>
                          <a:latin typeface="Times New Roman" panose="02020603050405020304" pitchFamily="18" charset="0"/>
                          <a:cs typeface="Times New Roman" panose="02020603050405020304" pitchFamily="18" charset="0"/>
                        </a:rPr>
                        <a:t>0.2911</a:t>
                      </a:r>
                      <a:endParaRPr lang="zh-CN" sz="2800" kern="100">
                        <a:effectLst/>
                        <a:latin typeface="Times New Roman" panose="02020603050405020304" pitchFamily="18" charset="0"/>
                        <a:ea typeface="宋体"/>
                        <a:cs typeface="Times New Roman" panose="02020603050405020304" pitchFamily="18" charset="0"/>
                      </a:endParaRPr>
                    </a:p>
                  </a:txBody>
                  <a:tcPr marL="68580" marR="68580" marT="0" marB="0"/>
                </a:tc>
              </a:tr>
              <a:tr h="182880">
                <a:tc>
                  <a:txBody>
                    <a:bodyPr/>
                    <a:lstStyle/>
                    <a:p>
                      <a:pPr algn="l">
                        <a:spcAft>
                          <a:spcPts val="0"/>
                        </a:spcAft>
                      </a:pPr>
                      <a:r>
                        <a:rPr lang="en-US" sz="2800" kern="0">
                          <a:effectLst/>
                          <a:latin typeface="Times New Roman" panose="02020603050405020304" pitchFamily="18" charset="0"/>
                          <a:cs typeface="Times New Roman" panose="02020603050405020304" pitchFamily="18" charset="0"/>
                        </a:rPr>
                        <a:t>65~67</a:t>
                      </a:r>
                      <a:endParaRPr lang="zh-CN" sz="2800" kern="100">
                        <a:effectLst/>
                        <a:latin typeface="Times New Roman" panose="02020603050405020304" pitchFamily="18" charset="0"/>
                        <a:ea typeface="宋体"/>
                        <a:cs typeface="Times New Roman" panose="02020603050405020304" pitchFamily="18" charset="0"/>
                      </a:endParaRPr>
                    </a:p>
                  </a:txBody>
                  <a:tcPr marL="68580" marR="68580" marT="0" marB="0"/>
                </a:tc>
                <a:tc>
                  <a:txBody>
                    <a:bodyPr/>
                    <a:lstStyle/>
                    <a:p>
                      <a:pPr algn="l">
                        <a:spcAft>
                          <a:spcPts val="0"/>
                        </a:spcAft>
                      </a:pPr>
                      <a:r>
                        <a:rPr lang="en-US" sz="2800" kern="0">
                          <a:effectLst/>
                          <a:latin typeface="Times New Roman" panose="02020603050405020304" pitchFamily="18" charset="0"/>
                          <a:cs typeface="Times New Roman" panose="02020603050405020304" pitchFamily="18" charset="0"/>
                        </a:rPr>
                        <a:t>66</a:t>
                      </a:r>
                      <a:endParaRPr lang="zh-CN" sz="2800" kern="100">
                        <a:effectLst/>
                        <a:latin typeface="Times New Roman" panose="02020603050405020304" pitchFamily="18" charset="0"/>
                        <a:ea typeface="宋体"/>
                        <a:cs typeface="Times New Roman" panose="02020603050405020304" pitchFamily="18" charset="0"/>
                      </a:endParaRPr>
                    </a:p>
                  </a:txBody>
                  <a:tcPr marL="68580" marR="68580" marT="0" marB="0"/>
                </a:tc>
                <a:tc>
                  <a:txBody>
                    <a:bodyPr/>
                    <a:lstStyle/>
                    <a:p>
                      <a:pPr algn="l">
                        <a:spcAft>
                          <a:spcPts val="0"/>
                        </a:spcAft>
                      </a:pPr>
                      <a:r>
                        <a:rPr lang="en-US" sz="2800" kern="0">
                          <a:effectLst/>
                          <a:latin typeface="Times New Roman" panose="02020603050405020304" pitchFamily="18" charset="0"/>
                          <a:cs typeface="Times New Roman" panose="02020603050405020304" pitchFamily="18" charset="0"/>
                        </a:rPr>
                        <a:t>750</a:t>
                      </a:r>
                      <a:endParaRPr lang="zh-CN" sz="2800" kern="100">
                        <a:effectLst/>
                        <a:latin typeface="Times New Roman" panose="02020603050405020304" pitchFamily="18" charset="0"/>
                        <a:ea typeface="宋体"/>
                        <a:cs typeface="Times New Roman" panose="02020603050405020304" pitchFamily="18" charset="0"/>
                      </a:endParaRPr>
                    </a:p>
                  </a:txBody>
                  <a:tcPr marL="68580" marR="68580" marT="0" marB="0"/>
                </a:tc>
                <a:tc>
                  <a:txBody>
                    <a:bodyPr/>
                    <a:lstStyle/>
                    <a:p>
                      <a:pPr algn="l">
                        <a:spcAft>
                          <a:spcPts val="0"/>
                        </a:spcAft>
                      </a:pPr>
                      <a:r>
                        <a:rPr lang="en-US" sz="2800" kern="0">
                          <a:effectLst/>
                          <a:latin typeface="Times New Roman" panose="02020603050405020304" pitchFamily="18" charset="0"/>
                          <a:cs typeface="Times New Roman" panose="02020603050405020304" pitchFamily="18" charset="0"/>
                        </a:rPr>
                        <a:t>0.1502</a:t>
                      </a:r>
                      <a:endParaRPr lang="zh-CN" sz="2800" kern="100">
                        <a:effectLst/>
                        <a:latin typeface="Times New Roman" panose="02020603050405020304" pitchFamily="18" charset="0"/>
                        <a:ea typeface="宋体"/>
                        <a:cs typeface="Times New Roman" panose="02020603050405020304" pitchFamily="18" charset="0"/>
                      </a:endParaRPr>
                    </a:p>
                  </a:txBody>
                  <a:tcPr marL="68580" marR="68580" marT="0" marB="0"/>
                </a:tc>
              </a:tr>
              <a:tr h="182880">
                <a:tc>
                  <a:txBody>
                    <a:bodyPr/>
                    <a:lstStyle/>
                    <a:p>
                      <a:pPr algn="l">
                        <a:spcAft>
                          <a:spcPts val="0"/>
                        </a:spcAft>
                      </a:pPr>
                      <a:r>
                        <a:rPr lang="en-US" sz="2800" kern="0">
                          <a:effectLst/>
                          <a:latin typeface="Times New Roman" panose="02020603050405020304" pitchFamily="18" charset="0"/>
                          <a:cs typeface="Times New Roman" panose="02020603050405020304" pitchFamily="18" charset="0"/>
                        </a:rPr>
                        <a:t>67~69</a:t>
                      </a:r>
                      <a:endParaRPr lang="zh-CN" sz="2800" kern="100">
                        <a:effectLst/>
                        <a:latin typeface="Times New Roman" panose="02020603050405020304" pitchFamily="18" charset="0"/>
                        <a:ea typeface="宋体"/>
                        <a:cs typeface="Times New Roman" panose="02020603050405020304" pitchFamily="18" charset="0"/>
                      </a:endParaRPr>
                    </a:p>
                  </a:txBody>
                  <a:tcPr marL="68580" marR="68580" marT="0" marB="0"/>
                </a:tc>
                <a:tc>
                  <a:txBody>
                    <a:bodyPr/>
                    <a:lstStyle/>
                    <a:p>
                      <a:pPr algn="l">
                        <a:spcAft>
                          <a:spcPts val="0"/>
                        </a:spcAft>
                      </a:pPr>
                      <a:r>
                        <a:rPr lang="en-US" sz="2800" kern="0">
                          <a:effectLst/>
                          <a:latin typeface="Times New Roman" panose="02020603050405020304" pitchFamily="18" charset="0"/>
                          <a:cs typeface="Times New Roman" panose="02020603050405020304" pitchFamily="18" charset="0"/>
                        </a:rPr>
                        <a:t>68</a:t>
                      </a:r>
                      <a:endParaRPr lang="zh-CN" sz="2800" kern="100">
                        <a:effectLst/>
                        <a:latin typeface="Times New Roman" panose="02020603050405020304" pitchFamily="18" charset="0"/>
                        <a:ea typeface="宋体"/>
                        <a:cs typeface="Times New Roman" panose="02020603050405020304" pitchFamily="18" charset="0"/>
                      </a:endParaRPr>
                    </a:p>
                  </a:txBody>
                  <a:tcPr marL="68580" marR="68580" marT="0" marB="0"/>
                </a:tc>
                <a:tc>
                  <a:txBody>
                    <a:bodyPr/>
                    <a:lstStyle/>
                    <a:p>
                      <a:pPr algn="l">
                        <a:spcAft>
                          <a:spcPts val="0"/>
                        </a:spcAft>
                      </a:pPr>
                      <a:r>
                        <a:rPr lang="en-US" sz="2800" kern="0">
                          <a:effectLst/>
                          <a:latin typeface="Times New Roman" panose="02020603050405020304" pitchFamily="18" charset="0"/>
                          <a:cs typeface="Times New Roman" panose="02020603050405020304" pitchFamily="18" charset="0"/>
                        </a:rPr>
                        <a:t>275</a:t>
                      </a:r>
                      <a:endParaRPr lang="zh-CN" sz="2800" kern="100">
                        <a:effectLst/>
                        <a:latin typeface="Times New Roman" panose="02020603050405020304" pitchFamily="18" charset="0"/>
                        <a:ea typeface="宋体"/>
                        <a:cs typeface="Times New Roman" panose="02020603050405020304" pitchFamily="18" charset="0"/>
                      </a:endParaRPr>
                    </a:p>
                  </a:txBody>
                  <a:tcPr marL="68580" marR="68580" marT="0" marB="0"/>
                </a:tc>
                <a:tc>
                  <a:txBody>
                    <a:bodyPr/>
                    <a:lstStyle/>
                    <a:p>
                      <a:pPr algn="l">
                        <a:spcAft>
                          <a:spcPts val="0"/>
                        </a:spcAft>
                      </a:pPr>
                      <a:r>
                        <a:rPr lang="en-US" sz="2800" kern="0">
                          <a:effectLst/>
                          <a:latin typeface="Times New Roman" panose="02020603050405020304" pitchFamily="18" charset="0"/>
                          <a:cs typeface="Times New Roman" panose="02020603050405020304" pitchFamily="18" charset="0"/>
                        </a:rPr>
                        <a:t>0.0551</a:t>
                      </a:r>
                      <a:endParaRPr lang="zh-CN" sz="2800" kern="100">
                        <a:effectLst/>
                        <a:latin typeface="Times New Roman" panose="02020603050405020304" pitchFamily="18" charset="0"/>
                        <a:ea typeface="宋体"/>
                        <a:cs typeface="Times New Roman" panose="02020603050405020304" pitchFamily="18" charset="0"/>
                      </a:endParaRPr>
                    </a:p>
                  </a:txBody>
                  <a:tcPr marL="68580" marR="68580" marT="0" marB="0"/>
                </a:tc>
              </a:tr>
              <a:tr h="182880">
                <a:tc>
                  <a:txBody>
                    <a:bodyPr/>
                    <a:lstStyle/>
                    <a:p>
                      <a:pPr algn="l">
                        <a:spcAft>
                          <a:spcPts val="0"/>
                        </a:spcAft>
                      </a:pPr>
                      <a:r>
                        <a:rPr lang="en-US" sz="2800" kern="0">
                          <a:effectLst/>
                          <a:latin typeface="Times New Roman" panose="02020603050405020304" pitchFamily="18" charset="0"/>
                          <a:cs typeface="Times New Roman" panose="02020603050405020304" pitchFamily="18" charset="0"/>
                        </a:rPr>
                        <a:t>69~71</a:t>
                      </a:r>
                      <a:endParaRPr lang="zh-CN" sz="2800" kern="100">
                        <a:effectLst/>
                        <a:latin typeface="Times New Roman" panose="02020603050405020304" pitchFamily="18" charset="0"/>
                        <a:ea typeface="宋体"/>
                        <a:cs typeface="Times New Roman" panose="02020603050405020304" pitchFamily="18" charset="0"/>
                      </a:endParaRPr>
                    </a:p>
                  </a:txBody>
                  <a:tcPr marL="68580" marR="68580" marT="0" marB="0"/>
                </a:tc>
                <a:tc>
                  <a:txBody>
                    <a:bodyPr/>
                    <a:lstStyle/>
                    <a:p>
                      <a:pPr algn="l">
                        <a:spcAft>
                          <a:spcPts val="0"/>
                        </a:spcAft>
                      </a:pPr>
                      <a:r>
                        <a:rPr lang="en-US" sz="2800" kern="0">
                          <a:effectLst/>
                          <a:latin typeface="Times New Roman" panose="02020603050405020304" pitchFamily="18" charset="0"/>
                          <a:cs typeface="Times New Roman" panose="02020603050405020304" pitchFamily="18" charset="0"/>
                        </a:rPr>
                        <a:t>70</a:t>
                      </a:r>
                      <a:endParaRPr lang="zh-CN" sz="2800" kern="100">
                        <a:effectLst/>
                        <a:latin typeface="Times New Roman" panose="02020603050405020304" pitchFamily="18" charset="0"/>
                        <a:ea typeface="宋体"/>
                        <a:cs typeface="Times New Roman" panose="02020603050405020304" pitchFamily="18" charset="0"/>
                      </a:endParaRPr>
                    </a:p>
                  </a:txBody>
                  <a:tcPr marL="68580" marR="68580" marT="0" marB="0"/>
                </a:tc>
                <a:tc>
                  <a:txBody>
                    <a:bodyPr/>
                    <a:lstStyle/>
                    <a:p>
                      <a:pPr algn="l">
                        <a:spcAft>
                          <a:spcPts val="0"/>
                        </a:spcAft>
                      </a:pPr>
                      <a:r>
                        <a:rPr lang="en-US" sz="2800" kern="0">
                          <a:effectLst/>
                          <a:latin typeface="Times New Roman" panose="02020603050405020304" pitchFamily="18" charset="0"/>
                          <a:cs typeface="Times New Roman" panose="02020603050405020304" pitchFamily="18" charset="0"/>
                        </a:rPr>
                        <a:t>56</a:t>
                      </a:r>
                      <a:endParaRPr lang="zh-CN" sz="2800" kern="100">
                        <a:effectLst/>
                        <a:latin typeface="Times New Roman" panose="02020603050405020304" pitchFamily="18" charset="0"/>
                        <a:ea typeface="宋体"/>
                        <a:cs typeface="Times New Roman" panose="02020603050405020304" pitchFamily="18" charset="0"/>
                      </a:endParaRPr>
                    </a:p>
                  </a:txBody>
                  <a:tcPr marL="68580" marR="68580" marT="0" marB="0"/>
                </a:tc>
                <a:tc>
                  <a:txBody>
                    <a:bodyPr/>
                    <a:lstStyle/>
                    <a:p>
                      <a:pPr algn="l">
                        <a:spcAft>
                          <a:spcPts val="0"/>
                        </a:spcAft>
                      </a:pPr>
                      <a:r>
                        <a:rPr lang="en-US" sz="2800" kern="0">
                          <a:effectLst/>
                          <a:latin typeface="Times New Roman" panose="02020603050405020304" pitchFamily="18" charset="0"/>
                          <a:cs typeface="Times New Roman" panose="02020603050405020304" pitchFamily="18" charset="0"/>
                        </a:rPr>
                        <a:t>0.0112</a:t>
                      </a:r>
                      <a:endParaRPr lang="zh-CN" sz="2800" kern="100">
                        <a:effectLst/>
                        <a:latin typeface="Times New Roman" panose="02020603050405020304" pitchFamily="18" charset="0"/>
                        <a:ea typeface="宋体"/>
                        <a:cs typeface="Times New Roman" panose="02020603050405020304" pitchFamily="18" charset="0"/>
                      </a:endParaRPr>
                    </a:p>
                  </a:txBody>
                  <a:tcPr marL="68580" marR="68580" marT="0" marB="0"/>
                </a:tc>
              </a:tr>
              <a:tr h="182880">
                <a:tc>
                  <a:txBody>
                    <a:bodyPr/>
                    <a:lstStyle/>
                    <a:p>
                      <a:pPr algn="l">
                        <a:spcAft>
                          <a:spcPts val="0"/>
                        </a:spcAft>
                      </a:pPr>
                      <a:r>
                        <a:rPr lang="en-US" sz="2800" kern="0">
                          <a:effectLst/>
                          <a:latin typeface="Times New Roman" panose="02020603050405020304" pitchFamily="18" charset="0"/>
                          <a:cs typeface="Times New Roman" panose="02020603050405020304" pitchFamily="18" charset="0"/>
                        </a:rPr>
                        <a:t>71~73</a:t>
                      </a:r>
                      <a:endParaRPr lang="zh-CN" sz="2800" kern="100">
                        <a:effectLst/>
                        <a:latin typeface="Times New Roman" panose="02020603050405020304" pitchFamily="18" charset="0"/>
                        <a:ea typeface="宋体"/>
                        <a:cs typeface="Times New Roman" panose="02020603050405020304" pitchFamily="18" charset="0"/>
                      </a:endParaRPr>
                    </a:p>
                  </a:txBody>
                  <a:tcPr marL="68580" marR="68580" marT="0" marB="0"/>
                </a:tc>
                <a:tc>
                  <a:txBody>
                    <a:bodyPr/>
                    <a:lstStyle/>
                    <a:p>
                      <a:pPr algn="l">
                        <a:spcAft>
                          <a:spcPts val="0"/>
                        </a:spcAft>
                      </a:pPr>
                      <a:r>
                        <a:rPr lang="en-US" sz="2800" kern="0">
                          <a:effectLst/>
                          <a:latin typeface="Times New Roman" panose="02020603050405020304" pitchFamily="18" charset="0"/>
                          <a:cs typeface="Times New Roman" panose="02020603050405020304" pitchFamily="18" charset="0"/>
                        </a:rPr>
                        <a:t>72</a:t>
                      </a:r>
                      <a:endParaRPr lang="zh-CN" sz="2800" kern="100">
                        <a:effectLst/>
                        <a:latin typeface="Times New Roman" panose="02020603050405020304" pitchFamily="18" charset="0"/>
                        <a:ea typeface="宋体"/>
                        <a:cs typeface="Times New Roman" panose="02020603050405020304" pitchFamily="18" charset="0"/>
                      </a:endParaRPr>
                    </a:p>
                  </a:txBody>
                  <a:tcPr marL="68580" marR="68580" marT="0" marB="0"/>
                </a:tc>
                <a:tc>
                  <a:txBody>
                    <a:bodyPr/>
                    <a:lstStyle/>
                    <a:p>
                      <a:pPr algn="l">
                        <a:spcAft>
                          <a:spcPts val="0"/>
                        </a:spcAft>
                      </a:pPr>
                      <a:r>
                        <a:rPr lang="en-US" sz="2800" kern="0">
                          <a:effectLst/>
                          <a:latin typeface="Times New Roman" panose="02020603050405020304" pitchFamily="18" charset="0"/>
                          <a:cs typeface="Times New Roman" panose="02020603050405020304" pitchFamily="18" charset="0"/>
                        </a:rPr>
                        <a:t>11</a:t>
                      </a:r>
                      <a:endParaRPr lang="zh-CN" sz="2800" kern="100">
                        <a:effectLst/>
                        <a:latin typeface="Times New Roman" panose="02020603050405020304" pitchFamily="18" charset="0"/>
                        <a:ea typeface="宋体"/>
                        <a:cs typeface="Times New Roman" panose="02020603050405020304" pitchFamily="18" charset="0"/>
                      </a:endParaRPr>
                    </a:p>
                  </a:txBody>
                  <a:tcPr marL="68580" marR="68580" marT="0" marB="0"/>
                </a:tc>
                <a:tc>
                  <a:txBody>
                    <a:bodyPr/>
                    <a:lstStyle/>
                    <a:p>
                      <a:pPr algn="l">
                        <a:spcAft>
                          <a:spcPts val="0"/>
                        </a:spcAft>
                      </a:pPr>
                      <a:r>
                        <a:rPr lang="en-US" sz="2800" kern="0">
                          <a:effectLst/>
                          <a:latin typeface="Times New Roman" panose="02020603050405020304" pitchFamily="18" charset="0"/>
                          <a:cs typeface="Times New Roman" panose="02020603050405020304" pitchFamily="18" charset="0"/>
                        </a:rPr>
                        <a:t>0.0022</a:t>
                      </a:r>
                      <a:endParaRPr lang="zh-CN" sz="2800" kern="100">
                        <a:effectLst/>
                        <a:latin typeface="Times New Roman" panose="02020603050405020304" pitchFamily="18" charset="0"/>
                        <a:ea typeface="宋体"/>
                        <a:cs typeface="Times New Roman" panose="02020603050405020304" pitchFamily="18" charset="0"/>
                      </a:endParaRPr>
                    </a:p>
                  </a:txBody>
                  <a:tcPr marL="68580" marR="68580" marT="0" marB="0"/>
                </a:tc>
              </a:tr>
              <a:tr h="182880">
                <a:tc>
                  <a:txBody>
                    <a:bodyPr/>
                    <a:lstStyle/>
                    <a:p>
                      <a:pPr algn="l">
                        <a:spcAft>
                          <a:spcPts val="0"/>
                        </a:spcAft>
                      </a:pPr>
                      <a:r>
                        <a:rPr lang="en-US" sz="2800" kern="0">
                          <a:effectLst/>
                          <a:latin typeface="Times New Roman" panose="02020603050405020304" pitchFamily="18" charset="0"/>
                          <a:cs typeface="Times New Roman" panose="02020603050405020304" pitchFamily="18" charset="0"/>
                        </a:rPr>
                        <a:t>73~75</a:t>
                      </a:r>
                      <a:endParaRPr lang="zh-CN" sz="2800" kern="100">
                        <a:effectLst/>
                        <a:latin typeface="Times New Roman" panose="02020603050405020304" pitchFamily="18" charset="0"/>
                        <a:ea typeface="宋体"/>
                        <a:cs typeface="Times New Roman" panose="02020603050405020304" pitchFamily="18" charset="0"/>
                      </a:endParaRPr>
                    </a:p>
                  </a:txBody>
                  <a:tcPr marL="68580" marR="68580" marT="0" marB="0"/>
                </a:tc>
                <a:tc>
                  <a:txBody>
                    <a:bodyPr/>
                    <a:lstStyle/>
                    <a:p>
                      <a:pPr algn="l">
                        <a:spcAft>
                          <a:spcPts val="0"/>
                        </a:spcAft>
                      </a:pPr>
                      <a:r>
                        <a:rPr lang="en-US" sz="2800" kern="0">
                          <a:effectLst/>
                          <a:latin typeface="Times New Roman" panose="02020603050405020304" pitchFamily="18" charset="0"/>
                          <a:cs typeface="Times New Roman" panose="02020603050405020304" pitchFamily="18" charset="0"/>
                        </a:rPr>
                        <a:t>74</a:t>
                      </a:r>
                      <a:endParaRPr lang="zh-CN" sz="2800" kern="100">
                        <a:effectLst/>
                        <a:latin typeface="Times New Roman" panose="02020603050405020304" pitchFamily="18" charset="0"/>
                        <a:ea typeface="宋体"/>
                        <a:cs typeface="Times New Roman" panose="02020603050405020304" pitchFamily="18" charset="0"/>
                      </a:endParaRPr>
                    </a:p>
                  </a:txBody>
                  <a:tcPr marL="68580" marR="68580" marT="0" marB="0"/>
                </a:tc>
                <a:tc>
                  <a:txBody>
                    <a:bodyPr/>
                    <a:lstStyle/>
                    <a:p>
                      <a:pPr algn="l">
                        <a:spcAft>
                          <a:spcPts val="0"/>
                        </a:spcAft>
                      </a:pPr>
                      <a:r>
                        <a:rPr lang="en-US" sz="2800" kern="0">
                          <a:effectLst/>
                          <a:latin typeface="Times New Roman" panose="02020603050405020304" pitchFamily="18" charset="0"/>
                          <a:cs typeface="Times New Roman" panose="02020603050405020304" pitchFamily="18" charset="0"/>
                        </a:rPr>
                        <a:t>4</a:t>
                      </a:r>
                      <a:endParaRPr lang="zh-CN" sz="2800" kern="100">
                        <a:effectLst/>
                        <a:latin typeface="Times New Roman" panose="02020603050405020304" pitchFamily="18" charset="0"/>
                        <a:ea typeface="宋体"/>
                        <a:cs typeface="Times New Roman" panose="02020603050405020304" pitchFamily="18" charset="0"/>
                      </a:endParaRPr>
                    </a:p>
                  </a:txBody>
                  <a:tcPr marL="68580" marR="68580" marT="0" marB="0"/>
                </a:tc>
                <a:tc>
                  <a:txBody>
                    <a:bodyPr/>
                    <a:lstStyle/>
                    <a:p>
                      <a:pPr algn="l">
                        <a:spcAft>
                          <a:spcPts val="0"/>
                        </a:spcAft>
                      </a:pPr>
                      <a:r>
                        <a:rPr lang="en-US" sz="2800" kern="0">
                          <a:effectLst/>
                          <a:latin typeface="Times New Roman" panose="02020603050405020304" pitchFamily="18" charset="0"/>
                          <a:cs typeface="Times New Roman" panose="02020603050405020304" pitchFamily="18" charset="0"/>
                        </a:rPr>
                        <a:t>0.0008</a:t>
                      </a:r>
                      <a:endParaRPr lang="zh-CN" sz="2800" kern="100">
                        <a:effectLst/>
                        <a:latin typeface="Times New Roman" panose="02020603050405020304" pitchFamily="18" charset="0"/>
                        <a:ea typeface="宋体"/>
                        <a:cs typeface="Times New Roman" panose="02020603050405020304" pitchFamily="18" charset="0"/>
                      </a:endParaRPr>
                    </a:p>
                  </a:txBody>
                  <a:tcPr marL="68580" marR="68580" marT="0" marB="0"/>
                </a:tc>
              </a:tr>
              <a:tr h="182880">
                <a:tc>
                  <a:txBody>
                    <a:bodyPr/>
                    <a:lstStyle/>
                    <a:p>
                      <a:pPr algn="l">
                        <a:spcAft>
                          <a:spcPts val="0"/>
                        </a:spcAft>
                      </a:pPr>
                      <a:r>
                        <a:rPr lang="zh-CN" sz="2800" kern="0" dirty="0">
                          <a:effectLst/>
                          <a:latin typeface="Times New Roman" panose="02020603050405020304" pitchFamily="18" charset="0"/>
                          <a:cs typeface="Times New Roman" panose="02020603050405020304" pitchFamily="18" charset="0"/>
                        </a:rPr>
                        <a:t>均值、方差、标准差</a:t>
                      </a:r>
                      <a:endParaRPr lang="zh-CN" sz="2800" kern="100" dirty="0">
                        <a:effectLst/>
                        <a:latin typeface="Times New Roman" panose="02020603050405020304" pitchFamily="18" charset="0"/>
                        <a:ea typeface="宋体"/>
                        <a:cs typeface="Times New Roman" panose="02020603050405020304" pitchFamily="18" charset="0"/>
                      </a:endParaRPr>
                    </a:p>
                  </a:txBody>
                  <a:tcPr marL="68580" marR="68580" marT="0" marB="0"/>
                </a:tc>
                <a:tc gridSpan="3">
                  <a:txBody>
                    <a:bodyPr/>
                    <a:lstStyle/>
                    <a:p>
                      <a:pPr algn="l">
                        <a:spcAft>
                          <a:spcPts val="0"/>
                        </a:spcAft>
                      </a:pPr>
                      <a:r>
                        <a:rPr lang="en-US" sz="2800" kern="0" dirty="0">
                          <a:effectLst/>
                          <a:latin typeface="Times New Roman" panose="02020603050405020304" pitchFamily="18" charset="0"/>
                          <a:cs typeface="Times New Roman" panose="02020603050405020304" pitchFamily="18" charset="0"/>
                        </a:rPr>
                        <a:t>63.06</a:t>
                      </a:r>
                      <a:r>
                        <a:rPr lang="zh-CN" sz="2800" kern="0" dirty="0">
                          <a:effectLst/>
                          <a:latin typeface="Times New Roman" panose="02020603050405020304" pitchFamily="18" charset="0"/>
                          <a:cs typeface="Times New Roman" panose="02020603050405020304" pitchFamily="18" charset="0"/>
                        </a:rPr>
                        <a:t>、</a:t>
                      </a:r>
                      <a:r>
                        <a:rPr lang="en-US" sz="2800" kern="0" dirty="0">
                          <a:effectLst/>
                          <a:latin typeface="Times New Roman" panose="02020603050405020304" pitchFamily="18" charset="0"/>
                          <a:cs typeface="Times New Roman" panose="02020603050405020304" pitchFamily="18" charset="0"/>
                        </a:rPr>
                        <a:t>7.25</a:t>
                      </a:r>
                      <a:r>
                        <a:rPr lang="zh-CN" sz="2800" kern="0" dirty="0">
                          <a:effectLst/>
                          <a:latin typeface="Times New Roman" panose="02020603050405020304" pitchFamily="18" charset="0"/>
                          <a:cs typeface="Times New Roman" panose="02020603050405020304" pitchFamily="18" charset="0"/>
                        </a:rPr>
                        <a:t>、</a:t>
                      </a:r>
                      <a:r>
                        <a:rPr lang="en-US" sz="2800" kern="0" dirty="0">
                          <a:effectLst/>
                          <a:latin typeface="Times New Roman" panose="02020603050405020304" pitchFamily="18" charset="0"/>
                          <a:cs typeface="Times New Roman" panose="02020603050405020304" pitchFamily="18" charset="0"/>
                        </a:rPr>
                        <a:t>2.69 </a:t>
                      </a:r>
                      <a:endParaRPr lang="zh-CN" sz="2800" kern="100" dirty="0">
                        <a:effectLst/>
                        <a:latin typeface="Times New Roman" panose="02020603050405020304" pitchFamily="18" charset="0"/>
                        <a:ea typeface="宋体"/>
                        <a:cs typeface="Times New Roman" panose="02020603050405020304" pitchFamily="18" charset="0"/>
                      </a:endParaRPr>
                    </a:p>
                  </a:txBody>
                  <a:tcPr marL="68580" marR="68580" marT="0" marB="0"/>
                </a:tc>
                <a:tc hMerge="1">
                  <a:txBody>
                    <a:bodyPr/>
                    <a:lstStyle/>
                    <a:p>
                      <a:endParaRPr lang="zh-CN" altLang="en-US"/>
                    </a:p>
                  </a:txBody>
                  <a:tcPr/>
                </a:tc>
                <a:tc hMerge="1">
                  <a:txBody>
                    <a:bodyPr/>
                    <a:lstStyle/>
                    <a:p>
                      <a:endParaRPr lang="zh-CN" altLang="en-US"/>
                    </a:p>
                  </a:txBody>
                  <a:tcPr/>
                </a:tc>
              </a:tr>
            </a:tbl>
          </a:graphicData>
        </a:graphic>
      </p:graphicFrame>
    </p:spTree>
    <p:extLst>
      <p:ext uri="{BB962C8B-B14F-4D97-AF65-F5344CB8AC3E}">
        <p14:creationId xmlns:p14="http://schemas.microsoft.com/office/powerpoint/2010/main" val="196441216"/>
      </p:ext>
    </p:extLst>
  </p:cSld>
  <p:clrMapOvr>
    <a:masterClrMapping/>
  </p:clrMapOv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864096"/>
          </a:xfrm>
        </p:spPr>
        <p:txBody>
          <a:bodyPr>
            <a:noAutofit/>
          </a:bodyPr>
          <a:lstStyle/>
          <a:p>
            <a:r>
              <a:rPr lang="zh-CN" altLang="en-US" sz="4000" b="1" dirty="0" smtClean="0">
                <a:latin typeface="黑体" panose="02010609060101010101" pitchFamily="49" charset="-122"/>
                <a:ea typeface="黑体" panose="02010609060101010101" pitchFamily="49" charset="-122"/>
              </a:rPr>
              <a:t>正态总体</a:t>
            </a:r>
            <a:r>
              <a:rPr lang="zh-CN" altLang="zh-CN" sz="4000" b="1" dirty="0" smtClean="0">
                <a:latin typeface="黑体" panose="02010609060101010101" pitchFamily="49" charset="-122"/>
                <a:ea typeface="黑体" panose="02010609060101010101" pitchFamily="49" charset="-122"/>
              </a:rPr>
              <a:t>样本均值的</a:t>
            </a:r>
            <a:r>
              <a:rPr lang="zh-CN" altLang="en-US" sz="4000" b="1" dirty="0" smtClean="0">
                <a:latin typeface="黑体" panose="02010609060101010101" pitchFamily="49" charset="-122"/>
                <a:ea typeface="黑体" panose="02010609060101010101" pitchFamily="49" charset="-122"/>
              </a:rPr>
              <a:t>分布</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14" name="内容占位符 13"/>
          <p:cNvSpPr>
            <a:spLocks noGrp="1"/>
          </p:cNvSpPr>
          <p:nvPr>
            <p:ph idx="1"/>
          </p:nvPr>
        </p:nvSpPr>
        <p:spPr>
          <a:xfrm>
            <a:off x="611560" y="1124744"/>
            <a:ext cx="7776864" cy="2592288"/>
          </a:xfrm>
        </p:spPr>
        <p:txBody>
          <a:bodyPr>
            <a:noAutofit/>
          </a:bodyPr>
          <a:lstStyle/>
          <a:p>
            <a:r>
              <a:rPr lang="zh-CN" altLang="en-US" sz="3000" dirty="0" smtClean="0">
                <a:latin typeface="Times New Roman" panose="02020603050405020304" pitchFamily="18" charset="0"/>
                <a:ea typeface="黑体" panose="02010609060101010101" pitchFamily="49" charset="-122"/>
                <a:cs typeface="Times New Roman" panose="02020603050405020304" pitchFamily="18" charset="0"/>
              </a:rPr>
              <a:t>前面的</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公式对</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总体的分布类型没有任何限制</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对于</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正态</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总体</a:t>
            </a:r>
            <a:r>
              <a:rPr lang="en-US" altLang="zh-CN" sz="3000" i="1" dirty="0" smtClean="0">
                <a:latin typeface="Times New Roman" panose="02020603050405020304" pitchFamily="18" charset="0"/>
                <a:ea typeface="黑体" panose="02010609060101010101" pitchFamily="49" charset="-122"/>
                <a:cs typeface="Times New Roman" panose="02020603050405020304" pitchFamily="18" charset="0"/>
              </a:rPr>
              <a:t>N</a:t>
            </a:r>
            <a:r>
              <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r>
              <a:rPr lang="el-GR" altLang="zh-CN" sz="3000" dirty="0" smtClean="0">
                <a:latin typeface="Times New Roman" panose="02020603050405020304" pitchFamily="18" charset="0"/>
                <a:ea typeface="黑体" panose="02010609060101010101" pitchFamily="49" charset="-122"/>
                <a:cs typeface="Times New Roman" panose="02020603050405020304" pitchFamily="18" charset="0"/>
              </a:rPr>
              <a:t>μ</a:t>
            </a:r>
            <a:r>
              <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rPr>
              <a:t>, </a:t>
            </a:r>
            <a:r>
              <a:rPr lang="el-GR" altLang="zh-CN" sz="3000" dirty="0" smtClean="0">
                <a:latin typeface="Times New Roman" panose="02020603050405020304" pitchFamily="18" charset="0"/>
                <a:ea typeface="黑体" panose="02010609060101010101" pitchFamily="49" charset="-122"/>
                <a:cs typeface="Times New Roman" panose="02020603050405020304" pitchFamily="18" charset="0"/>
              </a:rPr>
              <a:t>σ</a:t>
            </a:r>
            <a:r>
              <a:rPr lang="en-US" altLang="zh-CN" sz="3000" baseline="30000" dirty="0" smtClean="0">
                <a:latin typeface="Times New Roman" panose="02020603050405020304" pitchFamily="18" charset="0"/>
                <a:ea typeface="黑体" panose="02010609060101010101" pitchFamily="49" charset="-122"/>
                <a:cs typeface="Times New Roman" panose="02020603050405020304" pitchFamily="18" charset="0"/>
              </a:rPr>
              <a:t>2</a:t>
            </a:r>
            <a:r>
              <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来说</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，样本均值的期望当然就</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等于</a:t>
            </a:r>
            <a:r>
              <a:rPr lang="el-GR" altLang="zh-CN" sz="3000" dirty="0">
                <a:latin typeface="Times New Roman" panose="02020603050405020304" pitchFamily="18" charset="0"/>
                <a:ea typeface="黑体" panose="02010609060101010101" pitchFamily="49" charset="-122"/>
                <a:cs typeface="Times New Roman" panose="02020603050405020304" pitchFamily="18" charset="0"/>
              </a:rPr>
              <a:t>μ </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样本均值的方差当然就</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等于</a:t>
            </a:r>
            <a:r>
              <a:rPr lang="el-GR" altLang="zh-CN" sz="3000" dirty="0">
                <a:latin typeface="Times New Roman" panose="02020603050405020304" pitchFamily="18" charset="0"/>
                <a:ea typeface="黑体" panose="02010609060101010101" pitchFamily="49" charset="-122"/>
                <a:cs typeface="Times New Roman" panose="02020603050405020304" pitchFamily="18" charset="0"/>
              </a:rPr>
              <a:t>σ</a:t>
            </a:r>
            <a:r>
              <a:rPr lang="en-US" altLang="zh-CN" sz="3000" baseline="30000" dirty="0">
                <a:latin typeface="Times New Roman" panose="02020603050405020304" pitchFamily="18" charset="0"/>
                <a:ea typeface="黑体" panose="02010609060101010101" pitchFamily="49" charset="-122"/>
                <a:cs typeface="Times New Roman" panose="02020603050405020304" pitchFamily="18" charset="0"/>
              </a:rPr>
              <a:t>2 </a:t>
            </a:r>
            <a:r>
              <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3000" i="1" dirty="0" smtClean="0">
                <a:latin typeface="Times New Roman" panose="02020603050405020304" pitchFamily="18" charset="0"/>
                <a:ea typeface="黑体" panose="02010609060101010101" pitchFamily="49" charset="-122"/>
                <a:cs typeface="Times New Roman" panose="02020603050405020304" pitchFamily="18" charset="0"/>
              </a:rPr>
              <a:t>n</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因此，样本均值服从均值</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为</a:t>
            </a:r>
            <a:r>
              <a:rPr lang="el-GR" altLang="zh-CN" sz="3000" dirty="0">
                <a:latin typeface="Times New Roman" panose="02020603050405020304" pitchFamily="18" charset="0"/>
                <a:ea typeface="黑体" panose="02010609060101010101" pitchFamily="49" charset="-122"/>
                <a:cs typeface="Times New Roman" panose="02020603050405020304" pitchFamily="18" charset="0"/>
              </a:rPr>
              <a:t>μ </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方差</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为</a:t>
            </a:r>
            <a:r>
              <a:rPr lang="el-GR" altLang="zh-CN" sz="3000" dirty="0">
                <a:latin typeface="Times New Roman" panose="02020603050405020304" pitchFamily="18" charset="0"/>
                <a:ea typeface="黑体" panose="02010609060101010101" pitchFamily="49" charset="-122"/>
                <a:cs typeface="Times New Roman" panose="02020603050405020304" pitchFamily="18" charset="0"/>
              </a:rPr>
              <a:t>σ</a:t>
            </a:r>
            <a:r>
              <a:rPr lang="en-US" altLang="zh-CN" sz="3000" baseline="30000" dirty="0">
                <a:latin typeface="Times New Roman" panose="02020603050405020304" pitchFamily="18" charset="0"/>
                <a:ea typeface="黑体" panose="02010609060101010101" pitchFamily="49" charset="-122"/>
                <a:cs typeface="Times New Roman" panose="02020603050405020304" pitchFamily="18" charset="0"/>
              </a:rPr>
              <a:t>2 </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正态分布</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3000" dirty="0" smtClean="0">
                <a:latin typeface="Times New Roman" panose="02020603050405020304" pitchFamily="18" charset="0"/>
                <a:ea typeface="黑体" panose="02010609060101010101" pitchFamily="49" charset="-122"/>
                <a:cs typeface="Times New Roman" panose="02020603050405020304" pitchFamily="18" charset="0"/>
              </a:rPr>
              <a:t>即：</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4" name="对象 3"/>
          <p:cNvGraphicFramePr>
            <a:graphicFrameLocks noChangeAspect="1"/>
          </p:cNvGraphicFramePr>
          <p:nvPr>
            <p:extLst>
              <p:ext uri="{D42A27DB-BD31-4B8C-83A1-F6EECF244321}">
                <p14:modId xmlns:p14="http://schemas.microsoft.com/office/powerpoint/2010/main" val="879702197"/>
              </p:ext>
            </p:extLst>
          </p:nvPr>
        </p:nvGraphicFramePr>
        <p:xfrm>
          <a:off x="2771800" y="3645024"/>
          <a:ext cx="2799672" cy="1080120"/>
        </p:xfrm>
        <a:graphic>
          <a:graphicData uri="http://schemas.openxmlformats.org/presentationml/2006/ole">
            <mc:AlternateContent xmlns:mc="http://schemas.openxmlformats.org/markup-compatibility/2006">
              <mc:Choice xmlns:v="urn:schemas-microsoft-com:vml" Requires="v">
                <p:oleObj spid="_x0000_s44058" name="公式" r:id="rId3" imgW="1028520" imgH="393480" progId="Equation.3">
                  <p:embed/>
                </p:oleObj>
              </mc:Choice>
              <mc:Fallback>
                <p:oleObj name="公式" r:id="rId3" imgW="1028520" imgH="393480" progId="Equation.3">
                  <p:embed/>
                  <p:pic>
                    <p:nvPicPr>
                      <p:cNvPr id="0" name="Object 1"/>
                      <p:cNvPicPr>
                        <a:picLocks noChangeAspect="1" noChangeArrowheads="1"/>
                      </p:cNvPicPr>
                      <p:nvPr/>
                    </p:nvPicPr>
                    <p:blipFill>
                      <a:blip r:embed="rId4"/>
                      <a:srcRect/>
                      <a:stretch>
                        <a:fillRect/>
                      </a:stretch>
                    </p:blipFill>
                    <p:spPr bwMode="auto">
                      <a:xfrm>
                        <a:off x="2771800" y="3645024"/>
                        <a:ext cx="2799672" cy="1080120"/>
                      </a:xfrm>
                      <a:prstGeom prst="rect">
                        <a:avLst/>
                      </a:prstGeom>
                      <a:noFill/>
                    </p:spPr>
                  </p:pic>
                </p:oleObj>
              </mc:Fallback>
            </mc:AlternateContent>
          </a:graphicData>
        </a:graphic>
      </p:graphicFrame>
    </p:spTree>
    <p:extLst>
      <p:ext uri="{BB962C8B-B14F-4D97-AF65-F5344CB8AC3E}">
        <p14:creationId xmlns:p14="http://schemas.microsoft.com/office/powerpoint/2010/main" val="3221066288"/>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83568" y="260648"/>
            <a:ext cx="7848872" cy="792088"/>
          </a:xfrm>
        </p:spPr>
        <p:txBody>
          <a:bodyPr>
            <a:noAutofit/>
          </a:bodyPr>
          <a:lstStyle/>
          <a:p>
            <a:r>
              <a:rPr lang="zh-CN" altLang="en-US" sz="4000" b="1" dirty="0" smtClean="0">
                <a:latin typeface="黑体" panose="02010609060101010101" pitchFamily="49" charset="-122"/>
                <a:ea typeface="黑体" panose="02010609060101010101" pitchFamily="49" charset="-122"/>
              </a:rPr>
              <a:t>非正态总体</a:t>
            </a:r>
            <a:r>
              <a:rPr lang="zh-CN" altLang="zh-CN" sz="4000" b="1" dirty="0" smtClean="0">
                <a:latin typeface="黑体" panose="02010609060101010101" pitchFamily="49" charset="-122"/>
                <a:ea typeface="黑体" panose="02010609060101010101" pitchFamily="49" charset="-122"/>
              </a:rPr>
              <a:t>样本均值的</a:t>
            </a:r>
            <a:r>
              <a:rPr lang="zh-CN" altLang="en-US" sz="4000" b="1" dirty="0" smtClean="0">
                <a:latin typeface="黑体" panose="02010609060101010101" pitchFamily="49" charset="-122"/>
                <a:ea typeface="黑体" panose="02010609060101010101" pitchFamily="49" charset="-122"/>
              </a:rPr>
              <a:t>分布</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14" name="内容占位符 13"/>
          <p:cNvSpPr>
            <a:spLocks noGrp="1"/>
          </p:cNvSpPr>
          <p:nvPr>
            <p:ph idx="1"/>
          </p:nvPr>
        </p:nvSpPr>
        <p:spPr>
          <a:xfrm>
            <a:off x="611560" y="1052736"/>
            <a:ext cx="7992888" cy="5112568"/>
          </a:xfrm>
        </p:spPr>
        <p:txBody>
          <a:bodyPr>
            <a:noAutofit/>
          </a:bodyPr>
          <a:lstStyle/>
          <a:p>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对于</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其他均值为</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E</a:t>
            </a:r>
            <a:r>
              <a:rPr lang="en-US" altLang="zh-CN" sz="3000" i="1" baseline="-25000"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、方差为</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V</a:t>
            </a:r>
            <a:r>
              <a:rPr lang="en-US" altLang="zh-CN" sz="3000" i="1" baseline="-25000"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的非正态总体来说，概率论的中心极限定理表明，随着样本量的增加，样本均值渐近服从均值为</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E</a:t>
            </a:r>
            <a:r>
              <a:rPr lang="en-US" altLang="zh-CN" sz="3000" i="1" baseline="-25000"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方差</a:t>
            </a:r>
            <a:r>
              <a:rPr lang="en-US" altLang="zh-CN" sz="3000" i="1" dirty="0" smtClean="0">
                <a:latin typeface="Times New Roman" panose="02020603050405020304" pitchFamily="18" charset="0"/>
                <a:ea typeface="黑体" panose="02010609060101010101" pitchFamily="49" charset="-122"/>
                <a:cs typeface="Times New Roman" panose="02020603050405020304" pitchFamily="18" charset="0"/>
              </a:rPr>
              <a:t>V</a:t>
            </a:r>
            <a:r>
              <a:rPr lang="en-US" altLang="zh-CN" sz="3000" i="1" baseline="-25000" dirty="0" smtClean="0">
                <a:latin typeface="Times New Roman" panose="02020603050405020304" pitchFamily="18" charset="0"/>
                <a:ea typeface="黑体" panose="02010609060101010101" pitchFamily="49" charset="-122"/>
                <a:cs typeface="Times New Roman" panose="02020603050405020304" pitchFamily="18" charset="0"/>
              </a:rPr>
              <a:t>X</a:t>
            </a:r>
            <a:r>
              <a:rPr lang="en-US" altLang="zh-CN" sz="3000" baseline="300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3000" i="1" dirty="0" smtClean="0">
                <a:latin typeface="Times New Roman" panose="02020603050405020304" pitchFamily="18" charset="0"/>
                <a:ea typeface="黑体" panose="02010609060101010101" pitchFamily="49" charset="-122"/>
                <a:cs typeface="Times New Roman" panose="02020603050405020304" pitchFamily="18" charset="0"/>
              </a:rPr>
              <a:t>n</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正态分布</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3000" dirty="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大量</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模拟结果表明，对于大多数非正态总体来说，</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n</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=30</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的样本均值就十分接近正态分布，也因此把超过</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30</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的样本称为大样本（</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large sample</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6" name="对象 5"/>
          <p:cNvGraphicFramePr>
            <a:graphicFrameLocks noChangeAspect="1"/>
          </p:cNvGraphicFramePr>
          <p:nvPr>
            <p:extLst>
              <p:ext uri="{D42A27DB-BD31-4B8C-83A1-F6EECF244321}">
                <p14:modId xmlns:p14="http://schemas.microsoft.com/office/powerpoint/2010/main" val="2591669509"/>
              </p:ext>
            </p:extLst>
          </p:nvPr>
        </p:nvGraphicFramePr>
        <p:xfrm>
          <a:off x="1043608" y="3068960"/>
          <a:ext cx="3613362" cy="936104"/>
        </p:xfrm>
        <a:graphic>
          <a:graphicData uri="http://schemas.openxmlformats.org/presentationml/2006/ole">
            <mc:AlternateContent xmlns:mc="http://schemas.openxmlformats.org/markup-compatibility/2006">
              <mc:Choice xmlns:v="urn:schemas-microsoft-com:vml" Requires="v">
                <p:oleObj spid="_x0000_s45078" name="公式" r:id="rId3" imgW="1524000" imgH="393700" progId="Equation.3">
                  <p:embed/>
                </p:oleObj>
              </mc:Choice>
              <mc:Fallback>
                <p:oleObj name="公式" r:id="rId3" imgW="1524000" imgH="3937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3608" y="3068960"/>
                        <a:ext cx="3613362" cy="936104"/>
                      </a:xfrm>
                      <a:prstGeom prst="rect">
                        <a:avLst/>
                      </a:prstGeom>
                      <a:noFill/>
                    </p:spPr>
                  </p:pic>
                </p:oleObj>
              </mc:Fallback>
            </mc:AlternateContent>
          </a:graphicData>
        </a:graphic>
      </p:graphicFrame>
    </p:spTree>
    <p:extLst>
      <p:ext uri="{BB962C8B-B14F-4D97-AF65-F5344CB8AC3E}">
        <p14:creationId xmlns:p14="http://schemas.microsoft.com/office/powerpoint/2010/main" val="3763978118"/>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83568" y="188640"/>
            <a:ext cx="7848872" cy="792088"/>
          </a:xfrm>
        </p:spPr>
        <p:txBody>
          <a:bodyPr>
            <a:noAutofit/>
          </a:bodyPr>
          <a:lstStyle/>
          <a:p>
            <a:r>
              <a:rPr lang="zh-CN" altLang="zh-CN" sz="4000" b="1" dirty="0" smtClean="0">
                <a:latin typeface="黑体" panose="02010609060101010101" pitchFamily="49" charset="-122"/>
                <a:ea typeface="黑体" panose="02010609060101010101" pitchFamily="49" charset="-122"/>
              </a:rPr>
              <a:t>样本</a:t>
            </a:r>
            <a:r>
              <a:rPr lang="zh-CN" altLang="en-US" sz="4000" b="1" dirty="0" smtClean="0">
                <a:latin typeface="黑体" panose="02010609060101010101" pitchFamily="49" charset="-122"/>
                <a:ea typeface="黑体" panose="02010609060101010101" pitchFamily="49" charset="-122"/>
              </a:rPr>
              <a:t>方差的</a:t>
            </a:r>
            <a:r>
              <a:rPr lang="zh-CN" altLang="zh-CN" sz="4000" b="1" dirty="0" smtClean="0">
                <a:latin typeface="黑体" panose="02010609060101010101" pitchFamily="49" charset="-122"/>
                <a:ea typeface="黑体" panose="02010609060101010101" pitchFamily="49" charset="-122"/>
              </a:rPr>
              <a:t>均值</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14" name="内容占位符 13"/>
          <p:cNvSpPr>
            <a:spLocks noGrp="1"/>
          </p:cNvSpPr>
          <p:nvPr>
            <p:ph idx="1"/>
          </p:nvPr>
        </p:nvSpPr>
        <p:spPr>
          <a:xfrm>
            <a:off x="611560" y="980728"/>
            <a:ext cx="7992888" cy="2376264"/>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根据方差计算公式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6.21</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可以证明</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样本方差的期望等于总体的方差。这一结果与样本均值是一致</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的。推导</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过程中，除要求总体均值和方差存在外，没有其它限制条件。因此，不论总体分布是什么，样本方差的期望都等于总体的方差。</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7" name="对象 6"/>
          <p:cNvGraphicFramePr>
            <a:graphicFrameLocks noChangeAspect="1"/>
          </p:cNvGraphicFramePr>
          <p:nvPr>
            <p:extLst>
              <p:ext uri="{D42A27DB-BD31-4B8C-83A1-F6EECF244321}">
                <p14:modId xmlns:p14="http://schemas.microsoft.com/office/powerpoint/2010/main" val="3432720698"/>
              </p:ext>
            </p:extLst>
          </p:nvPr>
        </p:nvGraphicFramePr>
        <p:xfrm>
          <a:off x="1043609" y="3284984"/>
          <a:ext cx="5472607" cy="599418"/>
        </p:xfrm>
        <a:graphic>
          <a:graphicData uri="http://schemas.openxmlformats.org/presentationml/2006/ole">
            <mc:AlternateContent xmlns:mc="http://schemas.openxmlformats.org/markup-compatibility/2006">
              <mc:Choice xmlns:v="urn:schemas-microsoft-com:vml" Requires="v">
                <p:oleObj spid="_x0000_s46165" name="公式" r:id="rId3" imgW="2235200" imgH="241300" progId="Equation.3">
                  <p:embed/>
                </p:oleObj>
              </mc:Choice>
              <mc:Fallback>
                <p:oleObj name="公式" r:id="rId3" imgW="2235200" imgH="2413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3609" y="3284984"/>
                        <a:ext cx="5472607" cy="599418"/>
                      </a:xfrm>
                      <a:prstGeom prst="rect">
                        <a:avLst/>
                      </a:prstGeom>
                      <a:noFill/>
                    </p:spPr>
                  </p:pic>
                </p:oleObj>
              </mc:Fallback>
            </mc:AlternateContent>
          </a:graphicData>
        </a:graphic>
      </p:graphicFrame>
      <p:graphicFrame>
        <p:nvGraphicFramePr>
          <p:cNvPr id="9" name="对象 8"/>
          <p:cNvGraphicFramePr>
            <a:graphicFrameLocks noChangeAspect="1"/>
          </p:cNvGraphicFramePr>
          <p:nvPr>
            <p:extLst>
              <p:ext uri="{D42A27DB-BD31-4B8C-83A1-F6EECF244321}">
                <p14:modId xmlns:p14="http://schemas.microsoft.com/office/powerpoint/2010/main" val="2530189500"/>
              </p:ext>
            </p:extLst>
          </p:nvPr>
        </p:nvGraphicFramePr>
        <p:xfrm>
          <a:off x="1043608" y="3933057"/>
          <a:ext cx="5832648" cy="584784"/>
        </p:xfrm>
        <a:graphic>
          <a:graphicData uri="http://schemas.openxmlformats.org/presentationml/2006/ole">
            <mc:AlternateContent xmlns:mc="http://schemas.openxmlformats.org/markup-compatibility/2006">
              <mc:Choice xmlns:v="urn:schemas-microsoft-com:vml" Requires="v">
                <p:oleObj spid="_x0000_s46166" name="公式" r:id="rId5" imgW="2438400" imgH="241300" progId="Equation.3">
                  <p:embed/>
                </p:oleObj>
              </mc:Choice>
              <mc:Fallback>
                <p:oleObj name="公式" r:id="rId5" imgW="2438400" imgH="2413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43608" y="3933057"/>
                        <a:ext cx="5832648" cy="584784"/>
                      </a:xfrm>
                      <a:prstGeom prst="rect">
                        <a:avLst/>
                      </a:prstGeom>
                      <a:noFill/>
                    </p:spPr>
                  </p:pic>
                </p:oleObj>
              </mc:Fallback>
            </mc:AlternateContent>
          </a:graphicData>
        </a:graphic>
      </p:graphicFrame>
      <p:graphicFrame>
        <p:nvGraphicFramePr>
          <p:cNvPr id="11" name="对象 10"/>
          <p:cNvGraphicFramePr>
            <a:graphicFrameLocks noChangeAspect="1"/>
          </p:cNvGraphicFramePr>
          <p:nvPr>
            <p:extLst>
              <p:ext uri="{D42A27DB-BD31-4B8C-83A1-F6EECF244321}">
                <p14:modId xmlns:p14="http://schemas.microsoft.com/office/powerpoint/2010/main" val="4142879138"/>
              </p:ext>
            </p:extLst>
          </p:nvPr>
        </p:nvGraphicFramePr>
        <p:xfrm>
          <a:off x="1043607" y="4437112"/>
          <a:ext cx="5337527" cy="1080120"/>
        </p:xfrm>
        <a:graphic>
          <a:graphicData uri="http://schemas.openxmlformats.org/presentationml/2006/ole">
            <mc:AlternateContent xmlns:mc="http://schemas.openxmlformats.org/markup-compatibility/2006">
              <mc:Choice xmlns:v="urn:schemas-microsoft-com:vml" Requires="v">
                <p:oleObj spid="_x0000_s46167" name="公式" r:id="rId7" imgW="2146300" imgH="431800" progId="Equation.3">
                  <p:embed/>
                </p:oleObj>
              </mc:Choice>
              <mc:Fallback>
                <p:oleObj name="公式" r:id="rId7" imgW="2146300" imgH="4318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43607" y="4437112"/>
                        <a:ext cx="5337527" cy="1080120"/>
                      </a:xfrm>
                      <a:prstGeom prst="rect">
                        <a:avLst/>
                      </a:prstGeom>
                      <a:noFill/>
                    </p:spPr>
                  </p:pic>
                </p:oleObj>
              </mc:Fallback>
            </mc:AlternateContent>
          </a:graphicData>
        </a:graphic>
      </p:graphicFrame>
      <p:graphicFrame>
        <p:nvGraphicFramePr>
          <p:cNvPr id="13" name="对象 12"/>
          <p:cNvGraphicFramePr>
            <a:graphicFrameLocks noChangeAspect="1"/>
          </p:cNvGraphicFramePr>
          <p:nvPr>
            <p:extLst>
              <p:ext uri="{D42A27DB-BD31-4B8C-83A1-F6EECF244321}">
                <p14:modId xmlns:p14="http://schemas.microsoft.com/office/powerpoint/2010/main" val="3614157657"/>
              </p:ext>
            </p:extLst>
          </p:nvPr>
        </p:nvGraphicFramePr>
        <p:xfrm>
          <a:off x="2123728" y="5445224"/>
          <a:ext cx="5444380" cy="936104"/>
        </p:xfrm>
        <a:graphic>
          <a:graphicData uri="http://schemas.openxmlformats.org/presentationml/2006/ole">
            <mc:AlternateContent xmlns:mc="http://schemas.openxmlformats.org/markup-compatibility/2006">
              <mc:Choice xmlns:v="urn:schemas-microsoft-com:vml" Requires="v">
                <p:oleObj spid="_x0000_s46168" name="公式" r:id="rId9" imgW="2311400" imgH="393700" progId="Equation.3">
                  <p:embed/>
                </p:oleObj>
              </mc:Choice>
              <mc:Fallback>
                <p:oleObj name="公式" r:id="rId9" imgW="2311400" imgH="393700"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23728" y="5445224"/>
                        <a:ext cx="5444380" cy="936104"/>
                      </a:xfrm>
                      <a:prstGeom prst="rect">
                        <a:avLst/>
                      </a:prstGeom>
                      <a:noFill/>
                    </p:spPr>
                  </p:pic>
                </p:oleObj>
              </mc:Fallback>
            </mc:AlternateContent>
          </a:graphicData>
        </a:graphic>
      </p:graphicFrame>
    </p:spTree>
    <p:extLst>
      <p:ext uri="{BB962C8B-B14F-4D97-AF65-F5344CB8AC3E}">
        <p14:creationId xmlns:p14="http://schemas.microsoft.com/office/powerpoint/2010/main" val="4284840962"/>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Autofit/>
          </a:bodyPr>
          <a:lstStyle/>
          <a:p>
            <a:r>
              <a:rPr lang="zh-CN" altLang="zh-CN" sz="4000" b="1" dirty="0" smtClean="0">
                <a:latin typeface="黑体" panose="02010609060101010101" pitchFamily="49" charset="-122"/>
                <a:ea typeface="黑体" panose="02010609060101010101" pitchFamily="49" charset="-122"/>
              </a:rPr>
              <a:t>样本</a:t>
            </a:r>
            <a:r>
              <a:rPr lang="zh-CN" altLang="en-US" sz="4000" b="1" dirty="0" smtClean="0">
                <a:latin typeface="黑体" panose="02010609060101010101" pitchFamily="49" charset="-122"/>
                <a:ea typeface="黑体" panose="02010609060101010101" pitchFamily="49" charset="-122"/>
              </a:rPr>
              <a:t>方差的分布与三大抽样分布</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14" name="内容占位符 13"/>
          <p:cNvSpPr>
            <a:spLocks noGrp="1"/>
          </p:cNvSpPr>
          <p:nvPr>
            <p:ph idx="1"/>
          </p:nvPr>
        </p:nvSpPr>
        <p:spPr>
          <a:xfrm>
            <a:off x="457200" y="1124744"/>
            <a:ext cx="8363272" cy="4968552"/>
          </a:xfrm>
        </p:spPr>
        <p:txBody>
          <a:bodyPr>
            <a:noAutofit/>
          </a:bodyPr>
          <a:lstStyle/>
          <a:p>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样本方差的分布要比均值复杂得多，一般只能研究正态总体的样本（简称正态样本）中方差的分布</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在</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给出正态样本方差的分布之前，首先介绍一下从标准正态分布出发定义的</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χ</a:t>
            </a:r>
            <a:r>
              <a:rPr lang="en-US" altLang="zh-CN" sz="3000" baseline="30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分布、</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t</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分布和</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F</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分布，这里不给出它们的概率密度函数</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这</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三个分布都与样本均值和样本方差的分布有密切关系，在有关总体均值和总体方差的统计假设检验中，发挥了必不可少的作用，有时也把它们统称为三大抽样分布。</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0"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2"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Tree>
    <p:extLst>
      <p:ext uri="{BB962C8B-B14F-4D97-AF65-F5344CB8AC3E}">
        <p14:creationId xmlns:p14="http://schemas.microsoft.com/office/powerpoint/2010/main" val="944226197"/>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Autofit/>
          </a:bodyPr>
          <a:lstStyle/>
          <a:p>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χ</a:t>
            </a:r>
            <a:r>
              <a:rPr lang="en-US" altLang="zh-CN" sz="4000" b="1" baseline="30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分布</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4" name="内容占位符 13"/>
          <p:cNvSpPr>
            <a:spLocks noGrp="1"/>
          </p:cNvSpPr>
          <p:nvPr>
            <p:ph idx="1"/>
          </p:nvPr>
        </p:nvSpPr>
        <p:spPr>
          <a:xfrm>
            <a:off x="467544" y="1196752"/>
            <a:ext cx="8352928" cy="4392488"/>
          </a:xfrm>
        </p:spPr>
        <p:txBody>
          <a:bodyPr>
            <a:noAutofit/>
          </a:bodyPr>
          <a:lstStyle/>
          <a:p>
            <a:r>
              <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rPr>
              <a:t>χ</a:t>
            </a:r>
            <a:r>
              <a:rPr lang="en-US" altLang="zh-CN" sz="3000" baseline="30000"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分布的定义</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3000" dirty="0">
              <a:latin typeface="Times New Roman" panose="02020603050405020304" pitchFamily="18" charset="0"/>
              <a:ea typeface="黑体" panose="02010609060101010101" pitchFamily="49" charset="-122"/>
              <a:cs typeface="Times New Roman" panose="02020603050405020304" pitchFamily="18" charset="0"/>
            </a:endParaRPr>
          </a:p>
          <a:p>
            <a:r>
              <a:rPr lang="zh-CN" altLang="en-US" sz="3000" dirty="0" smtClean="0">
                <a:latin typeface="Times New Roman" panose="02020603050405020304" pitchFamily="18" charset="0"/>
                <a:ea typeface="黑体" panose="02010609060101010101" pitchFamily="49" charset="-122"/>
                <a:cs typeface="Times New Roman" panose="02020603050405020304" pitchFamily="18" charset="0"/>
              </a:rPr>
              <a:t>从定义</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可以</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看出，</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χ</a:t>
            </a:r>
            <a:r>
              <a:rPr lang="en-US" altLang="zh-CN" sz="3000" baseline="30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分布代表的随机变量为</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个独立、标准正态随机变量的平方和，</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又称为</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χ</a:t>
            </a:r>
            <a:r>
              <a:rPr lang="en-US" altLang="zh-CN" sz="3000" baseline="30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分布的自由度，所以</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常用</a:t>
            </a:r>
            <a:r>
              <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rPr>
              <a:t>χ</a:t>
            </a:r>
            <a:r>
              <a:rPr lang="en-US" altLang="zh-CN" sz="3000" baseline="30000" dirty="0" smtClean="0">
                <a:latin typeface="Times New Roman" panose="02020603050405020304" pitchFamily="18" charset="0"/>
                <a:ea typeface="黑体" panose="02010609060101010101" pitchFamily="49" charset="-122"/>
                <a:cs typeface="Times New Roman" panose="02020603050405020304" pitchFamily="18" charset="0"/>
              </a:rPr>
              <a:t>2</a:t>
            </a:r>
            <a:r>
              <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3000" i="1" dirty="0" smtClean="0">
                <a:latin typeface="Times New Roman" panose="02020603050405020304" pitchFamily="18" charset="0"/>
                <a:ea typeface="黑体" panose="02010609060101010101" pitchFamily="49" charset="-122"/>
                <a:cs typeface="Times New Roman" panose="02020603050405020304" pitchFamily="18" charset="0"/>
              </a:rPr>
              <a:t>n</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表示</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这个分布</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标准正态分布</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中不含任何参数，因此</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χ</a:t>
            </a:r>
            <a:r>
              <a:rPr lang="en-US" altLang="zh-CN" sz="3000" baseline="30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分布只有标准正态分布数目（或自由度）这一个参数</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5" name="对象 4"/>
          <p:cNvGraphicFramePr>
            <a:graphicFrameLocks noChangeAspect="1"/>
          </p:cNvGraphicFramePr>
          <p:nvPr>
            <p:extLst>
              <p:ext uri="{D42A27DB-BD31-4B8C-83A1-F6EECF244321}">
                <p14:modId xmlns:p14="http://schemas.microsoft.com/office/powerpoint/2010/main" val="2539346660"/>
              </p:ext>
            </p:extLst>
          </p:nvPr>
        </p:nvGraphicFramePr>
        <p:xfrm>
          <a:off x="755576" y="1944216"/>
          <a:ext cx="4581834" cy="548680"/>
        </p:xfrm>
        <a:graphic>
          <a:graphicData uri="http://schemas.openxmlformats.org/presentationml/2006/ole">
            <mc:AlternateContent xmlns:mc="http://schemas.openxmlformats.org/markup-compatibility/2006">
              <mc:Choice xmlns:v="urn:schemas-microsoft-com:vml" Requires="v">
                <p:oleObj spid="_x0000_s48151" name="公式" r:id="rId3" imgW="2044700" imgH="241300" progId="Equation.3">
                  <p:embed/>
                </p:oleObj>
              </mc:Choice>
              <mc:Fallback>
                <p:oleObj name="公式" r:id="rId3" imgW="2044700" imgH="2413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5576" y="1944216"/>
                        <a:ext cx="4581834" cy="548680"/>
                      </a:xfrm>
                      <a:prstGeom prst="rect">
                        <a:avLst/>
                      </a:prstGeom>
                      <a:noFill/>
                    </p:spPr>
                  </p:pic>
                </p:oleObj>
              </mc:Fallback>
            </mc:AlternateContent>
          </a:graphicData>
        </a:graphic>
      </p:graphicFrame>
      <p:sp>
        <p:nvSpPr>
          <p:cNvPr id="11" name="矩形 10"/>
          <p:cNvSpPr/>
          <p:nvPr/>
        </p:nvSpPr>
        <p:spPr>
          <a:xfrm>
            <a:off x="5301432" y="1916832"/>
            <a:ext cx="3807072" cy="523220"/>
          </a:xfrm>
          <a:prstGeom prst="rect">
            <a:avLst/>
          </a:prstGeom>
        </p:spPr>
        <p:txBody>
          <a:bodyPr wrap="square">
            <a:sp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其中</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X</a:t>
            </a:r>
            <a:r>
              <a:rPr lang="en-US" altLang="zh-CN" sz="2800" i="1" baseline="-25000" dirty="0" smtClean="0">
                <a:latin typeface="Times New Roman" panose="02020603050405020304" pitchFamily="18" charset="0"/>
                <a:ea typeface="黑体" panose="02010609060101010101" pitchFamily="49" charset="-122"/>
                <a:cs typeface="Times New Roman" panose="02020603050405020304" pitchFamily="18" charset="0"/>
              </a:rPr>
              <a:t>i</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N</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(0, 1)</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且</a:t>
            </a:r>
            <a:r>
              <a:rPr lang="en-US" altLang="zh-CN" sz="2800" dirty="0" err="1" smtClean="0">
                <a:latin typeface="Times New Roman" panose="02020603050405020304" pitchFamily="18" charset="0"/>
                <a:ea typeface="黑体" panose="02010609060101010101" pitchFamily="49" charset="-122"/>
                <a:cs typeface="Times New Roman" panose="02020603050405020304" pitchFamily="18" charset="0"/>
              </a:rPr>
              <a:t>iid</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088325282"/>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90476" y="1137990"/>
            <a:ext cx="3672408" cy="706090"/>
          </a:xfrm>
        </p:spPr>
        <p:txBody>
          <a:bodyPr>
            <a:noAutofit/>
          </a:bodyPr>
          <a:lstStyle/>
          <a:p>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χ</a:t>
            </a:r>
            <a:r>
              <a:rPr lang="en-US" altLang="zh-CN" sz="4000" b="1" baseline="30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分布</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的特点</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4" name="内容占位符 13"/>
          <p:cNvSpPr>
            <a:spLocks noGrp="1"/>
          </p:cNvSpPr>
          <p:nvPr>
            <p:ph idx="1"/>
          </p:nvPr>
        </p:nvSpPr>
        <p:spPr>
          <a:xfrm>
            <a:off x="179512" y="3861048"/>
            <a:ext cx="8784976" cy="2592288"/>
          </a:xfrm>
        </p:spPr>
        <p:txBody>
          <a:bodyPr>
            <a:noAutofit/>
          </a:bodyPr>
          <a:lstStyle/>
          <a:p>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从</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概率密度函数</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曲线图可以</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看出</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 χ</a:t>
            </a:r>
            <a:r>
              <a:rPr lang="en-US" altLang="zh-CN" sz="3000" baseline="30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分布</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是</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一个单峰、偏态分布，有一个较长的右尾巴；随着自由度的增加，分布均值和分布方差也随之增大</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根据</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分布的定义公式</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6.50</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还可以证明</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rPr>
              <a:t>χ</a:t>
            </a:r>
            <a:r>
              <a:rPr lang="en-US" altLang="zh-CN" sz="3000" baseline="30000"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分布</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均值等于</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，方差等于</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9" name="图片 8"/>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67944" y="32544"/>
            <a:ext cx="5040560" cy="3684488"/>
          </a:xfrm>
          <a:prstGeom prst="rect">
            <a:avLst/>
          </a:prstGeom>
          <a:noFill/>
          <a:ln>
            <a:noFill/>
          </a:ln>
        </p:spPr>
      </p:pic>
    </p:spTree>
    <p:extLst>
      <p:ext uri="{BB962C8B-B14F-4D97-AF65-F5344CB8AC3E}">
        <p14:creationId xmlns:p14="http://schemas.microsoft.com/office/powerpoint/2010/main" val="2589541609"/>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Autofit/>
          </a:bodyPr>
          <a:lstStyle/>
          <a:p>
            <a:r>
              <a:rPr lang="en-US" altLang="zh-CN" sz="4000" b="1" i="1" dirty="0">
                <a:latin typeface="Times New Roman" panose="02020603050405020304" pitchFamily="18" charset="0"/>
                <a:ea typeface="黑体" panose="02010609060101010101" pitchFamily="49" charset="-122"/>
                <a:cs typeface="Times New Roman" panose="02020603050405020304" pitchFamily="18" charset="0"/>
              </a:rPr>
              <a:t>t</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分布</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4" name="内容占位符 13"/>
          <p:cNvSpPr>
            <a:spLocks noGrp="1"/>
          </p:cNvSpPr>
          <p:nvPr>
            <p:ph idx="1"/>
          </p:nvPr>
        </p:nvSpPr>
        <p:spPr>
          <a:xfrm>
            <a:off x="467544" y="1052736"/>
            <a:ext cx="8352928" cy="5256584"/>
          </a:xfrm>
        </p:spPr>
        <p:txBody>
          <a:bodyPr>
            <a:noAutofit/>
          </a:bodyPr>
          <a:lstStyle/>
          <a:p>
            <a:r>
              <a:rPr lang="en-US" altLang="zh-CN" sz="3000" i="1" dirty="0" smtClean="0">
                <a:latin typeface="Times New Roman" panose="02020603050405020304" pitchFamily="18" charset="0"/>
                <a:ea typeface="黑体" panose="02010609060101010101" pitchFamily="49" charset="-122"/>
                <a:cs typeface="Times New Roman" panose="02020603050405020304" pitchFamily="18" charset="0"/>
              </a:rPr>
              <a:t>t</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分布</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的定义</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3000"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en-US" sz="3000" dirty="0" smtClean="0">
                <a:latin typeface="Times New Roman" panose="02020603050405020304" pitchFamily="18" charset="0"/>
                <a:ea typeface="黑体" panose="02010609060101010101" pitchFamily="49" charset="-122"/>
                <a:cs typeface="Times New Roman" panose="02020603050405020304" pitchFamily="18" charset="0"/>
              </a:rPr>
              <a:t>从定义</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可以</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看出</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 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分布是两个分布的商，分子为一个标准正态分布，分母为一个</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χ</a:t>
            </a:r>
            <a:r>
              <a:rPr lang="en-US" altLang="zh-CN" sz="2800" baseline="30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分布除以其自由度的平方根，同时还要求分子中的标准正态分布与分母中的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χ</a:t>
            </a:r>
            <a:r>
              <a:rPr lang="en-US" altLang="zh-CN" sz="2800" baseline="30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分布相互独立</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分布中也只包一个参数，即分母中</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χ</a:t>
            </a:r>
            <a:r>
              <a:rPr lang="en-US" altLang="zh-CN" sz="2800" baseline="30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分布的自由度</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，所以</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常用</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t</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n</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表示</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这个分布。</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1" name="矩形 10"/>
          <p:cNvSpPr/>
          <p:nvPr/>
        </p:nvSpPr>
        <p:spPr>
          <a:xfrm>
            <a:off x="2771800" y="1856437"/>
            <a:ext cx="5904656" cy="492443"/>
          </a:xfrm>
          <a:prstGeom prst="rect">
            <a:avLst/>
          </a:prstGeom>
        </p:spPr>
        <p:txBody>
          <a:bodyPr wrap="square">
            <a:spAutoFit/>
          </a:bodyPr>
          <a:lstStyle/>
          <a:p>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其中</a:t>
            </a:r>
            <a:r>
              <a:rPr lang="en-US" altLang="zh-CN" sz="2600" i="1" dirty="0" smtClean="0">
                <a:latin typeface="Times New Roman" panose="02020603050405020304" pitchFamily="18" charset="0"/>
                <a:ea typeface="黑体" panose="02010609060101010101" pitchFamily="49" charset="-122"/>
                <a:cs typeface="Times New Roman" panose="02020603050405020304" pitchFamily="18" charset="0"/>
              </a:rPr>
              <a:t>Y</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smtClean="0">
                <a:latin typeface="Times New Roman" panose="02020603050405020304" pitchFamily="18" charset="0"/>
                <a:ea typeface="黑体" panose="02010609060101010101" pitchFamily="49" charset="-122"/>
                <a:cs typeface="Times New Roman" panose="02020603050405020304" pitchFamily="18" charset="0"/>
              </a:rPr>
              <a:t>N</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(0, 1)</a:t>
            </a:r>
            <a:r>
              <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smtClean="0">
                <a:latin typeface="Times New Roman" panose="02020603050405020304" pitchFamily="18" charset="0"/>
                <a:ea typeface="黑体" panose="02010609060101010101" pitchFamily="49" charset="-122"/>
                <a:cs typeface="Times New Roman" panose="02020603050405020304" pitchFamily="18" charset="0"/>
              </a:rPr>
              <a:t>X</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 χ</a:t>
            </a:r>
            <a:r>
              <a:rPr lang="en-US" altLang="zh-CN" sz="2600" baseline="30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n</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rPr>
              <a:t>且相互独立</a:t>
            </a:r>
            <a:endParaRPr lang="zh-CN" altLang="en-US" sz="26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4" name="对象 3"/>
          <p:cNvGraphicFramePr>
            <a:graphicFrameLocks noChangeAspect="1"/>
          </p:cNvGraphicFramePr>
          <p:nvPr>
            <p:extLst>
              <p:ext uri="{D42A27DB-BD31-4B8C-83A1-F6EECF244321}">
                <p14:modId xmlns:p14="http://schemas.microsoft.com/office/powerpoint/2010/main" val="3262786980"/>
              </p:ext>
            </p:extLst>
          </p:nvPr>
        </p:nvGraphicFramePr>
        <p:xfrm>
          <a:off x="899592" y="1688077"/>
          <a:ext cx="1944216" cy="1184988"/>
        </p:xfrm>
        <a:graphic>
          <a:graphicData uri="http://schemas.openxmlformats.org/presentationml/2006/ole">
            <mc:AlternateContent xmlns:mc="http://schemas.openxmlformats.org/markup-compatibility/2006">
              <mc:Choice xmlns:v="urn:schemas-microsoft-com:vml" Requires="v">
                <p:oleObj spid="_x0000_s51221" name="公式" r:id="rId3" imgW="1040948" imgH="622030" progId="Equation.3">
                  <p:embed/>
                </p:oleObj>
              </mc:Choice>
              <mc:Fallback>
                <p:oleObj name="公式" r:id="rId3" imgW="1040948" imgH="62203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9592" y="1688077"/>
                        <a:ext cx="1944216" cy="1184988"/>
                      </a:xfrm>
                      <a:prstGeom prst="rect">
                        <a:avLst/>
                      </a:prstGeom>
                      <a:noFill/>
                    </p:spPr>
                  </p:pic>
                </p:oleObj>
              </mc:Fallback>
            </mc:AlternateContent>
          </a:graphicData>
        </a:graphic>
      </p:graphicFrame>
    </p:spTree>
    <p:extLst>
      <p:ext uri="{BB962C8B-B14F-4D97-AF65-F5344CB8AC3E}">
        <p14:creationId xmlns:p14="http://schemas.microsoft.com/office/powerpoint/2010/main" val="630806137"/>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1570782"/>
            <a:ext cx="3528392" cy="706090"/>
          </a:xfrm>
        </p:spPr>
        <p:txBody>
          <a:bodyPr>
            <a:noAutofit/>
          </a:bodyPr>
          <a:lstStyle/>
          <a:p>
            <a:r>
              <a:rPr lang="en-US" altLang="zh-CN" sz="4000" b="1" i="1" dirty="0" smtClean="0">
                <a:latin typeface="Times New Roman" panose="02020603050405020304" pitchFamily="18" charset="0"/>
                <a:ea typeface="黑体" panose="02010609060101010101" pitchFamily="49" charset="-122"/>
                <a:cs typeface="Times New Roman" panose="02020603050405020304" pitchFamily="18" charset="0"/>
              </a:rPr>
              <a:t>t</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分布</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的特点</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4" name="内容占位符 13"/>
          <p:cNvSpPr>
            <a:spLocks noGrp="1"/>
          </p:cNvSpPr>
          <p:nvPr>
            <p:ph idx="1"/>
          </p:nvPr>
        </p:nvSpPr>
        <p:spPr>
          <a:xfrm>
            <a:off x="395536" y="3717032"/>
            <a:ext cx="8424936" cy="2952328"/>
          </a:xfrm>
        </p:spPr>
        <p:txBody>
          <a:bodyPr>
            <a:noAutofit/>
          </a:bodyPr>
          <a:lstStyle/>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从</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概率密度函数</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曲线图可以</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看出</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 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n</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err="1" smtClean="0">
                <a:latin typeface="Times New Roman" panose="02020603050405020304" pitchFamily="18" charset="0"/>
                <a:ea typeface="黑体" panose="02010609060101010101" pitchFamily="49" charset="-122"/>
                <a:cs typeface="Times New Roman" panose="02020603050405020304" pitchFamily="18" charset="0"/>
              </a:rPr>
              <a:t>是单峰态分布</a:t>
            </a:r>
            <a:r>
              <a:rPr lang="en-US" altLang="zh-CN" sz="2600" dirty="0" err="1">
                <a:latin typeface="Times New Roman" panose="02020603050405020304" pitchFamily="18" charset="0"/>
                <a:ea typeface="黑体" panose="02010609060101010101" pitchFamily="49" charset="-122"/>
                <a:cs typeface="Times New Roman" panose="02020603050405020304" pitchFamily="18" charset="0"/>
              </a:rPr>
              <a:t>，关于</a:t>
            </a:r>
            <a:r>
              <a:rPr lang="en-US" altLang="zh-CN" sz="2600" i="1" dirty="0" err="1">
                <a:latin typeface="Times New Roman" panose="02020603050405020304" pitchFamily="18" charset="0"/>
                <a:ea typeface="黑体" panose="02010609060101010101" pitchFamily="49" charset="-122"/>
                <a:cs typeface="Times New Roman" panose="02020603050405020304" pitchFamily="18" charset="0"/>
              </a:rPr>
              <a:t>x</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=0对称；自由度越小，方差就越大；随着自由度的增加， </a:t>
            </a:r>
            <a:r>
              <a:rPr lang="en-US" altLang="zh-CN" sz="2600" dirty="0" err="1">
                <a:latin typeface="Times New Roman" panose="02020603050405020304" pitchFamily="18" charset="0"/>
                <a:ea typeface="黑体" panose="02010609060101010101" pitchFamily="49" charset="-122"/>
                <a:cs typeface="Times New Roman" panose="02020603050405020304" pitchFamily="18" charset="0"/>
              </a:rPr>
              <a:t>逐渐趋近于标准正态分布</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p>
          <a:p>
            <a:r>
              <a:rPr lang="en-US" altLang="zh-CN" sz="2600" dirty="0" err="1" smtClean="0">
                <a:latin typeface="Times New Roman" panose="02020603050405020304" pitchFamily="18" charset="0"/>
                <a:ea typeface="黑体" panose="02010609060101010101" pitchFamily="49" charset="-122"/>
                <a:cs typeface="Times New Roman" panose="02020603050405020304" pitchFamily="18" charset="0"/>
              </a:rPr>
              <a:t>根据概率密度函数可以证明</a:t>
            </a:r>
            <a:r>
              <a:rPr lang="en-US" altLang="zh-CN" sz="2600" dirty="0" err="1">
                <a:latin typeface="Times New Roman" panose="02020603050405020304" pitchFamily="18" charset="0"/>
                <a:ea typeface="黑体" panose="02010609060101010101" pitchFamily="49" charset="-122"/>
                <a:cs typeface="Times New Roman" panose="02020603050405020304" pitchFamily="18" charset="0"/>
              </a:rPr>
              <a:t>，当自由度</a:t>
            </a:r>
            <a:r>
              <a:rPr lang="en-US" altLang="zh-CN" sz="2600" i="1" dirty="0" err="1">
                <a:latin typeface="Times New Roman" panose="02020603050405020304" pitchFamily="18" charset="0"/>
                <a:ea typeface="黑体" panose="02010609060101010101" pitchFamily="49" charset="-122"/>
                <a:cs typeface="Times New Roman" panose="02020603050405020304" pitchFamily="18" charset="0"/>
              </a:rPr>
              <a:t>n</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=1时， </a:t>
            </a:r>
            <a:r>
              <a:rPr lang="en-US" altLang="zh-CN" sz="2600" dirty="0" err="1">
                <a:latin typeface="Times New Roman" panose="02020603050405020304" pitchFamily="18" charset="0"/>
                <a:ea typeface="黑体" panose="02010609060101010101" pitchFamily="49" charset="-122"/>
                <a:cs typeface="Times New Roman" panose="02020603050405020304" pitchFamily="18" charset="0"/>
              </a:rPr>
              <a:t>分布的均值和方差都不存在；当</a:t>
            </a:r>
            <a:r>
              <a:rPr lang="en-US" altLang="zh-CN" sz="2600" i="1" dirty="0" err="1">
                <a:latin typeface="Times New Roman" panose="02020603050405020304" pitchFamily="18" charset="0"/>
                <a:ea typeface="黑体" panose="02010609060101010101" pitchFamily="49" charset="-122"/>
                <a:cs typeface="Times New Roman" panose="02020603050405020304" pitchFamily="18" charset="0"/>
              </a:rPr>
              <a:t>n</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=2时，均值为0，方差不存在；</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当</a:t>
            </a:r>
            <a:r>
              <a:rPr lang="en-US" altLang="zh-CN" sz="2600" i="1" dirty="0" smtClean="0">
                <a:latin typeface="Times New Roman" panose="02020603050405020304" pitchFamily="18" charset="0"/>
                <a:ea typeface="黑体" panose="02010609060101010101" pitchFamily="49" charset="-122"/>
                <a:cs typeface="Times New Roman" panose="02020603050405020304" pitchFamily="18" charset="0"/>
              </a:rPr>
              <a:t>n</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&gt;2时</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，均值等于0，</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方差等于</a:t>
            </a:r>
            <a:r>
              <a:rPr lang="en-US" altLang="zh-CN" sz="2600" i="1" dirty="0" smtClean="0">
                <a:latin typeface="Times New Roman" panose="02020603050405020304" pitchFamily="18" charset="0"/>
                <a:ea typeface="黑体" panose="02010609060101010101" pitchFamily="49" charset="-122"/>
                <a:cs typeface="Times New Roman" panose="02020603050405020304" pitchFamily="18" charset="0"/>
              </a:rPr>
              <a:t>n</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smtClean="0">
                <a:latin typeface="Times New Roman" panose="02020603050405020304" pitchFamily="18" charset="0"/>
                <a:ea typeface="黑体" panose="02010609060101010101" pitchFamily="49" charset="-122"/>
                <a:cs typeface="Times New Roman" panose="02020603050405020304" pitchFamily="18" charset="0"/>
              </a:rPr>
              <a:t>n</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-2)。</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因此，随着样本量的增大，方差趋近于标准正态分布的方差1。</a:t>
            </a:r>
          </a:p>
        </p:txBody>
      </p:sp>
      <p:pic>
        <p:nvPicPr>
          <p:cNvPr id="11" name="图片 10"/>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67944" y="32544"/>
            <a:ext cx="5043637" cy="3612480"/>
          </a:xfrm>
          <a:prstGeom prst="rect">
            <a:avLst/>
          </a:prstGeom>
          <a:noFill/>
          <a:ln>
            <a:noFill/>
          </a:ln>
        </p:spPr>
      </p:pic>
    </p:spTree>
    <p:extLst>
      <p:ext uri="{BB962C8B-B14F-4D97-AF65-F5344CB8AC3E}">
        <p14:creationId xmlns:p14="http://schemas.microsoft.com/office/powerpoint/2010/main" val="63738908"/>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Autofit/>
          </a:bodyPr>
          <a:lstStyle/>
          <a:p>
            <a:r>
              <a:rPr lang="en-US" altLang="zh-CN" sz="4000" b="1" i="1" dirty="0" smtClean="0">
                <a:latin typeface="Times New Roman" panose="02020603050405020304" pitchFamily="18" charset="0"/>
                <a:ea typeface="黑体" panose="02010609060101010101" pitchFamily="49" charset="-122"/>
                <a:cs typeface="Times New Roman" panose="02020603050405020304" pitchFamily="18" charset="0"/>
              </a:rPr>
              <a:t>F</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分布</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4" name="内容占位符 13"/>
          <p:cNvSpPr>
            <a:spLocks noGrp="1"/>
          </p:cNvSpPr>
          <p:nvPr>
            <p:ph idx="1"/>
          </p:nvPr>
        </p:nvSpPr>
        <p:spPr>
          <a:xfrm>
            <a:off x="467544" y="1052736"/>
            <a:ext cx="8352928" cy="5472608"/>
          </a:xfrm>
        </p:spPr>
        <p:txBody>
          <a:bodyPr>
            <a:noAutofit/>
          </a:bodyPr>
          <a:lstStyle/>
          <a:p>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F</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分布</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的定义</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3000"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en-US" sz="3000" dirty="0" smtClean="0">
                <a:latin typeface="Times New Roman" panose="02020603050405020304" pitchFamily="18" charset="0"/>
                <a:ea typeface="黑体" panose="02010609060101010101" pitchFamily="49" charset="-122"/>
                <a:cs typeface="Times New Roman" panose="02020603050405020304" pitchFamily="18" charset="0"/>
              </a:rPr>
              <a:t>从定义</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可以看出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F</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分布也是两个分布的商，分子为一个</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χ</a:t>
            </a:r>
            <a:r>
              <a:rPr lang="en-US" altLang="zh-CN" sz="2800" baseline="30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分布除以其自由度，分母为另一个独立的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χ</a:t>
            </a:r>
            <a:r>
              <a:rPr lang="en-US" altLang="zh-CN" sz="2800" baseline="30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分布除以其自由度。显然，</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F</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分布中包含了两个参数，一是分子</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χ</a:t>
            </a:r>
            <a:r>
              <a:rPr lang="en-US" altLang="zh-CN" sz="2800" baseline="30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分布的自由度</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，另一个是分母</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χ</a:t>
            </a:r>
            <a:r>
              <a:rPr lang="en-US" altLang="zh-CN" sz="2800" baseline="30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分布的自由度</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，所以</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常用</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n</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m</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表示</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这个分布。分子</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χ</a:t>
            </a:r>
            <a:r>
              <a:rPr lang="en-US" altLang="zh-CN" sz="2800" baseline="30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分布的自由度也称为第一自由度，分母</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χ</a:t>
            </a:r>
            <a:r>
              <a:rPr lang="en-US" altLang="zh-CN" sz="2800" baseline="30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分布的自由度也称为第二自由度。</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1" name="矩形 10"/>
          <p:cNvSpPr/>
          <p:nvPr/>
        </p:nvSpPr>
        <p:spPr>
          <a:xfrm>
            <a:off x="3096344" y="2072461"/>
            <a:ext cx="5652120" cy="492443"/>
          </a:xfrm>
          <a:prstGeom prst="rect">
            <a:avLst/>
          </a:prstGeom>
        </p:spPr>
        <p:txBody>
          <a:bodyPr wrap="square">
            <a:spAutoFit/>
          </a:bodyPr>
          <a:lstStyle/>
          <a:p>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其中</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X</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 χ</a:t>
            </a:r>
            <a:r>
              <a:rPr lang="en-US" altLang="zh-CN" sz="2600" baseline="30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n</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600" i="1" dirty="0" smtClean="0">
                <a:latin typeface="Times New Roman" panose="02020603050405020304" pitchFamily="18" charset="0"/>
                <a:ea typeface="黑体" panose="02010609060101010101" pitchFamily="49" charset="-122"/>
                <a:cs typeface="Times New Roman" panose="02020603050405020304" pitchFamily="18" charset="0"/>
              </a:rPr>
              <a:t>Y</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 χ</a:t>
            </a:r>
            <a:r>
              <a:rPr lang="en-US" altLang="zh-CN" sz="2600" baseline="30000" dirty="0" smtClean="0">
                <a:latin typeface="Times New Roman" panose="02020603050405020304" pitchFamily="18" charset="0"/>
                <a:ea typeface="黑体" panose="02010609060101010101" pitchFamily="49" charset="-122"/>
                <a:cs typeface="Times New Roman" panose="02020603050405020304" pitchFamily="18" charset="0"/>
              </a:rPr>
              <a:t>2</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smtClean="0">
                <a:latin typeface="Times New Roman" panose="02020603050405020304" pitchFamily="18" charset="0"/>
                <a:ea typeface="黑体" panose="02010609060101010101" pitchFamily="49" charset="-122"/>
                <a:cs typeface="Times New Roman" panose="02020603050405020304" pitchFamily="18" charset="0"/>
              </a:rPr>
              <a:t>m</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rPr>
              <a:t>且相互独立</a:t>
            </a:r>
            <a:endParaRPr lang="zh-CN" altLang="en-US" sz="26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6" name="对象 5"/>
          <p:cNvGraphicFramePr>
            <a:graphicFrameLocks noChangeAspect="1"/>
          </p:cNvGraphicFramePr>
          <p:nvPr>
            <p:extLst>
              <p:ext uri="{D42A27DB-BD31-4B8C-83A1-F6EECF244321}">
                <p14:modId xmlns:p14="http://schemas.microsoft.com/office/powerpoint/2010/main" val="17375769"/>
              </p:ext>
            </p:extLst>
          </p:nvPr>
        </p:nvGraphicFramePr>
        <p:xfrm>
          <a:off x="864096" y="1616075"/>
          <a:ext cx="2339752" cy="1452885"/>
        </p:xfrm>
        <a:graphic>
          <a:graphicData uri="http://schemas.openxmlformats.org/presentationml/2006/ole">
            <mc:AlternateContent xmlns:mc="http://schemas.openxmlformats.org/markup-compatibility/2006">
              <mc:Choice xmlns:v="urn:schemas-microsoft-com:vml" Requires="v">
                <p:oleObj spid="_x0000_s53269" name="公式" r:id="rId3" imgW="1231366" imgH="761669" progId="Equation.3">
                  <p:embed/>
                </p:oleObj>
              </mc:Choice>
              <mc:Fallback>
                <p:oleObj name="公式" r:id="rId3" imgW="1231366" imgH="761669"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4096" y="1616075"/>
                        <a:ext cx="2339752" cy="1452885"/>
                      </a:xfrm>
                      <a:prstGeom prst="rect">
                        <a:avLst/>
                      </a:prstGeom>
                      <a:noFill/>
                    </p:spPr>
                  </p:pic>
                </p:oleObj>
              </mc:Fallback>
            </mc:AlternateContent>
          </a:graphicData>
        </a:graphic>
      </p:graphicFrame>
    </p:spTree>
    <p:extLst>
      <p:ext uri="{BB962C8B-B14F-4D97-AF65-F5344CB8AC3E}">
        <p14:creationId xmlns:p14="http://schemas.microsoft.com/office/powerpoint/2010/main" val="3260959747"/>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1570782"/>
            <a:ext cx="3528392" cy="706090"/>
          </a:xfrm>
        </p:spPr>
        <p:txBody>
          <a:bodyPr>
            <a:noAutofit/>
          </a:bodyPr>
          <a:lstStyle/>
          <a:p>
            <a:r>
              <a:rPr lang="en-US" altLang="zh-CN" sz="4000" b="1" i="1" dirty="0">
                <a:latin typeface="Times New Roman" panose="02020603050405020304" pitchFamily="18" charset="0"/>
                <a:ea typeface="黑体" panose="02010609060101010101" pitchFamily="49" charset="-122"/>
                <a:cs typeface="Times New Roman" panose="02020603050405020304" pitchFamily="18" charset="0"/>
              </a:rPr>
              <a:t>F</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分布</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的特点</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4" name="内容占位符 13"/>
          <p:cNvSpPr>
            <a:spLocks noGrp="1"/>
          </p:cNvSpPr>
          <p:nvPr>
            <p:ph idx="1"/>
          </p:nvPr>
        </p:nvSpPr>
        <p:spPr>
          <a:xfrm>
            <a:off x="395536" y="3789040"/>
            <a:ext cx="8424936" cy="2376264"/>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从</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概率密度函数</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曲线图可以</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看出</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 F</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n</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m</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是一个单峰左偏态分布，有一个较长的右尾巴</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2800" dirty="0" err="1" smtClean="0">
                <a:latin typeface="Times New Roman" panose="02020603050405020304" pitchFamily="18" charset="0"/>
                <a:ea typeface="黑体" panose="02010609060101010101" pitchFamily="49" charset="-122"/>
                <a:cs typeface="Times New Roman" panose="02020603050405020304" pitchFamily="18" charset="0"/>
              </a:rPr>
              <a:t>根据概率密度函数可以证明</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 F</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n</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m</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err="1" smtClean="0">
                <a:latin typeface="Times New Roman" panose="02020603050405020304" pitchFamily="18" charset="0"/>
                <a:ea typeface="黑体" panose="02010609060101010101" pitchFamily="49" charset="-122"/>
                <a:cs typeface="Times New Roman" panose="02020603050405020304" pitchFamily="18" charset="0"/>
              </a:rPr>
              <a:t>分布的均值</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等于</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m</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m</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，只</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依赖于第二</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自由度</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 F</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n</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m</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分布的</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方差同时依赖两个自由度，表达式比较</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复杂</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9" name="图片 8"/>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39952" y="32544"/>
            <a:ext cx="4968553" cy="3540472"/>
          </a:xfrm>
          <a:prstGeom prst="rect">
            <a:avLst/>
          </a:prstGeom>
          <a:noFill/>
          <a:ln>
            <a:noFill/>
          </a:ln>
        </p:spPr>
      </p:pic>
    </p:spTree>
    <p:extLst>
      <p:ext uri="{BB962C8B-B14F-4D97-AF65-F5344CB8AC3E}">
        <p14:creationId xmlns:p14="http://schemas.microsoft.com/office/powerpoint/2010/main" val="5884195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899592" y="247576"/>
            <a:ext cx="7344816" cy="1287016"/>
          </a:xfrm>
        </p:spPr>
        <p:txBody>
          <a:bodyPr>
            <a:noAutofit/>
          </a:bodyPr>
          <a:lstStyle/>
          <a:p>
            <a:pPr>
              <a:lnSpc>
                <a:spcPct val="90000"/>
              </a:lnSpc>
            </a:pPr>
            <a:r>
              <a:rPr lang="zh-CN" altLang="zh-CN" sz="4000" b="1" dirty="0">
                <a:latin typeface="黑体" panose="02010609060101010101" pitchFamily="49" charset="-122"/>
                <a:ea typeface="黑体" panose="02010609060101010101" pitchFamily="49" charset="-122"/>
              </a:rPr>
              <a:t>英国妇女身高的频率分布柱形图和正态拟合曲线</a:t>
            </a:r>
            <a:endParaRPr lang="zh-CN" altLang="en-US" sz="4000" b="1" dirty="0">
              <a:latin typeface="黑体" panose="02010609060101010101" pitchFamily="49" charset="-122"/>
              <a:ea typeface="黑体" panose="02010609060101010101" pitchFamily="49" charset="-122"/>
              <a:cs typeface="Times New Roman" panose="02020603050405020304" pitchFamily="18" charset="0"/>
            </a:endParaRPr>
          </a:p>
        </p:txBody>
      </p:sp>
      <p:pic>
        <p:nvPicPr>
          <p:cNvPr id="4" name="图片 3"/>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99592" y="1484784"/>
            <a:ext cx="7416824" cy="4680520"/>
          </a:xfrm>
          <a:prstGeom prst="rect">
            <a:avLst/>
          </a:prstGeom>
          <a:noFill/>
          <a:ln>
            <a:noFill/>
          </a:ln>
        </p:spPr>
      </p:pic>
    </p:spTree>
    <p:extLst>
      <p:ext uri="{BB962C8B-B14F-4D97-AF65-F5344CB8AC3E}">
        <p14:creationId xmlns:p14="http://schemas.microsoft.com/office/powerpoint/2010/main" val="2138973751"/>
      </p:ext>
    </p:extLst>
  </p:cSld>
  <p:clrMapOvr>
    <a:masterClrMapping/>
  </p:clrMapOvr>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864096"/>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正态总体的抽样</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分布</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4" name="内容占位符 13"/>
          <p:cNvSpPr>
            <a:spLocks noGrp="1"/>
          </p:cNvSpPr>
          <p:nvPr>
            <p:ph idx="1"/>
          </p:nvPr>
        </p:nvSpPr>
        <p:spPr>
          <a:xfrm>
            <a:off x="457200" y="1124744"/>
            <a:ext cx="8229600" cy="4320480"/>
          </a:xfrm>
        </p:spPr>
        <p:txBody>
          <a:bodyPr>
            <a:noAutofit/>
          </a:bodyPr>
          <a:lstStyle/>
          <a:p>
            <a:r>
              <a:rPr lang="zh-CN" altLang="en-US" dirty="0">
                <a:latin typeface="Times New Roman" panose="02020603050405020304" pitchFamily="18" charset="0"/>
                <a:ea typeface="黑体" panose="02010609060101010101" pitchFamily="49" charset="-122"/>
                <a:cs typeface="Times New Roman" panose="02020603050405020304" pitchFamily="18" charset="0"/>
              </a:rPr>
              <a:t>正态</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总体</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N</a:t>
            </a:r>
            <a:r>
              <a:rPr lang="en-US" altLang="zh-CN" dirty="0">
                <a:latin typeface="Times New Roman" panose="02020603050405020304" pitchFamily="18" charset="0"/>
                <a:ea typeface="黑体" panose="02010609060101010101" pitchFamily="49" charset="-122"/>
                <a:cs typeface="Times New Roman" panose="02020603050405020304" pitchFamily="18" charset="0"/>
              </a:rPr>
              <a:t>(</a:t>
            </a:r>
            <a:r>
              <a:rPr lang="el-GR" altLang="zh-CN" dirty="0">
                <a:latin typeface="Times New Roman" panose="02020603050405020304" pitchFamily="18" charset="0"/>
                <a:ea typeface="黑体" panose="02010609060101010101" pitchFamily="49" charset="-122"/>
                <a:cs typeface="Times New Roman" panose="02020603050405020304" pitchFamily="18" charset="0"/>
              </a:rPr>
              <a:t>μ</a:t>
            </a:r>
            <a:r>
              <a:rPr lang="en-US" altLang="zh-CN" dirty="0">
                <a:latin typeface="Times New Roman" panose="02020603050405020304" pitchFamily="18" charset="0"/>
                <a:ea typeface="黑体" panose="02010609060101010101" pitchFamily="49" charset="-122"/>
                <a:cs typeface="Times New Roman" panose="02020603050405020304" pitchFamily="18" charset="0"/>
              </a:rPr>
              <a:t>, </a:t>
            </a:r>
            <a:r>
              <a:rPr lang="el-GR" altLang="zh-CN" dirty="0">
                <a:latin typeface="Times New Roman" panose="02020603050405020304" pitchFamily="18" charset="0"/>
                <a:ea typeface="黑体" panose="02010609060101010101" pitchFamily="49" charset="-122"/>
                <a:cs typeface="Times New Roman" panose="02020603050405020304" pitchFamily="18" charset="0"/>
              </a:rPr>
              <a:t>σ</a:t>
            </a:r>
            <a:r>
              <a:rPr lang="en-US" altLang="zh-CN" baseline="30000" dirty="0" smtClean="0">
                <a:latin typeface="Times New Roman" panose="02020603050405020304" pitchFamily="18" charset="0"/>
                <a:ea typeface="黑体" panose="02010609060101010101" pitchFamily="49" charset="-122"/>
                <a:cs typeface="Times New Roman" panose="02020603050405020304" pitchFamily="18" charset="0"/>
              </a:rPr>
              <a:t>2</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中，样本均值和样本方差的分布如下，且相互独立</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因此，</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5" name="对象 4"/>
          <p:cNvGraphicFramePr>
            <a:graphicFrameLocks noChangeAspect="1"/>
          </p:cNvGraphicFramePr>
          <p:nvPr>
            <p:extLst>
              <p:ext uri="{D42A27DB-BD31-4B8C-83A1-F6EECF244321}">
                <p14:modId xmlns:p14="http://schemas.microsoft.com/office/powerpoint/2010/main" val="2254397242"/>
              </p:ext>
            </p:extLst>
          </p:nvPr>
        </p:nvGraphicFramePr>
        <p:xfrm>
          <a:off x="4457166" y="2276872"/>
          <a:ext cx="2923146" cy="936104"/>
        </p:xfrm>
        <a:graphic>
          <a:graphicData uri="http://schemas.openxmlformats.org/presentationml/2006/ole">
            <mc:AlternateContent xmlns:mc="http://schemas.openxmlformats.org/markup-compatibility/2006">
              <mc:Choice xmlns:v="urn:schemas-microsoft-com:vml" Requires="v">
                <p:oleObj spid="_x0000_s55362" name="公式" r:id="rId3" imgW="1333500" imgH="419100" progId="Equation.3">
                  <p:embed/>
                </p:oleObj>
              </mc:Choice>
              <mc:Fallback>
                <p:oleObj name="公式" r:id="rId3" imgW="1333500" imgH="4191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57166" y="2276872"/>
                        <a:ext cx="2923146" cy="936104"/>
                      </a:xfrm>
                      <a:prstGeom prst="rect">
                        <a:avLst/>
                      </a:prstGeom>
                      <a:noFill/>
                    </p:spPr>
                  </p:pic>
                </p:oleObj>
              </mc:Fallback>
            </mc:AlternateContent>
          </a:graphicData>
        </a:graphic>
      </p:graphicFrame>
      <p:graphicFrame>
        <p:nvGraphicFramePr>
          <p:cNvPr id="7" name="对象 6"/>
          <p:cNvGraphicFramePr>
            <a:graphicFrameLocks noChangeAspect="1"/>
          </p:cNvGraphicFramePr>
          <p:nvPr>
            <p:extLst>
              <p:ext uri="{D42A27DB-BD31-4B8C-83A1-F6EECF244321}">
                <p14:modId xmlns:p14="http://schemas.microsoft.com/office/powerpoint/2010/main" val="2438835214"/>
              </p:ext>
            </p:extLst>
          </p:nvPr>
        </p:nvGraphicFramePr>
        <p:xfrm>
          <a:off x="1569554" y="2276872"/>
          <a:ext cx="2426382" cy="936104"/>
        </p:xfrm>
        <a:graphic>
          <a:graphicData uri="http://schemas.openxmlformats.org/presentationml/2006/ole">
            <mc:AlternateContent xmlns:mc="http://schemas.openxmlformats.org/markup-compatibility/2006">
              <mc:Choice xmlns:v="urn:schemas-microsoft-com:vml" Requires="v">
                <p:oleObj spid="_x0000_s55363" name="公式" r:id="rId5" imgW="1028254" imgH="393529" progId="Equation.3">
                  <p:embed/>
                </p:oleObj>
              </mc:Choice>
              <mc:Fallback>
                <p:oleObj name="公式" r:id="rId5" imgW="1028254" imgH="393529"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69554" y="2276872"/>
                        <a:ext cx="2426382" cy="936104"/>
                      </a:xfrm>
                      <a:prstGeom prst="rect">
                        <a:avLst/>
                      </a:prstGeom>
                      <a:noFill/>
                    </p:spPr>
                  </p:pic>
                </p:oleObj>
              </mc:Fallback>
            </mc:AlternateContent>
          </a:graphicData>
        </a:graphic>
      </p:graphicFrame>
      <p:graphicFrame>
        <p:nvGraphicFramePr>
          <p:cNvPr id="13" name="对象 12"/>
          <p:cNvGraphicFramePr>
            <a:graphicFrameLocks noChangeAspect="1"/>
          </p:cNvGraphicFramePr>
          <p:nvPr>
            <p:extLst>
              <p:ext uri="{D42A27DB-BD31-4B8C-83A1-F6EECF244321}">
                <p14:modId xmlns:p14="http://schemas.microsoft.com/office/powerpoint/2010/main" val="994639179"/>
              </p:ext>
            </p:extLst>
          </p:nvPr>
        </p:nvGraphicFramePr>
        <p:xfrm>
          <a:off x="1547664" y="4201552"/>
          <a:ext cx="2339752" cy="1459696"/>
        </p:xfrm>
        <a:graphic>
          <a:graphicData uri="http://schemas.openxmlformats.org/presentationml/2006/ole">
            <mc:AlternateContent xmlns:mc="http://schemas.openxmlformats.org/markup-compatibility/2006">
              <mc:Choice xmlns:v="urn:schemas-microsoft-com:vml" Requires="v">
                <p:oleObj spid="_x0000_s55364" name="公式" r:id="rId7" imgW="1054100" imgH="647700" progId="Equation.3">
                  <p:embed/>
                </p:oleObj>
              </mc:Choice>
              <mc:Fallback>
                <p:oleObj name="公式" r:id="rId7" imgW="1054100" imgH="6477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47664" y="4201552"/>
                        <a:ext cx="2339752" cy="1459696"/>
                      </a:xfrm>
                      <a:prstGeom prst="rect">
                        <a:avLst/>
                      </a:prstGeom>
                      <a:noFill/>
                    </p:spPr>
                  </p:pic>
                </p:oleObj>
              </mc:Fallback>
            </mc:AlternateContent>
          </a:graphicData>
        </a:graphic>
      </p:graphicFrame>
      <p:graphicFrame>
        <p:nvGraphicFramePr>
          <p:cNvPr id="16" name="对象 15"/>
          <p:cNvGraphicFramePr>
            <a:graphicFrameLocks noChangeAspect="1"/>
          </p:cNvGraphicFramePr>
          <p:nvPr>
            <p:extLst>
              <p:ext uri="{D42A27DB-BD31-4B8C-83A1-F6EECF244321}">
                <p14:modId xmlns:p14="http://schemas.microsoft.com/office/powerpoint/2010/main" val="1151251667"/>
              </p:ext>
            </p:extLst>
          </p:nvPr>
        </p:nvGraphicFramePr>
        <p:xfrm>
          <a:off x="4499992" y="4221088"/>
          <a:ext cx="2308439" cy="1440160"/>
        </p:xfrm>
        <a:graphic>
          <a:graphicData uri="http://schemas.openxmlformats.org/presentationml/2006/ole">
            <mc:AlternateContent xmlns:mc="http://schemas.openxmlformats.org/markup-compatibility/2006">
              <mc:Choice xmlns:v="urn:schemas-microsoft-com:vml" Requires="v">
                <p:oleObj spid="_x0000_s55365" name="公式" r:id="rId9" imgW="1054100" imgH="647700" progId="Equation.3">
                  <p:embed/>
                </p:oleObj>
              </mc:Choice>
              <mc:Fallback>
                <p:oleObj name="公式" r:id="rId9" imgW="1054100" imgH="64770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99992" y="4221088"/>
                        <a:ext cx="2308439" cy="1440160"/>
                      </a:xfrm>
                      <a:prstGeom prst="rect">
                        <a:avLst/>
                      </a:prstGeom>
                      <a:noFill/>
                    </p:spPr>
                  </p:pic>
                </p:oleObj>
              </mc:Fallback>
            </mc:AlternateContent>
          </a:graphicData>
        </a:graphic>
      </p:graphicFrame>
    </p:spTree>
    <p:extLst>
      <p:ext uri="{BB962C8B-B14F-4D97-AF65-F5344CB8AC3E}">
        <p14:creationId xmlns:p14="http://schemas.microsoft.com/office/powerpoint/2010/main" val="3625268060"/>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抽样</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分布</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的作用</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4" name="内容占位符 13"/>
          <p:cNvSpPr>
            <a:spLocks noGrp="1"/>
          </p:cNvSpPr>
          <p:nvPr>
            <p:ph idx="1"/>
          </p:nvPr>
        </p:nvSpPr>
        <p:spPr>
          <a:xfrm>
            <a:off x="611560" y="1124744"/>
            <a:ext cx="8075240" cy="5544616"/>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有了</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上面的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分布</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，就可以在</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总体方差未知</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的情况下，利用样本均值和样本方差对均值这一总体参数进行统计假设检验</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实际应用中，</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除了对</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总体均值进行检验外，还可以对总体方差进行检验，这时就要用</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到</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χ</a:t>
            </a:r>
            <a:r>
              <a:rPr lang="en-US" altLang="zh-CN" sz="2800" baseline="30000"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分布。如要检验两个总体的方差是否相等，或是多个总体是否具有相同的均值，这时就要用</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到</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F</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分布</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。没有</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三大抽样分布，也就没有统计假设检验</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从</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定义来看，三大抽样分布都是在正态分布基础上衍生出来的分布，仅适合于从正态分布总体中抽取的简单随机样本。由此也可看出正态分布在数理统计中所占的地位。</a:t>
            </a:r>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246592366"/>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Autofit/>
          </a:bodyPr>
          <a:lstStyle/>
          <a:p>
            <a:r>
              <a:rPr lang="zh-CN" altLang="zh-CN" sz="4000" b="1" dirty="0">
                <a:latin typeface="黑体" panose="02010609060101010101" pitchFamily="49" charset="-122"/>
                <a:ea typeface="黑体" panose="02010609060101010101" pitchFamily="49" charset="-122"/>
              </a:rPr>
              <a:t>总体参数的估计</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14" name="内容占位符 13"/>
          <p:cNvSpPr>
            <a:spLocks noGrp="1"/>
          </p:cNvSpPr>
          <p:nvPr>
            <p:ph idx="1"/>
          </p:nvPr>
        </p:nvSpPr>
        <p:spPr>
          <a:xfrm>
            <a:off x="611560" y="1124744"/>
            <a:ext cx="8075240" cy="4824536"/>
          </a:xfrm>
        </p:spPr>
        <p:txBody>
          <a:bodyPr>
            <a:no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常用的参数估计方法包括最小二乘估计、极大似然估计、矩估计等，这些估计都是样本的函数，即样本统计量</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假定</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θ</a:t>
            </a:r>
            <a:r>
              <a:rPr lang="en-US" altLang="zh-CN" baseline="300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是</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一个样本统计量，作为总体</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参数</a:t>
            </a:r>
            <a:r>
              <a:rPr lang="en-US" altLang="zh-CN" dirty="0">
                <a:latin typeface="Times New Roman" panose="02020603050405020304" pitchFamily="18" charset="0"/>
                <a:ea typeface="黑体" panose="02010609060101010101" pitchFamily="49" charset="-122"/>
                <a:cs typeface="Times New Roman" panose="02020603050405020304" pitchFamily="18" charset="0"/>
              </a:rPr>
              <a:t>θ</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一个估计，给定一组样本值</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，就</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能计算出一个</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估计值</a:t>
            </a:r>
            <a:r>
              <a:rPr lang="en-US" altLang="zh-CN" dirty="0">
                <a:latin typeface="Times New Roman" panose="02020603050405020304" pitchFamily="18" charset="0"/>
                <a:ea typeface="黑体" panose="02010609060101010101" pitchFamily="49" charset="-122"/>
                <a:cs typeface="Times New Roman" panose="02020603050405020304" pitchFamily="18" charset="0"/>
              </a:rPr>
              <a:t>θ</a:t>
            </a:r>
            <a:r>
              <a:rPr lang="en-US" altLang="zh-CN" baseline="300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为与区间估计（</a:t>
            </a:r>
            <a:r>
              <a:rPr lang="en-US" altLang="zh-CN" dirty="0">
                <a:latin typeface="Times New Roman" panose="02020603050405020304" pitchFamily="18" charset="0"/>
                <a:ea typeface="黑体" panose="02010609060101010101" pitchFamily="49" charset="-122"/>
                <a:cs typeface="Times New Roman" panose="02020603050405020304" pitchFamily="18" charset="0"/>
              </a:rPr>
              <a:t>interval estimate</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）相区分，这样的估计又称点估计（</a:t>
            </a:r>
            <a:r>
              <a:rPr lang="en-US" altLang="zh-CN" dirty="0">
                <a:latin typeface="Times New Roman" panose="02020603050405020304" pitchFamily="18" charset="0"/>
                <a:ea typeface="黑体" panose="02010609060101010101" pitchFamily="49" charset="-122"/>
                <a:cs typeface="Times New Roman" panose="02020603050405020304" pitchFamily="18" charset="0"/>
              </a:rPr>
              <a:t>point estimate</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），在不易混淆的场合下简称估计。</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799360799"/>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34082"/>
          </a:xfrm>
        </p:spPr>
        <p:txBody>
          <a:bodyPr>
            <a:noAutofit/>
          </a:bodyPr>
          <a:lstStyle/>
          <a:p>
            <a:r>
              <a:rPr lang="zh-CN" altLang="zh-CN" sz="4000" b="1" dirty="0" smtClean="0">
                <a:latin typeface="黑体" panose="02010609060101010101" pitchFamily="49" charset="-122"/>
                <a:ea typeface="黑体" panose="02010609060101010101" pitchFamily="49" charset="-122"/>
              </a:rPr>
              <a:t>参数估计</a:t>
            </a:r>
            <a:r>
              <a:rPr lang="zh-CN" altLang="en-US" sz="4000" b="1" dirty="0" smtClean="0">
                <a:latin typeface="黑体" panose="02010609060101010101" pitchFamily="49" charset="-122"/>
                <a:ea typeface="黑体" panose="02010609060101010101" pitchFamily="49" charset="-122"/>
              </a:rPr>
              <a:t>的无偏性</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14" name="内容占位符 13"/>
          <p:cNvSpPr>
            <a:spLocks noGrp="1"/>
          </p:cNvSpPr>
          <p:nvPr>
            <p:ph idx="1"/>
          </p:nvPr>
        </p:nvSpPr>
        <p:spPr>
          <a:xfrm>
            <a:off x="534380" y="980728"/>
            <a:ext cx="8075240" cy="5544616"/>
          </a:xfrm>
        </p:spPr>
        <p:txBody>
          <a:bodyPr>
            <a:noAutofit/>
          </a:bodyPr>
          <a:lstStyle/>
          <a:p>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有时，不同的估计方法可能会给出不同的估计值。无偏性和有效性是评价估计值优劣的常用标准。</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如果</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θ</a:t>
            </a:r>
            <a:r>
              <a:rPr lang="en-US" altLang="zh-CN" sz="2600" baseline="300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期望等于待估计的总体</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参数</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θ</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则</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称</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θ</a:t>
            </a:r>
            <a:r>
              <a:rPr lang="en-US" altLang="zh-CN" sz="2600" baseline="300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是</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θ</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无偏估计（</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unbiased estimate</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）；否则称有偏估计（</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biased estimate</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。样本均值</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和样本方差分别是总体均值和总体方差的无偏估计</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有些</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估计虽然是有偏的，但随着样本量的增加，估计值的期望会逐渐趋近于待估参数，这样的估计称为渐近无偏估计。</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下面会</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看到，正态分布方差的极大似然估计是渐近无偏的</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对于</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无偏估计来说，线性变换不改变其无偏性，即无偏估计的线性函数仍然是参数线性函数的无偏估计。对于其他的非线性函数，这一结论不一定成立。</a:t>
            </a:r>
            <a:endParaRPr lang="en-US" altLang="zh-CN" sz="26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873945053"/>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Autofit/>
          </a:bodyPr>
          <a:lstStyle/>
          <a:p>
            <a:r>
              <a:rPr lang="zh-CN" altLang="zh-CN" sz="4000" b="1" dirty="0" smtClean="0">
                <a:latin typeface="黑体" panose="02010609060101010101" pitchFamily="49" charset="-122"/>
                <a:ea typeface="黑体" panose="02010609060101010101" pitchFamily="49" charset="-122"/>
              </a:rPr>
              <a:t>参数估计</a:t>
            </a:r>
            <a:r>
              <a:rPr lang="zh-CN" altLang="en-US" sz="4000" b="1" dirty="0" smtClean="0">
                <a:latin typeface="黑体" panose="02010609060101010101" pitchFamily="49" charset="-122"/>
                <a:ea typeface="黑体" panose="02010609060101010101" pitchFamily="49" charset="-122"/>
              </a:rPr>
              <a:t>的有效性</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14" name="内容占位符 13"/>
          <p:cNvSpPr>
            <a:spLocks noGrp="1"/>
          </p:cNvSpPr>
          <p:nvPr>
            <p:ph idx="1"/>
          </p:nvPr>
        </p:nvSpPr>
        <p:spPr>
          <a:xfrm>
            <a:off x="395536" y="1052736"/>
            <a:ext cx="8358100" cy="4896544"/>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绝大多数场合下，都要求估计值能够具有无偏性或者渐近无偏性</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。参数</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的无偏估计有时会有</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很多</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一</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个直观的想法就是估计值围绕真实值的波动越小越好，也就是希望估计值的方差尽可能小，这就是无偏估计的有效性（</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effectiveness</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如果</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一个无偏估计有更小的方差，就称这个无偏估计更有效</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。例如</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，对于总体</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个简单样本</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X</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X</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来说，满足</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dirty="0" err="1">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b</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的样本统计量</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aX</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bX</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都是总体均值的无偏估计，作为练习请读者证明：</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相等时，无偏估计</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aX</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bX</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的方差最小，因此这时的无偏估计是最有效的。</a:t>
            </a:r>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266838745"/>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32656"/>
            <a:ext cx="8229600" cy="792088"/>
          </a:xfrm>
        </p:spPr>
        <p:txBody>
          <a:bodyPr>
            <a:noAutofit/>
          </a:bodyPr>
          <a:lstStyle/>
          <a:p>
            <a:r>
              <a:rPr lang="zh-CN" altLang="en-US" sz="4000" b="1" dirty="0">
                <a:latin typeface="黑体" panose="02010609060101010101" pitchFamily="49" charset="-122"/>
                <a:ea typeface="黑体" panose="02010609060101010101" pitchFamily="49" charset="-122"/>
              </a:rPr>
              <a:t>极</a:t>
            </a:r>
            <a:r>
              <a:rPr lang="zh-CN" altLang="en-US" sz="4000" b="1" dirty="0" smtClean="0">
                <a:latin typeface="黑体" panose="02010609060101010101" pitchFamily="49" charset="-122"/>
                <a:ea typeface="黑体" panose="02010609060101010101" pitchFamily="49" charset="-122"/>
              </a:rPr>
              <a:t>大似然</a:t>
            </a:r>
            <a:r>
              <a:rPr lang="zh-CN" altLang="zh-CN" sz="4000" b="1" dirty="0" smtClean="0">
                <a:latin typeface="黑体" panose="02010609060101010101" pitchFamily="49" charset="-122"/>
                <a:ea typeface="黑体" panose="02010609060101010101" pitchFamily="49" charset="-122"/>
              </a:rPr>
              <a:t>估计</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14" name="内容占位符 13"/>
          <p:cNvSpPr>
            <a:spLocks noGrp="1"/>
          </p:cNvSpPr>
          <p:nvPr>
            <p:ph idx="1"/>
          </p:nvPr>
        </p:nvSpPr>
        <p:spPr>
          <a:xfrm>
            <a:off x="457200" y="1412776"/>
            <a:ext cx="8435280" cy="4713387"/>
          </a:xfrm>
        </p:spPr>
        <p:txBody>
          <a:bodyPr>
            <a:noAutofit/>
          </a:bodyPr>
          <a:lstStyle/>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样本似然函数</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极大似然估计</a:t>
            </a:r>
            <a:r>
              <a:rPr lang="zh-CN" altLang="zh-CN" sz="2800" dirty="0">
                <a:latin typeface="Times New Roman" panose="02020603050405020304" pitchFamily="18" charset="0"/>
                <a:cs typeface="Times New Roman" panose="02020603050405020304" pitchFamily="18" charset="0"/>
              </a:rPr>
              <a:t>（</a:t>
            </a:r>
            <a:r>
              <a:rPr lang="en-US" altLang="zh-CN" sz="2800" dirty="0">
                <a:latin typeface="Times New Roman" panose="02020603050405020304" pitchFamily="18" charset="0"/>
                <a:cs typeface="Times New Roman" panose="02020603050405020304" pitchFamily="18" charset="0"/>
              </a:rPr>
              <a:t>maximum likelihood estimate, MLE</a:t>
            </a:r>
            <a:r>
              <a:rPr lang="zh-CN" altLang="zh-CN" sz="2800" dirty="0">
                <a:latin typeface="Times New Roman" panose="02020603050405020304" pitchFamily="18" charset="0"/>
                <a:cs typeface="Times New Roman" panose="02020603050405020304" pitchFamily="18" charset="0"/>
              </a:rPr>
              <a:t>）</a:t>
            </a:r>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7" name="对象 6"/>
          <p:cNvGraphicFramePr>
            <a:graphicFrameLocks noChangeAspect="1"/>
          </p:cNvGraphicFramePr>
          <p:nvPr>
            <p:extLst>
              <p:ext uri="{D42A27DB-BD31-4B8C-83A1-F6EECF244321}">
                <p14:modId xmlns:p14="http://schemas.microsoft.com/office/powerpoint/2010/main" val="342785370"/>
              </p:ext>
            </p:extLst>
          </p:nvPr>
        </p:nvGraphicFramePr>
        <p:xfrm>
          <a:off x="827584" y="1916832"/>
          <a:ext cx="4908107" cy="1008112"/>
        </p:xfrm>
        <a:graphic>
          <a:graphicData uri="http://schemas.openxmlformats.org/presentationml/2006/ole">
            <mc:AlternateContent xmlns:mc="http://schemas.openxmlformats.org/markup-compatibility/2006">
              <mc:Choice xmlns:v="urn:schemas-microsoft-com:vml" Requires="v">
                <p:oleObj spid="_x0000_s56351" name="公式" r:id="rId3" imgW="2120900" imgH="431800" progId="Equation.3">
                  <p:embed/>
                </p:oleObj>
              </mc:Choice>
              <mc:Fallback>
                <p:oleObj name="公式" r:id="rId3" imgW="2120900" imgH="4318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7584" y="1916832"/>
                        <a:ext cx="4908107" cy="1008112"/>
                      </a:xfrm>
                      <a:prstGeom prst="rect">
                        <a:avLst/>
                      </a:prstGeom>
                      <a:noFill/>
                    </p:spPr>
                  </p:pic>
                </p:oleObj>
              </mc:Fallback>
            </mc:AlternateContent>
          </a:graphicData>
        </a:graphic>
      </p:graphicFrame>
      <p:graphicFrame>
        <p:nvGraphicFramePr>
          <p:cNvPr id="13" name="对象 12"/>
          <p:cNvGraphicFramePr>
            <a:graphicFrameLocks noChangeAspect="1"/>
          </p:cNvGraphicFramePr>
          <p:nvPr>
            <p:extLst>
              <p:ext uri="{D42A27DB-BD31-4B8C-83A1-F6EECF244321}">
                <p14:modId xmlns:p14="http://schemas.microsoft.com/office/powerpoint/2010/main" val="2540218432"/>
              </p:ext>
            </p:extLst>
          </p:nvPr>
        </p:nvGraphicFramePr>
        <p:xfrm>
          <a:off x="827583" y="3717032"/>
          <a:ext cx="5387849" cy="792088"/>
        </p:xfrm>
        <a:graphic>
          <a:graphicData uri="http://schemas.openxmlformats.org/presentationml/2006/ole">
            <mc:AlternateContent xmlns:mc="http://schemas.openxmlformats.org/markup-compatibility/2006">
              <mc:Choice xmlns:v="urn:schemas-microsoft-com:vml" Requires="v">
                <p:oleObj spid="_x0000_s56352" name="公式" r:id="rId5" imgW="2070100" imgH="304800" progId="Equation.3">
                  <p:embed/>
                </p:oleObj>
              </mc:Choice>
              <mc:Fallback>
                <p:oleObj name="公式" r:id="rId5" imgW="2070100" imgH="3048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27583" y="3717032"/>
                        <a:ext cx="5387849" cy="792088"/>
                      </a:xfrm>
                      <a:prstGeom prst="rect">
                        <a:avLst/>
                      </a:prstGeom>
                      <a:noFill/>
                    </p:spPr>
                  </p:pic>
                </p:oleObj>
              </mc:Fallback>
            </mc:AlternateContent>
          </a:graphicData>
        </a:graphic>
      </p:graphicFrame>
    </p:spTree>
    <p:extLst>
      <p:ext uri="{BB962C8B-B14F-4D97-AF65-F5344CB8AC3E}">
        <p14:creationId xmlns:p14="http://schemas.microsoft.com/office/powerpoint/2010/main" val="4286333849"/>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Autofit/>
          </a:bodyPr>
          <a:lstStyle/>
          <a:p>
            <a:r>
              <a:rPr lang="zh-CN" altLang="en-US" sz="4000" b="1" dirty="0" smtClean="0">
                <a:latin typeface="黑体" panose="02010609060101010101" pitchFamily="49" charset="-122"/>
                <a:ea typeface="黑体" panose="02010609060101010101" pitchFamily="49" charset="-122"/>
              </a:rPr>
              <a:t>正态总体参数的极大似然</a:t>
            </a:r>
            <a:r>
              <a:rPr lang="zh-CN" altLang="zh-CN" sz="4000" b="1" dirty="0" smtClean="0">
                <a:latin typeface="黑体" panose="02010609060101010101" pitchFamily="49" charset="-122"/>
                <a:ea typeface="黑体" panose="02010609060101010101" pitchFamily="49" charset="-122"/>
              </a:rPr>
              <a:t>估计</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15" name="内容占位符 13"/>
          <p:cNvSpPr>
            <a:spLocks noGrp="1"/>
          </p:cNvSpPr>
          <p:nvPr>
            <p:ph idx="1"/>
          </p:nvPr>
        </p:nvSpPr>
        <p:spPr>
          <a:xfrm>
            <a:off x="590872" y="1351309"/>
            <a:ext cx="8229600" cy="4525963"/>
          </a:xfrm>
        </p:spPr>
        <p:txBody>
          <a:bodyPr>
            <a:noAutofit/>
          </a:bodyPr>
          <a:lstStyle/>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样本似然函数</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对数似然函数</a:t>
            </a:r>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5" name="对象 4"/>
          <p:cNvGraphicFramePr>
            <a:graphicFrameLocks noChangeAspect="1"/>
          </p:cNvGraphicFramePr>
          <p:nvPr>
            <p:extLst>
              <p:ext uri="{D42A27DB-BD31-4B8C-83A1-F6EECF244321}">
                <p14:modId xmlns:p14="http://schemas.microsoft.com/office/powerpoint/2010/main" val="276922034"/>
              </p:ext>
            </p:extLst>
          </p:nvPr>
        </p:nvGraphicFramePr>
        <p:xfrm>
          <a:off x="817240" y="1855365"/>
          <a:ext cx="5473532" cy="1008112"/>
        </p:xfrm>
        <a:graphic>
          <a:graphicData uri="http://schemas.openxmlformats.org/presentationml/2006/ole">
            <mc:AlternateContent xmlns:mc="http://schemas.openxmlformats.org/markup-compatibility/2006">
              <mc:Choice xmlns:v="urn:schemas-microsoft-com:vml" Requires="v">
                <p:oleObj spid="_x0000_s60462" name="公式" r:id="rId3" imgW="2692400" imgH="495300" progId="Equation.3">
                  <p:embed/>
                </p:oleObj>
              </mc:Choice>
              <mc:Fallback>
                <p:oleObj name="公式" r:id="rId3" imgW="2692400" imgH="4953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7240" y="1855365"/>
                        <a:ext cx="5473532" cy="1008112"/>
                      </a:xfrm>
                      <a:prstGeom prst="rect">
                        <a:avLst/>
                      </a:prstGeom>
                      <a:noFill/>
                    </p:spPr>
                  </p:pic>
                </p:oleObj>
              </mc:Fallback>
            </mc:AlternateContent>
          </a:graphicData>
        </a:graphic>
      </p:graphicFrame>
      <p:graphicFrame>
        <p:nvGraphicFramePr>
          <p:cNvPr id="8" name="对象 7"/>
          <p:cNvGraphicFramePr>
            <a:graphicFrameLocks noChangeAspect="1"/>
          </p:cNvGraphicFramePr>
          <p:nvPr>
            <p:extLst>
              <p:ext uri="{D42A27DB-BD31-4B8C-83A1-F6EECF244321}">
                <p14:modId xmlns:p14="http://schemas.microsoft.com/office/powerpoint/2010/main" val="2384718583"/>
              </p:ext>
            </p:extLst>
          </p:nvPr>
        </p:nvGraphicFramePr>
        <p:xfrm>
          <a:off x="1465312" y="2863477"/>
          <a:ext cx="5349616" cy="1008112"/>
        </p:xfrm>
        <a:graphic>
          <a:graphicData uri="http://schemas.openxmlformats.org/presentationml/2006/ole">
            <mc:AlternateContent xmlns:mc="http://schemas.openxmlformats.org/markup-compatibility/2006">
              <mc:Choice xmlns:v="urn:schemas-microsoft-com:vml" Requires="v">
                <p:oleObj spid="_x0000_s60463" name="公式" r:id="rId5" imgW="2311400" imgH="431800" progId="Equation.3">
                  <p:embed/>
                </p:oleObj>
              </mc:Choice>
              <mc:Fallback>
                <p:oleObj name="公式" r:id="rId5" imgW="2311400" imgH="4318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65312" y="2863477"/>
                        <a:ext cx="5349616" cy="1008112"/>
                      </a:xfrm>
                      <a:prstGeom prst="rect">
                        <a:avLst/>
                      </a:prstGeom>
                      <a:noFill/>
                    </p:spPr>
                  </p:pic>
                </p:oleObj>
              </mc:Fallback>
            </mc:AlternateContent>
          </a:graphicData>
        </a:graphic>
      </p:graphicFrame>
      <p:graphicFrame>
        <p:nvGraphicFramePr>
          <p:cNvPr id="10" name="对象 9"/>
          <p:cNvGraphicFramePr>
            <a:graphicFrameLocks noChangeAspect="1"/>
          </p:cNvGraphicFramePr>
          <p:nvPr>
            <p:extLst>
              <p:ext uri="{D42A27DB-BD31-4B8C-83A1-F6EECF244321}">
                <p14:modId xmlns:p14="http://schemas.microsoft.com/office/powerpoint/2010/main" val="4135769437"/>
              </p:ext>
            </p:extLst>
          </p:nvPr>
        </p:nvGraphicFramePr>
        <p:xfrm>
          <a:off x="889248" y="4547045"/>
          <a:ext cx="5832648" cy="973292"/>
        </p:xfrm>
        <a:graphic>
          <a:graphicData uri="http://schemas.openxmlformats.org/presentationml/2006/ole">
            <mc:AlternateContent xmlns:mc="http://schemas.openxmlformats.org/markup-compatibility/2006">
              <mc:Choice xmlns:v="urn:schemas-microsoft-com:vml" Requires="v">
                <p:oleObj spid="_x0000_s60464" name="公式" r:id="rId7" imgW="2603500" imgH="431800" progId="Equation.3">
                  <p:embed/>
                </p:oleObj>
              </mc:Choice>
              <mc:Fallback>
                <p:oleObj name="公式" r:id="rId7" imgW="2603500" imgH="4318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89248" y="4547045"/>
                        <a:ext cx="5832648" cy="973292"/>
                      </a:xfrm>
                      <a:prstGeom prst="rect">
                        <a:avLst/>
                      </a:prstGeom>
                      <a:noFill/>
                    </p:spPr>
                  </p:pic>
                </p:oleObj>
              </mc:Fallback>
            </mc:AlternateContent>
          </a:graphicData>
        </a:graphic>
      </p:graphicFrame>
    </p:spTree>
    <p:extLst>
      <p:ext uri="{BB962C8B-B14F-4D97-AF65-F5344CB8AC3E}">
        <p14:creationId xmlns:p14="http://schemas.microsoft.com/office/powerpoint/2010/main" val="2099091755"/>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Autofit/>
          </a:bodyPr>
          <a:lstStyle/>
          <a:p>
            <a:r>
              <a:rPr lang="zh-CN" altLang="en-US" sz="4000" b="1" dirty="0" smtClean="0">
                <a:latin typeface="黑体" panose="02010609060101010101" pitchFamily="49" charset="-122"/>
                <a:ea typeface="黑体" panose="02010609060101010101" pitchFamily="49" charset="-122"/>
              </a:rPr>
              <a:t>似然方程及其求解</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15" name="内容占位符 13"/>
          <p:cNvSpPr>
            <a:spLocks noGrp="1"/>
          </p:cNvSpPr>
          <p:nvPr>
            <p:ph idx="1"/>
          </p:nvPr>
        </p:nvSpPr>
        <p:spPr>
          <a:xfrm>
            <a:off x="590872" y="1268761"/>
            <a:ext cx="8229600" cy="3672408"/>
          </a:xfrm>
        </p:spPr>
        <p:txBody>
          <a:bodyPr>
            <a:noAutofit/>
          </a:bodyPr>
          <a:lstStyle/>
          <a:p>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对数似然方程</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均值和方差的最大似然估计</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7" name="对象 6"/>
          <p:cNvGraphicFramePr>
            <a:graphicFrameLocks noChangeAspect="1"/>
          </p:cNvGraphicFramePr>
          <p:nvPr>
            <p:extLst>
              <p:ext uri="{D42A27DB-BD31-4B8C-83A1-F6EECF244321}">
                <p14:modId xmlns:p14="http://schemas.microsoft.com/office/powerpoint/2010/main" val="2149317882"/>
              </p:ext>
            </p:extLst>
          </p:nvPr>
        </p:nvGraphicFramePr>
        <p:xfrm>
          <a:off x="899592" y="1988840"/>
          <a:ext cx="3361775" cy="864096"/>
        </p:xfrm>
        <a:graphic>
          <a:graphicData uri="http://schemas.openxmlformats.org/presentationml/2006/ole">
            <mc:AlternateContent xmlns:mc="http://schemas.openxmlformats.org/markup-compatibility/2006">
              <mc:Choice xmlns:v="urn:schemas-microsoft-com:vml" Requires="v">
                <p:oleObj spid="_x0000_s61501" name="公式" r:id="rId3" imgW="1688367" imgH="431613" progId="Equation.3">
                  <p:embed/>
                </p:oleObj>
              </mc:Choice>
              <mc:Fallback>
                <p:oleObj name="公式" r:id="rId3" imgW="1688367" imgH="431613"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9592" y="1988840"/>
                        <a:ext cx="3361775" cy="864096"/>
                      </a:xfrm>
                      <a:prstGeom prst="rect">
                        <a:avLst/>
                      </a:prstGeom>
                      <a:noFill/>
                    </p:spPr>
                  </p:pic>
                </p:oleObj>
              </mc:Fallback>
            </mc:AlternateContent>
          </a:graphicData>
        </a:graphic>
      </p:graphicFrame>
      <p:graphicFrame>
        <p:nvGraphicFramePr>
          <p:cNvPr id="12" name="对象 11"/>
          <p:cNvGraphicFramePr>
            <a:graphicFrameLocks noChangeAspect="1"/>
          </p:cNvGraphicFramePr>
          <p:nvPr>
            <p:extLst>
              <p:ext uri="{D42A27DB-BD31-4B8C-83A1-F6EECF244321}">
                <p14:modId xmlns:p14="http://schemas.microsoft.com/office/powerpoint/2010/main" val="1334497666"/>
              </p:ext>
            </p:extLst>
          </p:nvPr>
        </p:nvGraphicFramePr>
        <p:xfrm>
          <a:off x="827584" y="2924944"/>
          <a:ext cx="4837676" cy="936104"/>
        </p:xfrm>
        <a:graphic>
          <a:graphicData uri="http://schemas.openxmlformats.org/presentationml/2006/ole">
            <mc:AlternateContent xmlns:mc="http://schemas.openxmlformats.org/markup-compatibility/2006">
              <mc:Choice xmlns:v="urn:schemas-microsoft-com:vml" Requires="v">
                <p:oleObj spid="_x0000_s61502" name="公式" r:id="rId5" imgW="2247900" imgH="431800" progId="Equation.3">
                  <p:embed/>
                </p:oleObj>
              </mc:Choice>
              <mc:Fallback>
                <p:oleObj name="公式" r:id="rId5" imgW="2247900" imgH="4318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27584" y="2924944"/>
                        <a:ext cx="4837676" cy="936104"/>
                      </a:xfrm>
                      <a:prstGeom prst="rect">
                        <a:avLst/>
                      </a:prstGeom>
                      <a:noFill/>
                    </p:spPr>
                  </p:pic>
                </p:oleObj>
              </mc:Fallback>
            </mc:AlternateContent>
          </a:graphicData>
        </a:graphic>
      </p:graphicFrame>
      <p:graphicFrame>
        <p:nvGraphicFramePr>
          <p:cNvPr id="14" name="对象 13"/>
          <p:cNvGraphicFramePr>
            <a:graphicFrameLocks noChangeAspect="1"/>
          </p:cNvGraphicFramePr>
          <p:nvPr>
            <p:extLst>
              <p:ext uri="{D42A27DB-BD31-4B8C-83A1-F6EECF244321}">
                <p14:modId xmlns:p14="http://schemas.microsoft.com/office/powerpoint/2010/main" val="3520963416"/>
              </p:ext>
            </p:extLst>
          </p:nvPr>
        </p:nvGraphicFramePr>
        <p:xfrm>
          <a:off x="1044224" y="4869160"/>
          <a:ext cx="1674054" cy="936104"/>
        </p:xfrm>
        <a:graphic>
          <a:graphicData uri="http://schemas.openxmlformats.org/presentationml/2006/ole">
            <mc:AlternateContent xmlns:mc="http://schemas.openxmlformats.org/markup-compatibility/2006">
              <mc:Choice xmlns:v="urn:schemas-microsoft-com:vml" Requires="v">
                <p:oleObj spid="_x0000_s61503" name="公式" r:id="rId7" imgW="774364" imgH="431613" progId="Equation.3">
                  <p:embed/>
                </p:oleObj>
              </mc:Choice>
              <mc:Fallback>
                <p:oleObj name="公式" r:id="rId7" imgW="774364" imgH="431613"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44224" y="4869160"/>
                        <a:ext cx="1674054" cy="936104"/>
                      </a:xfrm>
                      <a:prstGeom prst="rect">
                        <a:avLst/>
                      </a:prstGeom>
                      <a:noFill/>
                    </p:spPr>
                  </p:pic>
                </p:oleObj>
              </mc:Fallback>
            </mc:AlternateContent>
          </a:graphicData>
        </a:graphic>
      </p:graphicFrame>
      <p:graphicFrame>
        <p:nvGraphicFramePr>
          <p:cNvPr id="17" name="对象 16"/>
          <p:cNvGraphicFramePr>
            <a:graphicFrameLocks noChangeAspect="1"/>
          </p:cNvGraphicFramePr>
          <p:nvPr>
            <p:extLst>
              <p:ext uri="{D42A27DB-BD31-4B8C-83A1-F6EECF244321}">
                <p14:modId xmlns:p14="http://schemas.microsoft.com/office/powerpoint/2010/main" val="1822046893"/>
              </p:ext>
            </p:extLst>
          </p:nvPr>
        </p:nvGraphicFramePr>
        <p:xfrm>
          <a:off x="3131840" y="4869160"/>
          <a:ext cx="2877166" cy="1008112"/>
        </p:xfrm>
        <a:graphic>
          <a:graphicData uri="http://schemas.openxmlformats.org/presentationml/2006/ole">
            <mc:AlternateContent xmlns:mc="http://schemas.openxmlformats.org/markup-compatibility/2006">
              <mc:Choice xmlns:v="urn:schemas-microsoft-com:vml" Requires="v">
                <p:oleObj spid="_x0000_s61504" name="公式" r:id="rId9" imgW="1244600" imgH="431800" progId="Equation.3">
                  <p:embed/>
                </p:oleObj>
              </mc:Choice>
              <mc:Fallback>
                <p:oleObj name="公式" r:id="rId9" imgW="1244600" imgH="431800"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131840" y="4869160"/>
                        <a:ext cx="2877166" cy="1008112"/>
                      </a:xfrm>
                      <a:prstGeom prst="rect">
                        <a:avLst/>
                      </a:prstGeom>
                      <a:noFill/>
                    </p:spPr>
                  </p:pic>
                </p:oleObj>
              </mc:Fallback>
            </mc:AlternateContent>
          </a:graphicData>
        </a:graphic>
      </p:graphicFrame>
    </p:spTree>
    <p:extLst>
      <p:ext uri="{BB962C8B-B14F-4D97-AF65-F5344CB8AC3E}">
        <p14:creationId xmlns:p14="http://schemas.microsoft.com/office/powerpoint/2010/main" val="1498810582"/>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zh-CN" altLang="en-US" sz="4000" b="1" dirty="0" smtClean="0">
                <a:latin typeface="黑体" panose="02010609060101010101" pitchFamily="49" charset="-122"/>
                <a:ea typeface="黑体" panose="02010609060101010101" pitchFamily="49" charset="-122"/>
                <a:cs typeface="Times New Roman" panose="02020603050405020304" pitchFamily="18" charset="0"/>
              </a:rPr>
              <a:t>极大似然估计的统计性质</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15" name="内容占位符 13"/>
          <p:cNvSpPr>
            <a:spLocks noGrp="1"/>
          </p:cNvSpPr>
          <p:nvPr>
            <p:ph idx="1"/>
          </p:nvPr>
        </p:nvSpPr>
        <p:spPr>
          <a:xfrm>
            <a:off x="467544" y="980728"/>
            <a:ext cx="8352928" cy="5112567"/>
          </a:xfrm>
        </p:spPr>
        <p:txBody>
          <a:bodyPr>
            <a:noAutofit/>
          </a:bodyPr>
          <a:lstStyle/>
          <a:p>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MLE</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具备很多其他估计都没有的优良性质，这也正是</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MLE</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之所以得以广泛应用的原因。之前说过，无偏估计仅在线性变换下具有不变性。</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如果</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θ</a:t>
            </a:r>
            <a:r>
              <a:rPr lang="en-US" altLang="zh-CN" sz="2800" baseline="300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是</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θ</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MLE</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，那么任一</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函数</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g(θ)</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MLE</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都是</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g(θ</a:t>
            </a:r>
            <a:r>
              <a:rPr lang="en-US" altLang="zh-CN" sz="2800" baseline="300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这一性质称为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MLE</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的变换不变性，不论是线性变换还是非线性变换都是成立的。有了这一性质，有时就能比较简单地计算一些复杂总体参数的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MLE</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通常情况下，</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MLE</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都渐近服从正态分布，渐近正态分布的均值</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等于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θ</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方差</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等于</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nI</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θ</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baseline="300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baseline="30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，即</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8" name="对象 7"/>
          <p:cNvGraphicFramePr>
            <a:graphicFrameLocks noChangeAspect="1"/>
          </p:cNvGraphicFramePr>
          <p:nvPr>
            <p:extLst>
              <p:ext uri="{D42A27DB-BD31-4B8C-83A1-F6EECF244321}">
                <p14:modId xmlns:p14="http://schemas.microsoft.com/office/powerpoint/2010/main" val="111097626"/>
              </p:ext>
            </p:extLst>
          </p:nvPr>
        </p:nvGraphicFramePr>
        <p:xfrm>
          <a:off x="899592" y="5085184"/>
          <a:ext cx="2836730" cy="836712"/>
        </p:xfrm>
        <a:graphic>
          <a:graphicData uri="http://schemas.openxmlformats.org/presentationml/2006/ole">
            <mc:AlternateContent xmlns:mc="http://schemas.openxmlformats.org/markup-compatibility/2006">
              <mc:Choice xmlns:v="urn:schemas-microsoft-com:vml" Requires="v">
                <p:oleObj spid="_x0000_s62479" name="公式" r:id="rId3" imgW="1447800" imgH="419100" progId="Equation.3">
                  <p:embed/>
                </p:oleObj>
              </mc:Choice>
              <mc:Fallback>
                <p:oleObj name="公式" r:id="rId3" imgW="1447800" imgH="4191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9592" y="5085184"/>
                        <a:ext cx="2836730" cy="836712"/>
                      </a:xfrm>
                      <a:prstGeom prst="rect">
                        <a:avLst/>
                      </a:prstGeom>
                      <a:noFill/>
                    </p:spPr>
                  </p:pic>
                </p:oleObj>
              </mc:Fallback>
            </mc:AlternateContent>
          </a:graphicData>
        </a:graphic>
      </p:graphicFrame>
      <p:sp>
        <p:nvSpPr>
          <p:cNvPr id="10" name="矩形 9"/>
          <p:cNvSpPr/>
          <p:nvPr/>
        </p:nvSpPr>
        <p:spPr>
          <a:xfrm>
            <a:off x="3707904" y="5229200"/>
            <a:ext cx="4846198" cy="523220"/>
          </a:xfrm>
          <a:prstGeom prst="rect">
            <a:avLst/>
          </a:prstGeom>
        </p:spPr>
        <p:txBody>
          <a:bodyPr wrap="none">
            <a:sp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其中的</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I</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(θ)</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称为</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Fisher</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信息量</a:t>
            </a:r>
            <a:endParaRPr lang="zh-CN" altLang="en-US" sz="2800" dirty="0"/>
          </a:p>
        </p:txBody>
      </p:sp>
    </p:spTree>
    <p:extLst>
      <p:ext uri="{BB962C8B-B14F-4D97-AF65-F5344CB8AC3E}">
        <p14:creationId xmlns:p14="http://schemas.microsoft.com/office/powerpoint/2010/main" val="2799423843"/>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34082"/>
          </a:xfrm>
        </p:spPr>
        <p:txBody>
          <a:bodyPr>
            <a:noAutofit/>
          </a:bodyPr>
          <a:lstStyle/>
          <a:p>
            <a:r>
              <a:rPr lang="zh-CN" altLang="en-US" sz="4000" b="1" dirty="0" smtClean="0">
                <a:latin typeface="黑体" panose="02010609060101010101" pitchFamily="49" charset="-122"/>
                <a:ea typeface="黑体" panose="02010609060101010101" pitchFamily="49" charset="-122"/>
                <a:cs typeface="Times New Roman" panose="02020603050405020304" pitchFamily="18" charset="0"/>
              </a:rPr>
              <a:t>最小二乘估计</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15" name="内容占位符 13"/>
          <p:cNvSpPr>
            <a:spLocks noGrp="1"/>
          </p:cNvSpPr>
          <p:nvPr>
            <p:ph idx="1"/>
          </p:nvPr>
        </p:nvSpPr>
        <p:spPr>
          <a:xfrm>
            <a:off x="457200" y="980728"/>
            <a:ext cx="8435280" cy="4525963"/>
          </a:xfrm>
        </p:spPr>
        <p:txBody>
          <a:bodyPr>
            <a:no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最小二乘估计（</a:t>
            </a:r>
            <a:r>
              <a:rPr lang="en-US" altLang="zh-CN" dirty="0">
                <a:latin typeface="Times New Roman" panose="02020603050405020304" pitchFamily="18" charset="0"/>
                <a:ea typeface="黑体" panose="02010609060101010101" pitchFamily="49" charset="-122"/>
                <a:cs typeface="Times New Roman" panose="02020603050405020304" pitchFamily="18" charset="0"/>
              </a:rPr>
              <a:t>least square estimation, LSE</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）一般用于线性模型中未知参数的估计</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。这里</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以包含一个未知参数的线性模型为例，说明这一方法。对样本</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X</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X</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err="1">
                <a:latin typeface="Times New Roman" panose="02020603050405020304" pitchFamily="18" charset="0"/>
                <a:ea typeface="黑体" panose="02010609060101010101" pitchFamily="49" charset="-122"/>
                <a:cs typeface="Times New Roman" panose="02020603050405020304" pitchFamily="18" charset="0"/>
              </a:rPr>
              <a:t>X</a:t>
            </a:r>
            <a:r>
              <a:rPr lang="en-US" altLang="zh-CN" i="1" baseline="-25000" dirty="0" err="1">
                <a:latin typeface="Times New Roman" panose="02020603050405020304" pitchFamily="18" charset="0"/>
                <a:ea typeface="黑体" panose="02010609060101010101" pitchFamily="49" charset="-122"/>
                <a:cs typeface="Times New Roman" panose="02020603050405020304" pitchFamily="18" charset="0"/>
              </a:rPr>
              <a:t>n</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来说</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，定义</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下面的</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线性模型</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，其中</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μ</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为</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待估总体均值</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err="1" smtClean="0">
                <a:latin typeface="Times New Roman" panose="02020603050405020304" pitchFamily="18" charset="0"/>
                <a:ea typeface="黑体" panose="02010609060101010101" pitchFamily="49" charset="-122"/>
                <a:cs typeface="Times New Roman" panose="02020603050405020304" pitchFamily="18" charset="0"/>
              </a:rPr>
              <a:t>ε</a:t>
            </a:r>
            <a:r>
              <a:rPr lang="en-US" altLang="zh-CN" i="1" baseline="-25000" dirty="0" err="1" smtClean="0">
                <a:latin typeface="Times New Roman" panose="02020603050405020304" pitchFamily="18" charset="0"/>
                <a:ea typeface="黑体" panose="02010609060101010101" pitchFamily="49" charset="-122"/>
                <a:cs typeface="Times New Roman" panose="02020603050405020304" pitchFamily="18" charset="0"/>
              </a:rPr>
              <a:t>i</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称为</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每个样本与总体均值之间的离差</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9"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1"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3"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6"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2" name="对象 11"/>
          <p:cNvGraphicFramePr>
            <a:graphicFrameLocks noChangeAspect="1"/>
          </p:cNvGraphicFramePr>
          <p:nvPr>
            <p:extLst>
              <p:ext uri="{D42A27DB-BD31-4B8C-83A1-F6EECF244321}">
                <p14:modId xmlns:p14="http://schemas.microsoft.com/office/powerpoint/2010/main" val="893764581"/>
              </p:ext>
            </p:extLst>
          </p:nvPr>
        </p:nvGraphicFramePr>
        <p:xfrm>
          <a:off x="827584" y="4365104"/>
          <a:ext cx="2052228" cy="648072"/>
        </p:xfrm>
        <a:graphic>
          <a:graphicData uri="http://schemas.openxmlformats.org/presentationml/2006/ole">
            <mc:AlternateContent xmlns:mc="http://schemas.openxmlformats.org/markup-compatibility/2006">
              <mc:Choice xmlns:v="urn:schemas-microsoft-com:vml" Requires="v">
                <p:oleObj spid="_x0000_s63504" name="公式" r:id="rId3" imgW="723586" imgH="228501" progId="Equation.3">
                  <p:embed/>
                </p:oleObj>
              </mc:Choice>
              <mc:Fallback>
                <p:oleObj name="公式" r:id="rId3" imgW="723586" imgH="228501"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7584" y="4365104"/>
                        <a:ext cx="2052228" cy="648072"/>
                      </a:xfrm>
                      <a:prstGeom prst="rect">
                        <a:avLst/>
                      </a:prstGeom>
                      <a:noFill/>
                    </p:spPr>
                  </p:pic>
                </p:oleObj>
              </mc:Fallback>
            </mc:AlternateContent>
          </a:graphicData>
        </a:graphic>
      </p:graphicFrame>
      <p:sp>
        <p:nvSpPr>
          <p:cNvPr id="14" name="矩形 13"/>
          <p:cNvSpPr/>
          <p:nvPr/>
        </p:nvSpPr>
        <p:spPr>
          <a:xfrm>
            <a:off x="2771800" y="4365104"/>
            <a:ext cx="4633000" cy="584775"/>
          </a:xfrm>
          <a:prstGeom prst="rect">
            <a:avLst/>
          </a:prstGeom>
        </p:spPr>
        <p:txBody>
          <a:bodyPr wrap="none">
            <a:spAutoFit/>
          </a:bodyPr>
          <a:lstStyle/>
          <a:p>
            <a:r>
              <a:rPr lang="zh-CN" altLang="zh-CN" sz="3200" dirty="0">
                <a:latin typeface="Times New Roman" panose="02020603050405020304" pitchFamily="18" charset="0"/>
                <a:ea typeface="黑体" panose="02010609060101010101" pitchFamily="49" charset="-122"/>
                <a:cs typeface="Times New Roman" panose="02020603050405020304" pitchFamily="18" charset="0"/>
              </a:rPr>
              <a:t>，对任意样本</a:t>
            </a:r>
            <a:r>
              <a:rPr lang="en-US" altLang="zh-CN" sz="3200" i="1" dirty="0" err="1">
                <a:latin typeface="Times New Roman" panose="02020603050405020304" pitchFamily="18" charset="0"/>
                <a:ea typeface="黑体" panose="02010609060101010101" pitchFamily="49" charset="-122"/>
                <a:cs typeface="Times New Roman" panose="02020603050405020304" pitchFamily="18" charset="0"/>
              </a:rPr>
              <a:t>i</a:t>
            </a:r>
            <a:r>
              <a:rPr lang="en-US" altLang="zh-CN" sz="3200" dirty="0">
                <a:latin typeface="Times New Roman" panose="02020603050405020304" pitchFamily="18" charset="0"/>
                <a:ea typeface="黑体" panose="02010609060101010101" pitchFamily="49" charset="-122"/>
                <a:cs typeface="Times New Roman" panose="02020603050405020304" pitchFamily="18" charset="0"/>
              </a:rPr>
              <a:t>=1, 2, </a:t>
            </a:r>
            <a:r>
              <a:rPr lang="zh-CN" altLang="zh-CN" sz="32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32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3200" i="1" dirty="0">
                <a:latin typeface="Times New Roman" panose="02020603050405020304" pitchFamily="18" charset="0"/>
                <a:ea typeface="黑体" panose="02010609060101010101" pitchFamily="49" charset="-122"/>
                <a:cs typeface="Times New Roman" panose="02020603050405020304" pitchFamily="18" charset="0"/>
              </a:rPr>
              <a:t>n</a:t>
            </a:r>
            <a:endParaRPr lang="zh-CN" altLang="en-US" sz="32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2667713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57200" y="260648"/>
            <a:ext cx="8229600" cy="648072"/>
          </a:xfrm>
        </p:spPr>
        <p:txBody>
          <a:bodyPr>
            <a:normAutofit/>
          </a:bodyPr>
          <a:lstStyle/>
          <a:p>
            <a:pPr>
              <a:lnSpc>
                <a:spcPct val="90000"/>
              </a:lnSpc>
            </a:pPr>
            <a:r>
              <a:rPr lang="zh-CN" altLang="en-US" sz="4000" b="1" dirty="0" smtClean="0">
                <a:latin typeface="黑体" panose="02010609060101010101" pitchFamily="49" charset="-122"/>
                <a:ea typeface="黑体" panose="02010609060101010101" pitchFamily="49" charset="-122"/>
                <a:cs typeface="Times New Roman" panose="02020603050405020304" pitchFamily="18" charset="0"/>
              </a:rPr>
              <a:t>数量性状在纯系杂交后代中的分布</a:t>
            </a:r>
            <a:endParaRPr lang="zh-CN" altLang="en-US"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2" name="内容占位符 1"/>
          <p:cNvSpPr>
            <a:spLocks noGrp="1"/>
          </p:cNvSpPr>
          <p:nvPr>
            <p:ph idx="1"/>
          </p:nvPr>
        </p:nvSpPr>
        <p:spPr>
          <a:xfrm>
            <a:off x="539552" y="1052736"/>
            <a:ext cx="7920880" cy="5184576"/>
          </a:xfrm>
        </p:spPr>
        <p:txBody>
          <a:bodyPr>
            <a:noAutofit/>
          </a:bodyPr>
          <a:lstStyle/>
          <a:p>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1900</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年孟德尔杂交试验被重新发现后不久，人们在其它自花授粉物种中，同时开展了大量类似豌豆的杂交试验，其中也包括异化授粉物种、经过多代自交形成的自交系之间的杂交试验，如玉米</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这些</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杂交试验进一步验证了孟德尔遗传规律（</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§1.1.3</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§1.1.4</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）在质量性状中的普适性。但同时也发现，对于大量具有连续性变异的数量性状来说，难以对表型进行分组，从而难以观测到简单的孟德尔分离比。</a:t>
            </a:r>
            <a:endParaRPr lang="zh-CN" altLang="en-US" sz="30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126616279"/>
      </p:ext>
    </p:extLst>
  </p:cSld>
  <p:clrMapOvr>
    <a:masterClrMapping/>
  </p:clrMapOvr>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850106"/>
          </a:xfrm>
        </p:spPr>
        <p:txBody>
          <a:bodyPr>
            <a:noAutofit/>
          </a:bodyPr>
          <a:lstStyle/>
          <a:p>
            <a:r>
              <a:rPr lang="zh-CN" altLang="en-US" sz="4000" b="1" dirty="0" smtClean="0">
                <a:latin typeface="黑体" panose="02010609060101010101" pitchFamily="49" charset="-122"/>
                <a:ea typeface="黑体" panose="02010609060101010101" pitchFamily="49" charset="-122"/>
                <a:cs typeface="Times New Roman" panose="02020603050405020304" pitchFamily="18" charset="0"/>
              </a:rPr>
              <a:t>离差平方和</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15" name="内容占位符 13"/>
          <p:cNvSpPr>
            <a:spLocks noGrp="1"/>
          </p:cNvSpPr>
          <p:nvPr>
            <p:ph idx="1"/>
          </p:nvPr>
        </p:nvSpPr>
        <p:spPr>
          <a:xfrm>
            <a:off x="683568" y="1124744"/>
            <a:ext cx="7920880" cy="4608512"/>
          </a:xfrm>
        </p:spPr>
        <p:txBody>
          <a:bodyPr>
            <a:noAutofit/>
          </a:bodyPr>
          <a:lstStyle/>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对</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模型</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中</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的离差求平方和，</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得到离差平方和</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Q</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μ</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在</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给定样本值的条件下</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 Q</a:t>
            </a:r>
            <a:r>
              <a:rPr lang="en-US" altLang="zh-CN" dirty="0">
                <a:latin typeface="Times New Roman" panose="02020603050405020304" pitchFamily="18" charset="0"/>
                <a:ea typeface="黑体" panose="02010609060101010101" pitchFamily="49" charset="-122"/>
                <a:cs typeface="Times New Roman" panose="02020603050405020304" pitchFamily="18" charset="0"/>
              </a:rPr>
              <a:t>(μ)</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是</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未知</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参数</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μ</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函数，它达到最小时</a:t>
            </a:r>
            <a:r>
              <a:rPr lang="en-US" altLang="zh-CN"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的取值，称为</a:t>
            </a:r>
            <a:r>
              <a:rPr lang="en-US" altLang="zh-CN"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的最小二乘估计。因此，求解</a:t>
            </a:r>
            <a:r>
              <a:rPr lang="en-US" altLang="zh-CN" dirty="0">
                <a:latin typeface="Times New Roman" panose="02020603050405020304" pitchFamily="18" charset="0"/>
                <a:ea typeface="黑体" panose="02010609060101010101" pitchFamily="49" charset="-122"/>
                <a:cs typeface="Times New Roman" panose="02020603050405020304" pitchFamily="18" charset="0"/>
              </a:rPr>
              <a:t>LSE</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实质上也是一个极值问题。</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9"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1"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3"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6"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0" name="对象 9"/>
          <p:cNvGraphicFramePr>
            <a:graphicFrameLocks noChangeAspect="1"/>
          </p:cNvGraphicFramePr>
          <p:nvPr>
            <p:extLst>
              <p:ext uri="{D42A27DB-BD31-4B8C-83A1-F6EECF244321}">
                <p14:modId xmlns:p14="http://schemas.microsoft.com/office/powerpoint/2010/main" val="40183442"/>
              </p:ext>
            </p:extLst>
          </p:nvPr>
        </p:nvGraphicFramePr>
        <p:xfrm>
          <a:off x="2627784" y="2204863"/>
          <a:ext cx="3389107" cy="1152128"/>
        </p:xfrm>
        <a:graphic>
          <a:graphicData uri="http://schemas.openxmlformats.org/presentationml/2006/ole">
            <mc:AlternateContent xmlns:mc="http://schemas.openxmlformats.org/markup-compatibility/2006">
              <mc:Choice xmlns:v="urn:schemas-microsoft-com:vml" Requires="v">
                <p:oleObj spid="_x0000_s64526" name="公式" r:id="rId3" imgW="1282700" imgH="431800" progId="Equation.3">
                  <p:embed/>
                </p:oleObj>
              </mc:Choice>
              <mc:Fallback>
                <p:oleObj name="公式" r:id="rId3" imgW="1282700" imgH="4318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27784" y="2204863"/>
                        <a:ext cx="3389107" cy="1152128"/>
                      </a:xfrm>
                      <a:prstGeom prst="rect">
                        <a:avLst/>
                      </a:prstGeom>
                      <a:noFill/>
                    </p:spPr>
                  </p:pic>
                </p:oleObj>
              </mc:Fallback>
            </mc:AlternateContent>
          </a:graphicData>
        </a:graphic>
      </p:graphicFrame>
    </p:spTree>
    <p:extLst>
      <p:ext uri="{BB962C8B-B14F-4D97-AF65-F5344CB8AC3E}">
        <p14:creationId xmlns:p14="http://schemas.microsoft.com/office/powerpoint/2010/main" val="3923545869"/>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zh-CN" altLang="en-US" sz="4000" b="1" dirty="0" smtClean="0">
                <a:latin typeface="黑体" panose="02010609060101010101" pitchFamily="49" charset="-122"/>
                <a:ea typeface="黑体" panose="02010609060101010101" pitchFamily="49" charset="-122"/>
                <a:cs typeface="Times New Roman" panose="02020603050405020304" pitchFamily="18" charset="0"/>
              </a:rPr>
              <a:t>最小二乘估计的计算</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15" name="内容占位符 13"/>
          <p:cNvSpPr>
            <a:spLocks noGrp="1"/>
          </p:cNvSpPr>
          <p:nvPr>
            <p:ph idx="1"/>
          </p:nvPr>
        </p:nvSpPr>
        <p:spPr>
          <a:xfrm>
            <a:off x="539552" y="1052736"/>
            <a:ext cx="8424936" cy="5184576"/>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对</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函数</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Q</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(μ</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求导</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、并令导数等于</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就</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得到</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μ</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的</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LSE</a:t>
            </a: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总体均值</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μ</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的</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LSE</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等于</a:t>
            </a:r>
            <a:r>
              <a:rPr lang="zh-CN" altLang="en-US" sz="2600" dirty="0">
                <a:latin typeface="Times New Roman" panose="02020603050405020304" pitchFamily="18" charset="0"/>
                <a:ea typeface="黑体" panose="02010609060101010101" pitchFamily="49" charset="-122"/>
                <a:cs typeface="Times New Roman" panose="02020603050405020304" pitchFamily="18" charset="0"/>
              </a:rPr>
              <a:t>样本均值</a:t>
            </a:r>
            <a:r>
              <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也</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等于正态总体均值的</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MLE</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。对于</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任何总体的样本，都可以</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如</a:t>
            </a:r>
            <a:r>
              <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rPr>
              <a:t>上</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计算</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总体均值的</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LSE</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在</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正态总体的假定下，</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LSE</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有更多优良性状（即</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Gauss-Markov</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定理），也只有这时才能对参数进行区间估计和假设检验。</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9"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1"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3"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6"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4" name="对象 13"/>
          <p:cNvGraphicFramePr>
            <a:graphicFrameLocks noChangeAspect="1"/>
          </p:cNvGraphicFramePr>
          <p:nvPr>
            <p:extLst>
              <p:ext uri="{D42A27DB-BD31-4B8C-83A1-F6EECF244321}">
                <p14:modId xmlns:p14="http://schemas.microsoft.com/office/powerpoint/2010/main" val="796742874"/>
              </p:ext>
            </p:extLst>
          </p:nvPr>
        </p:nvGraphicFramePr>
        <p:xfrm>
          <a:off x="827584" y="1628800"/>
          <a:ext cx="6347741" cy="936104"/>
        </p:xfrm>
        <a:graphic>
          <a:graphicData uri="http://schemas.openxmlformats.org/presentationml/2006/ole">
            <mc:AlternateContent xmlns:mc="http://schemas.openxmlformats.org/markup-compatibility/2006">
              <mc:Choice xmlns:v="urn:schemas-microsoft-com:vml" Requires="v">
                <p:oleObj spid="_x0000_s65563" name="公式" r:id="rId3" imgW="2946400" imgH="431800" progId="Equation.3">
                  <p:embed/>
                </p:oleObj>
              </mc:Choice>
              <mc:Fallback>
                <p:oleObj name="公式" r:id="rId3" imgW="2946400" imgH="4318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7584" y="1628800"/>
                        <a:ext cx="6347741" cy="936104"/>
                      </a:xfrm>
                      <a:prstGeom prst="rect">
                        <a:avLst/>
                      </a:prstGeom>
                      <a:noFill/>
                    </p:spPr>
                  </p:pic>
                </p:oleObj>
              </mc:Fallback>
            </mc:AlternateContent>
          </a:graphicData>
        </a:graphic>
      </p:graphicFrame>
      <p:sp>
        <p:nvSpPr>
          <p:cNvPr id="17"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8" name="对象 17"/>
          <p:cNvGraphicFramePr>
            <a:graphicFrameLocks noChangeAspect="1"/>
          </p:cNvGraphicFramePr>
          <p:nvPr>
            <p:extLst>
              <p:ext uri="{D42A27DB-BD31-4B8C-83A1-F6EECF244321}">
                <p14:modId xmlns:p14="http://schemas.microsoft.com/office/powerpoint/2010/main" val="940866713"/>
              </p:ext>
            </p:extLst>
          </p:nvPr>
        </p:nvGraphicFramePr>
        <p:xfrm>
          <a:off x="899592" y="2564904"/>
          <a:ext cx="2685846" cy="1008112"/>
        </p:xfrm>
        <a:graphic>
          <a:graphicData uri="http://schemas.openxmlformats.org/presentationml/2006/ole">
            <mc:AlternateContent xmlns:mc="http://schemas.openxmlformats.org/markup-compatibility/2006">
              <mc:Choice xmlns:v="urn:schemas-microsoft-com:vml" Requires="v">
                <p:oleObj spid="_x0000_s65564" name="公式" r:id="rId5" imgW="1155700" imgH="431800" progId="Equation.3">
                  <p:embed/>
                </p:oleObj>
              </mc:Choice>
              <mc:Fallback>
                <p:oleObj name="公式" r:id="rId5" imgW="1155700" imgH="4318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99592" y="2564904"/>
                        <a:ext cx="2685846" cy="1008112"/>
                      </a:xfrm>
                      <a:prstGeom prst="rect">
                        <a:avLst/>
                      </a:prstGeom>
                      <a:noFill/>
                    </p:spPr>
                  </p:pic>
                </p:oleObj>
              </mc:Fallback>
            </mc:AlternateContent>
          </a:graphicData>
        </a:graphic>
      </p:graphicFrame>
    </p:spTree>
    <p:extLst>
      <p:ext uri="{BB962C8B-B14F-4D97-AF65-F5344CB8AC3E}">
        <p14:creationId xmlns:p14="http://schemas.microsoft.com/office/powerpoint/2010/main" val="2210037010"/>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600" y="188640"/>
            <a:ext cx="7344816" cy="720080"/>
          </a:xfrm>
        </p:spPr>
        <p:txBody>
          <a:bodyPr>
            <a:noAutofit/>
          </a:bodyPr>
          <a:lstStyle/>
          <a:p>
            <a:r>
              <a:rPr lang="zh-CN" altLang="zh-CN" sz="4000" b="1" dirty="0">
                <a:latin typeface="黑体" panose="02010609060101010101" pitchFamily="49" charset="-122"/>
                <a:ea typeface="黑体" panose="02010609060101010101" pitchFamily="49" charset="-122"/>
              </a:rPr>
              <a:t>回归与相关</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15" name="内容占位符 13"/>
          <p:cNvSpPr>
            <a:spLocks noGrp="1"/>
          </p:cNvSpPr>
          <p:nvPr>
            <p:ph idx="1"/>
          </p:nvPr>
        </p:nvSpPr>
        <p:spPr>
          <a:xfrm>
            <a:off x="539552" y="908720"/>
            <a:ext cx="8208912" cy="5544616"/>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回归与相关是</a:t>
            </a:r>
            <a:r>
              <a:rPr lang="en-AU" altLang="zh-CN" sz="2800" dirty="0">
                <a:latin typeface="Times New Roman" panose="02020603050405020304" pitchFamily="18" charset="0"/>
                <a:ea typeface="黑体" panose="02010609060101010101" pitchFamily="49" charset="-122"/>
                <a:cs typeface="Times New Roman" panose="02020603050405020304" pitchFamily="18" charset="0"/>
              </a:rPr>
              <a:t>Galton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等人研究人类身高这一数量性状在亲子之间遗传规律时提出的分析方法，之后很快成为数理统计中分析两个或多个变量关系的主要方法</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利用</a:t>
            </a:r>
            <a:r>
              <a:rPr lang="en-AU" altLang="zh-CN" sz="2800" dirty="0">
                <a:latin typeface="Times New Roman" panose="02020603050405020304" pitchFamily="18" charset="0"/>
                <a:ea typeface="黑体" panose="02010609060101010101" pitchFamily="49" charset="-122"/>
                <a:cs typeface="Times New Roman" panose="02020603050405020304" pitchFamily="18" charset="0"/>
              </a:rPr>
              <a:t>1078</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对父、子身高数据，</a:t>
            </a:r>
            <a:r>
              <a:rPr lang="en-AU" altLang="zh-CN" sz="2800" dirty="0">
                <a:latin typeface="Times New Roman" panose="02020603050405020304" pitchFamily="18" charset="0"/>
                <a:ea typeface="黑体" panose="02010609060101010101" pitchFamily="49" charset="-122"/>
                <a:cs typeface="Times New Roman" panose="02020603050405020304" pitchFamily="18" charset="0"/>
              </a:rPr>
              <a:t>Galton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发现父亲身高（用</a:t>
            </a:r>
            <a:r>
              <a:rPr lang="en-AU" altLang="zh-CN" sz="2800"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表示）的均值是</a:t>
            </a:r>
            <a:r>
              <a:rPr lang="en-AU" altLang="zh-CN" sz="2800" dirty="0">
                <a:latin typeface="Times New Roman" panose="02020603050405020304" pitchFamily="18" charset="0"/>
                <a:ea typeface="黑体" panose="02010609060101010101" pitchFamily="49" charset="-122"/>
                <a:cs typeface="Times New Roman" panose="02020603050405020304" pitchFamily="18" charset="0"/>
              </a:rPr>
              <a:t>67</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英寸，儿子身高（用</a:t>
            </a:r>
            <a:r>
              <a:rPr lang="en-AU" altLang="zh-CN" sz="2800" i="1" dirty="0">
                <a:latin typeface="Times New Roman" panose="02020603050405020304" pitchFamily="18" charset="0"/>
                <a:ea typeface="黑体" panose="02010609060101010101" pitchFamily="49" charset="-122"/>
                <a:cs typeface="Times New Roman" panose="02020603050405020304" pitchFamily="18" charset="0"/>
              </a:rPr>
              <a:t>Y</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表示）的均值是</a:t>
            </a:r>
            <a:r>
              <a:rPr lang="en-AU" altLang="zh-CN" sz="2800" dirty="0">
                <a:latin typeface="Times New Roman" panose="02020603050405020304" pitchFamily="18" charset="0"/>
                <a:ea typeface="黑体" panose="02010609060101010101" pitchFamily="49" charset="-122"/>
                <a:cs typeface="Times New Roman" panose="02020603050405020304" pitchFamily="18" charset="0"/>
              </a:rPr>
              <a:t>68</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英寸，</a:t>
            </a:r>
            <a:r>
              <a:rPr lang="en-AU" altLang="zh-CN" sz="2800" i="1" dirty="0">
                <a:latin typeface="Times New Roman" panose="02020603050405020304" pitchFamily="18" charset="0"/>
                <a:ea typeface="黑体" panose="02010609060101010101" pitchFamily="49" charset="-122"/>
                <a:cs typeface="Times New Roman" panose="02020603050405020304" pitchFamily="18" charset="0"/>
              </a:rPr>
              <a:t>Y</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与</a:t>
            </a:r>
            <a:r>
              <a:rPr lang="en-AU" altLang="zh-CN" sz="2800"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的回归关系</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是</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Y</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=33.73+0.516</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X</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也就是说</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，高个子父亲有生高个子儿子的趋势，矮个子父亲有生矮个子儿子的趋势；父亲身高每增加</a:t>
            </a:r>
            <a:r>
              <a:rPr lang="en-AU"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英寸，儿子身高平均增加</a:t>
            </a:r>
            <a:r>
              <a:rPr lang="en-AU" altLang="zh-CN" sz="2800" dirty="0">
                <a:latin typeface="Times New Roman" panose="02020603050405020304" pitchFamily="18" charset="0"/>
                <a:ea typeface="黑体" panose="02010609060101010101" pitchFamily="49" charset="-122"/>
                <a:cs typeface="Times New Roman" panose="02020603050405020304" pitchFamily="18" charset="0"/>
              </a:rPr>
              <a:t>0.516</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英寸，而不是</a:t>
            </a:r>
            <a:r>
              <a:rPr lang="en-AU"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英寸，身高在父子之间是部分遗传的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050004446"/>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600" y="188640"/>
            <a:ext cx="7344816" cy="792088"/>
          </a:xfrm>
        </p:spPr>
        <p:txBody>
          <a:bodyPr>
            <a:noAutofit/>
          </a:bodyPr>
          <a:lstStyle/>
          <a:p>
            <a:r>
              <a:rPr lang="zh-CN" altLang="zh-CN" sz="4000" b="1" dirty="0">
                <a:latin typeface="黑体" panose="02010609060101010101" pitchFamily="49" charset="-122"/>
                <a:ea typeface="黑体" panose="02010609060101010101" pitchFamily="49" charset="-122"/>
              </a:rPr>
              <a:t>回归与相关</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15" name="内容占位符 13"/>
          <p:cNvSpPr>
            <a:spLocks noGrp="1"/>
          </p:cNvSpPr>
          <p:nvPr>
            <p:ph idx="1"/>
          </p:nvPr>
        </p:nvSpPr>
        <p:spPr>
          <a:xfrm>
            <a:off x="683568" y="980728"/>
            <a:ext cx="7848872" cy="5544616"/>
          </a:xfrm>
        </p:spPr>
        <p:txBody>
          <a:bodyPr>
            <a:noAutofit/>
          </a:bodyPr>
          <a:lstStyle/>
          <a:p>
            <a:r>
              <a:rPr lang="en-AU" altLang="zh-CN" sz="2600" dirty="0" smtClean="0">
                <a:latin typeface="Times New Roman" panose="02020603050405020304" pitchFamily="18" charset="0"/>
                <a:ea typeface="黑体" panose="02010609060101010101" pitchFamily="49" charset="-122"/>
                <a:cs typeface="Times New Roman" panose="02020603050405020304" pitchFamily="18" charset="0"/>
              </a:rPr>
              <a:t>Galton</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随后考察了高个子父亲所生儿子的平均身高和矮个子父亲所生儿子的平均身高。结果发现，平均身高为</a:t>
            </a:r>
            <a:r>
              <a:rPr lang="en-AU" altLang="zh-CN" sz="2600" dirty="0">
                <a:latin typeface="Times New Roman" panose="02020603050405020304" pitchFamily="18" charset="0"/>
                <a:ea typeface="黑体" panose="02010609060101010101" pitchFamily="49" charset="-122"/>
                <a:cs typeface="Times New Roman" panose="02020603050405020304" pitchFamily="18" charset="0"/>
              </a:rPr>
              <a:t>80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英寸的高个子父亲所生儿子的平均身高为</a:t>
            </a:r>
            <a:r>
              <a:rPr lang="en-AU" altLang="zh-CN" sz="2600" dirty="0">
                <a:latin typeface="Times New Roman" panose="02020603050405020304" pitchFamily="18" charset="0"/>
                <a:ea typeface="黑体" panose="02010609060101010101" pitchFamily="49" charset="-122"/>
                <a:cs typeface="Times New Roman" panose="02020603050405020304" pitchFamily="18" charset="0"/>
              </a:rPr>
              <a:t>75.01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英寸，低于父亲的身高；平均身高为</a:t>
            </a:r>
            <a:r>
              <a:rPr lang="en-AU" altLang="zh-CN" sz="2600" dirty="0">
                <a:latin typeface="Times New Roman" panose="02020603050405020304" pitchFamily="18" charset="0"/>
                <a:ea typeface="黑体" panose="02010609060101010101" pitchFamily="49" charset="-122"/>
                <a:cs typeface="Times New Roman" panose="02020603050405020304" pitchFamily="18" charset="0"/>
              </a:rPr>
              <a:t>60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英寸的矮个子父亲所生儿子的平均身高为</a:t>
            </a:r>
            <a:r>
              <a:rPr lang="en-AU" altLang="zh-CN" sz="2600" dirty="0">
                <a:latin typeface="Times New Roman" panose="02020603050405020304" pitchFamily="18" charset="0"/>
                <a:ea typeface="黑体" panose="02010609060101010101" pitchFamily="49" charset="-122"/>
                <a:cs typeface="Times New Roman" panose="02020603050405020304" pitchFamily="18" charset="0"/>
              </a:rPr>
              <a:t>64.69</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英寸，高于父亲的身高</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en-AU" altLang="zh-CN" sz="2600" dirty="0" smtClean="0">
                <a:latin typeface="Times New Roman" panose="02020603050405020304" pitchFamily="18" charset="0"/>
                <a:ea typeface="黑体" panose="02010609060101010101" pitchFamily="49" charset="-122"/>
                <a:cs typeface="Times New Roman" panose="02020603050405020304" pitchFamily="18" charset="0"/>
              </a:rPr>
              <a:t>Galton</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把这种现象看作子代身高有向中心（或群体均值）的回归趋势。正是这种趋势，使得一段时间内的人类身高相对稳定，不会出现高的越高、矮的越矮的两极分化</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en-AU" altLang="zh-CN" sz="2600" dirty="0" smtClean="0">
                <a:latin typeface="Times New Roman" panose="02020603050405020304" pitchFamily="18" charset="0"/>
                <a:ea typeface="黑体" panose="02010609060101010101" pitchFamily="49" charset="-122"/>
                <a:cs typeface="Times New Roman" panose="02020603050405020304" pitchFamily="18" charset="0"/>
              </a:rPr>
              <a:t>Galton</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随后利用家庭身高数据，得到子女平均身高</a:t>
            </a:r>
            <a:r>
              <a:rPr lang="en-AU" altLang="zh-CN" sz="2600" i="1" dirty="0">
                <a:latin typeface="Times New Roman" panose="02020603050405020304" pitchFamily="18" charset="0"/>
                <a:ea typeface="黑体" panose="02010609060101010101" pitchFamily="49" charset="-122"/>
                <a:cs typeface="Times New Roman" panose="02020603050405020304" pitchFamily="18" charset="0"/>
              </a:rPr>
              <a:t>Y</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与父母亲平均身高</a:t>
            </a:r>
            <a:r>
              <a:rPr lang="en-AU" altLang="zh-CN" sz="2600"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的回归系数是</a:t>
            </a:r>
            <a:r>
              <a:rPr lang="en-AU" altLang="zh-CN" sz="2600" dirty="0">
                <a:latin typeface="Times New Roman" panose="02020603050405020304" pitchFamily="18" charset="0"/>
                <a:ea typeface="黑体" panose="02010609060101010101" pitchFamily="49" charset="-122"/>
                <a:cs typeface="Times New Roman" panose="02020603050405020304" pitchFamily="18" charset="0"/>
              </a:rPr>
              <a:t>0.65</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。在第</a:t>
            </a:r>
            <a:r>
              <a:rPr lang="en-AU" altLang="zh-CN" sz="2600" dirty="0">
                <a:latin typeface="Times New Roman" panose="02020603050405020304" pitchFamily="18" charset="0"/>
                <a:ea typeface="黑体" panose="02010609060101010101" pitchFamily="49" charset="-122"/>
                <a:cs typeface="Times New Roman" panose="02020603050405020304" pitchFamily="18" charset="0"/>
              </a:rPr>
              <a:t>8</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章中可以看到，上面的两个回归系数就是身高性状的狭义遗传力。</a:t>
            </a:r>
          </a:p>
        </p:txBody>
      </p:sp>
    </p:spTree>
    <p:extLst>
      <p:ext uri="{BB962C8B-B14F-4D97-AF65-F5344CB8AC3E}">
        <p14:creationId xmlns:p14="http://schemas.microsoft.com/office/powerpoint/2010/main" val="1434363647"/>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600" y="260648"/>
            <a:ext cx="7344816" cy="792088"/>
          </a:xfrm>
        </p:spPr>
        <p:txBody>
          <a:bodyPr>
            <a:noAutofit/>
          </a:bodyPr>
          <a:lstStyle/>
          <a:p>
            <a:r>
              <a:rPr lang="zh-CN" altLang="zh-CN" sz="4000" b="1" dirty="0" smtClean="0">
                <a:latin typeface="黑体" panose="02010609060101010101" pitchFamily="49" charset="-122"/>
                <a:ea typeface="黑体" panose="02010609060101010101" pitchFamily="49" charset="-122"/>
              </a:rPr>
              <a:t>回归</a:t>
            </a:r>
            <a:r>
              <a:rPr lang="zh-CN" altLang="en-US" sz="4000" b="1" dirty="0">
                <a:latin typeface="黑体" panose="02010609060101010101" pitchFamily="49" charset="-122"/>
                <a:ea typeface="黑体" panose="02010609060101010101" pitchFamily="49" charset="-122"/>
              </a:rPr>
              <a:t>分析</a:t>
            </a:r>
            <a:r>
              <a:rPr lang="zh-CN" altLang="zh-CN" sz="4000" b="1" dirty="0" smtClean="0">
                <a:latin typeface="黑体" panose="02010609060101010101" pitchFamily="49" charset="-122"/>
                <a:ea typeface="黑体" panose="02010609060101010101" pitchFamily="49" charset="-122"/>
              </a:rPr>
              <a:t>与相关</a:t>
            </a:r>
            <a:r>
              <a:rPr lang="zh-CN" altLang="en-US" sz="4000" b="1" dirty="0" smtClean="0">
                <a:latin typeface="黑体" panose="02010609060101010101" pitchFamily="49" charset="-122"/>
                <a:ea typeface="黑体" panose="02010609060101010101" pitchFamily="49" charset="-122"/>
              </a:rPr>
              <a:t>分析</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15" name="内容占位符 13"/>
          <p:cNvSpPr>
            <a:spLocks noGrp="1"/>
          </p:cNvSpPr>
          <p:nvPr>
            <p:ph idx="1"/>
          </p:nvPr>
        </p:nvSpPr>
        <p:spPr>
          <a:xfrm>
            <a:off x="611560" y="1124744"/>
            <a:ext cx="7992888" cy="2952328"/>
          </a:xfrm>
        </p:spPr>
        <p:txBody>
          <a:bodyPr>
            <a:no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如果两个变量之间有明确的因果关系，一般采用回归分析；否则采用相关分析</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协方差</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和相关系数衡量的都是变量之间的线性关系。因此，变量之间的线性回归分析与相关分析是密切关联的两种分析方法。</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781500831"/>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600" y="260648"/>
            <a:ext cx="7344816" cy="648072"/>
          </a:xfrm>
        </p:spPr>
        <p:txBody>
          <a:bodyPr>
            <a:noAutofit/>
          </a:bodyPr>
          <a:lstStyle/>
          <a:p>
            <a:r>
              <a:rPr lang="zh-CN" altLang="en-US" sz="4000" b="1" dirty="0" smtClean="0">
                <a:latin typeface="黑体" panose="02010609060101010101" pitchFamily="49" charset="-122"/>
                <a:ea typeface="黑体" panose="02010609060101010101" pitchFamily="49" charset="-122"/>
              </a:rPr>
              <a:t>一元</a:t>
            </a:r>
            <a:r>
              <a:rPr lang="zh-CN" altLang="zh-CN" sz="4000" b="1" dirty="0" smtClean="0">
                <a:latin typeface="黑体" panose="02010609060101010101" pitchFamily="49" charset="-122"/>
                <a:ea typeface="黑体" panose="02010609060101010101" pitchFamily="49" charset="-122"/>
              </a:rPr>
              <a:t>回归</a:t>
            </a:r>
            <a:r>
              <a:rPr lang="zh-CN" altLang="en-US" sz="4000" b="1" dirty="0" smtClean="0">
                <a:latin typeface="黑体" panose="02010609060101010101" pitchFamily="49" charset="-122"/>
                <a:ea typeface="黑体" panose="02010609060101010101" pitchFamily="49" charset="-122"/>
              </a:rPr>
              <a:t>的线性模型</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15" name="内容占位符 13"/>
          <p:cNvSpPr>
            <a:spLocks noGrp="1"/>
          </p:cNvSpPr>
          <p:nvPr>
            <p:ph idx="1"/>
          </p:nvPr>
        </p:nvSpPr>
        <p:spPr>
          <a:xfrm>
            <a:off x="611560" y="980728"/>
            <a:ext cx="8064896" cy="4896544"/>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假定</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变量</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与</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Y</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之间有线性关系</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称为回归系数，</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称为截距。对于一组</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Y</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的样本来说，</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用</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下面的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公式表示</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他们之间的线性关系，公式</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中</a:t>
            </a:r>
            <a:r>
              <a:rPr lang="en-US" altLang="zh-CN" sz="2800" dirty="0" err="1">
                <a:latin typeface="Times New Roman" panose="02020603050405020304" pitchFamily="18" charset="0"/>
                <a:ea typeface="黑体" panose="02010609060101010101" pitchFamily="49" charset="-122"/>
                <a:cs typeface="Times New Roman" panose="02020603050405020304" pitchFamily="18" charset="0"/>
              </a:rPr>
              <a:t>ε</a:t>
            </a:r>
            <a:r>
              <a:rPr lang="en-US" altLang="zh-CN" sz="2800" i="1" baseline="-25000"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称为</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回归离差或残差</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仅</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关心参数估计时，</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残差</a:t>
            </a:r>
            <a:r>
              <a:rPr lang="en-US" altLang="zh-CN" sz="2800" dirty="0" err="1">
                <a:latin typeface="Times New Roman" panose="02020603050405020304" pitchFamily="18" charset="0"/>
                <a:ea typeface="黑体" panose="02010609060101010101" pitchFamily="49" charset="-122"/>
                <a:cs typeface="Times New Roman" panose="02020603050405020304" pitchFamily="18" charset="0"/>
              </a:rPr>
              <a:t>ε</a:t>
            </a:r>
            <a:r>
              <a:rPr lang="en-US" altLang="zh-CN" sz="2800" i="1" baseline="-25000"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只需</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满足均值为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a:t>
            </a:r>
            <a:r>
              <a:rPr lang="en-US" altLang="zh-CN" sz="2800" dirty="0" err="1">
                <a:latin typeface="Times New Roman" panose="02020603050405020304" pitchFamily="18" charset="0"/>
                <a:ea typeface="黑体" panose="02010609060101010101" pitchFamily="49" charset="-122"/>
                <a:cs typeface="Times New Roman" panose="02020603050405020304" pitchFamily="18" charset="0"/>
              </a:rPr>
              <a:t>iid</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即可，对具体的分布类型没有要求</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如同</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时关心模型和回归参数的检验，则还要求残差服从正态分布</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6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4" name="对象 13"/>
          <p:cNvGraphicFramePr>
            <a:graphicFrameLocks noChangeAspect="1"/>
          </p:cNvGraphicFramePr>
          <p:nvPr>
            <p:extLst>
              <p:ext uri="{D42A27DB-BD31-4B8C-83A1-F6EECF244321}">
                <p14:modId xmlns:p14="http://schemas.microsoft.com/office/powerpoint/2010/main" val="1361702184"/>
              </p:ext>
            </p:extLst>
          </p:nvPr>
        </p:nvGraphicFramePr>
        <p:xfrm>
          <a:off x="1043608" y="2996952"/>
          <a:ext cx="2430957" cy="548680"/>
        </p:xfrm>
        <a:graphic>
          <a:graphicData uri="http://schemas.openxmlformats.org/presentationml/2006/ole">
            <mc:AlternateContent xmlns:mc="http://schemas.openxmlformats.org/markup-compatibility/2006">
              <mc:Choice xmlns:v="urn:schemas-microsoft-com:vml" Requires="v">
                <p:oleObj spid="_x0000_s68621" name="公式" r:id="rId3" imgW="1016000" imgH="228600" progId="Equation.3">
                  <p:embed/>
                </p:oleObj>
              </mc:Choice>
              <mc:Fallback>
                <p:oleObj name="公式" r:id="rId3" imgW="1016000" imgH="228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3608" y="2996952"/>
                        <a:ext cx="2430957" cy="548680"/>
                      </a:xfrm>
                      <a:prstGeom prst="rect">
                        <a:avLst/>
                      </a:prstGeom>
                      <a:noFill/>
                    </p:spPr>
                  </p:pic>
                </p:oleObj>
              </mc:Fallback>
            </mc:AlternateContent>
          </a:graphicData>
        </a:graphic>
      </p:graphicFrame>
      <p:sp>
        <p:nvSpPr>
          <p:cNvPr id="18" name="矩形 17"/>
          <p:cNvSpPr/>
          <p:nvPr/>
        </p:nvSpPr>
        <p:spPr>
          <a:xfrm>
            <a:off x="3347864" y="2996952"/>
            <a:ext cx="4256293" cy="523220"/>
          </a:xfrm>
          <a:prstGeom prst="rect">
            <a:avLst/>
          </a:prstGeom>
        </p:spPr>
        <p:txBody>
          <a:bodyPr wrap="none">
            <a:sp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i</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表示样本</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566401474"/>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600" y="188640"/>
            <a:ext cx="7344816" cy="720080"/>
          </a:xfrm>
        </p:spPr>
        <p:txBody>
          <a:bodyPr>
            <a:noAutofit/>
          </a:bodyPr>
          <a:lstStyle/>
          <a:p>
            <a:r>
              <a:rPr lang="zh-CN" altLang="en-US" sz="4000" b="1" dirty="0" smtClean="0">
                <a:latin typeface="黑体" panose="02010609060101010101" pitchFamily="49" charset="-122"/>
                <a:ea typeface="黑体" panose="02010609060101010101" pitchFamily="49" charset="-122"/>
              </a:rPr>
              <a:t>一元</a:t>
            </a:r>
            <a:r>
              <a:rPr lang="zh-CN" altLang="zh-CN" sz="4000" b="1" dirty="0" smtClean="0">
                <a:latin typeface="黑体" panose="02010609060101010101" pitchFamily="49" charset="-122"/>
                <a:ea typeface="黑体" panose="02010609060101010101" pitchFamily="49" charset="-122"/>
              </a:rPr>
              <a:t>回归</a:t>
            </a:r>
            <a:r>
              <a:rPr lang="zh-CN" altLang="en-US" sz="4000" b="1" dirty="0" smtClean="0">
                <a:latin typeface="黑体" panose="02010609060101010101" pitchFamily="49" charset="-122"/>
                <a:ea typeface="黑体" panose="02010609060101010101" pitchFamily="49" charset="-122"/>
              </a:rPr>
              <a:t>模型的参数估计</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15" name="内容占位符 13"/>
          <p:cNvSpPr>
            <a:spLocks noGrp="1"/>
          </p:cNvSpPr>
          <p:nvPr>
            <p:ph idx="1"/>
          </p:nvPr>
        </p:nvSpPr>
        <p:spPr>
          <a:xfrm>
            <a:off x="539552" y="980728"/>
            <a:ext cx="8136904" cy="1152128"/>
          </a:xfrm>
        </p:spPr>
        <p:txBody>
          <a:bodyPr>
            <a:noAutofit/>
          </a:bodyPr>
          <a:lstStyle/>
          <a:p>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LSE</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是</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残差平方和达到</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最小时参数</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的取值。通过求导，并令导数等于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，可以得到</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LSE</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4" name="对象 13"/>
          <p:cNvGraphicFramePr>
            <a:graphicFrameLocks noChangeAspect="1"/>
          </p:cNvGraphicFramePr>
          <p:nvPr>
            <p:extLst>
              <p:ext uri="{D42A27DB-BD31-4B8C-83A1-F6EECF244321}">
                <p14:modId xmlns:p14="http://schemas.microsoft.com/office/powerpoint/2010/main" val="3583635255"/>
              </p:ext>
            </p:extLst>
          </p:nvPr>
        </p:nvGraphicFramePr>
        <p:xfrm>
          <a:off x="1043607" y="1916832"/>
          <a:ext cx="5432137" cy="1080120"/>
        </p:xfrm>
        <a:graphic>
          <a:graphicData uri="http://schemas.openxmlformats.org/presentationml/2006/ole">
            <mc:AlternateContent xmlns:mc="http://schemas.openxmlformats.org/markup-compatibility/2006">
              <mc:Choice xmlns:v="urn:schemas-microsoft-com:vml" Requires="v">
                <p:oleObj spid="_x0000_s67621" name="公式" r:id="rId3" imgW="2184400" imgH="431800" progId="Equation.3">
                  <p:embed/>
                </p:oleObj>
              </mc:Choice>
              <mc:Fallback>
                <p:oleObj name="公式" r:id="rId3" imgW="2184400" imgH="4318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3607" y="1916832"/>
                        <a:ext cx="5432137" cy="1080120"/>
                      </a:xfrm>
                      <a:prstGeom prst="rect">
                        <a:avLst/>
                      </a:prstGeom>
                      <a:noFill/>
                    </p:spPr>
                  </p:pic>
                </p:oleObj>
              </mc:Fallback>
            </mc:AlternateContent>
          </a:graphicData>
        </a:graphic>
      </p:graphicFrame>
      <p:graphicFrame>
        <p:nvGraphicFramePr>
          <p:cNvPr id="19" name="对象 18"/>
          <p:cNvGraphicFramePr>
            <a:graphicFrameLocks noChangeAspect="1"/>
          </p:cNvGraphicFramePr>
          <p:nvPr>
            <p:extLst>
              <p:ext uri="{D42A27DB-BD31-4B8C-83A1-F6EECF244321}">
                <p14:modId xmlns:p14="http://schemas.microsoft.com/office/powerpoint/2010/main" val="3990349856"/>
              </p:ext>
            </p:extLst>
          </p:nvPr>
        </p:nvGraphicFramePr>
        <p:xfrm>
          <a:off x="6372200" y="3933056"/>
          <a:ext cx="2088232" cy="600479"/>
        </p:xfrm>
        <a:graphic>
          <a:graphicData uri="http://schemas.openxmlformats.org/presentationml/2006/ole">
            <mc:AlternateContent xmlns:mc="http://schemas.openxmlformats.org/markup-compatibility/2006">
              <mc:Choice xmlns:v="urn:schemas-microsoft-com:vml" Requires="v">
                <p:oleObj spid="_x0000_s67622" name="公式" r:id="rId5" imgW="736280" imgH="215806" progId="Equation.3">
                  <p:embed/>
                </p:oleObj>
              </mc:Choice>
              <mc:Fallback>
                <p:oleObj name="公式" r:id="rId5" imgW="736280" imgH="215806"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72200" y="3933056"/>
                        <a:ext cx="2088232" cy="600479"/>
                      </a:xfrm>
                      <a:prstGeom prst="rect">
                        <a:avLst/>
                      </a:prstGeom>
                      <a:noFill/>
                    </p:spPr>
                  </p:pic>
                </p:oleObj>
              </mc:Fallback>
            </mc:AlternateContent>
          </a:graphicData>
        </a:graphic>
      </p:graphicFrame>
      <p:graphicFrame>
        <p:nvGraphicFramePr>
          <p:cNvPr id="21" name="对象 20"/>
          <p:cNvGraphicFramePr>
            <a:graphicFrameLocks noChangeAspect="1"/>
          </p:cNvGraphicFramePr>
          <p:nvPr>
            <p:extLst>
              <p:ext uri="{D42A27DB-BD31-4B8C-83A1-F6EECF244321}">
                <p14:modId xmlns:p14="http://schemas.microsoft.com/office/powerpoint/2010/main" val="1658691961"/>
              </p:ext>
            </p:extLst>
          </p:nvPr>
        </p:nvGraphicFramePr>
        <p:xfrm>
          <a:off x="1052200" y="3212975"/>
          <a:ext cx="4959960" cy="2236430"/>
        </p:xfrm>
        <a:graphic>
          <a:graphicData uri="http://schemas.openxmlformats.org/presentationml/2006/ole">
            <mc:AlternateContent xmlns:mc="http://schemas.openxmlformats.org/markup-compatibility/2006">
              <mc:Choice xmlns:v="urn:schemas-microsoft-com:vml" Requires="v">
                <p:oleObj spid="_x0000_s67623" name="公式" r:id="rId7" imgW="1866900" imgH="838200" progId="Equation.3">
                  <p:embed/>
                </p:oleObj>
              </mc:Choice>
              <mc:Fallback>
                <p:oleObj name="公式" r:id="rId7" imgW="1866900" imgH="8382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52200" y="3212975"/>
                        <a:ext cx="4959960" cy="2236430"/>
                      </a:xfrm>
                      <a:prstGeom prst="rect">
                        <a:avLst/>
                      </a:prstGeom>
                      <a:noFill/>
                    </p:spPr>
                  </p:pic>
                </p:oleObj>
              </mc:Fallback>
            </mc:AlternateContent>
          </a:graphicData>
        </a:graphic>
      </p:graphicFrame>
    </p:spTree>
    <p:extLst>
      <p:ext uri="{BB962C8B-B14F-4D97-AF65-F5344CB8AC3E}">
        <p14:creationId xmlns:p14="http://schemas.microsoft.com/office/powerpoint/2010/main" val="890306895"/>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188640"/>
            <a:ext cx="8208912" cy="792088"/>
          </a:xfrm>
        </p:spPr>
        <p:txBody>
          <a:bodyPr>
            <a:noAutofit/>
          </a:bodyPr>
          <a:lstStyle/>
          <a:p>
            <a:r>
              <a:rPr lang="zh-CN" altLang="en-US" sz="4000" b="1" dirty="0" smtClean="0">
                <a:latin typeface="黑体" panose="02010609060101010101" pitchFamily="49" charset="-122"/>
                <a:ea typeface="黑体" panose="02010609060101010101" pitchFamily="49" charset="-122"/>
              </a:rPr>
              <a:t>利用相关和方差计算回归系数</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15" name="内容占位符 13"/>
          <p:cNvSpPr>
            <a:spLocks noGrp="1"/>
          </p:cNvSpPr>
          <p:nvPr>
            <p:ph idx="1"/>
          </p:nvPr>
        </p:nvSpPr>
        <p:spPr>
          <a:xfrm>
            <a:off x="539552" y="1052736"/>
            <a:ext cx="7992888" cy="1584176"/>
          </a:xfrm>
        </p:spPr>
        <p:txBody>
          <a:bodyPr>
            <a:no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回归系数可以看作是变量</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与</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Y</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之间协方差与自变量</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方差的</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商。</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在第</a:t>
            </a:r>
            <a:r>
              <a:rPr lang="en-US" altLang="zh-CN" dirty="0">
                <a:latin typeface="Times New Roman" panose="02020603050405020304" pitchFamily="18" charset="0"/>
                <a:ea typeface="黑体" panose="02010609060101010101" pitchFamily="49" charset="-122"/>
                <a:cs typeface="Times New Roman" panose="02020603050405020304" pitchFamily="18" charset="0"/>
              </a:rPr>
              <a:t>8</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章研究数量性状的亲子关系时，要经常用</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到</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这一结论</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21" name="对象 20"/>
          <p:cNvGraphicFramePr>
            <a:graphicFrameLocks noChangeAspect="1"/>
          </p:cNvGraphicFramePr>
          <p:nvPr>
            <p:extLst>
              <p:ext uri="{D42A27DB-BD31-4B8C-83A1-F6EECF244321}">
                <p14:modId xmlns:p14="http://schemas.microsoft.com/office/powerpoint/2010/main" val="150044875"/>
              </p:ext>
            </p:extLst>
          </p:nvPr>
        </p:nvGraphicFramePr>
        <p:xfrm>
          <a:off x="971600" y="2708920"/>
          <a:ext cx="7118351" cy="2236787"/>
        </p:xfrm>
        <a:graphic>
          <a:graphicData uri="http://schemas.openxmlformats.org/presentationml/2006/ole">
            <mc:AlternateContent xmlns:mc="http://schemas.openxmlformats.org/markup-compatibility/2006">
              <mc:Choice xmlns:v="urn:schemas-microsoft-com:vml" Requires="v">
                <p:oleObj spid="_x0000_s72714" name="公式" r:id="rId3" imgW="2679480" imgH="838080" progId="Equation.3">
                  <p:embed/>
                </p:oleObj>
              </mc:Choice>
              <mc:Fallback>
                <p:oleObj name="公式" r:id="rId3" imgW="2679480" imgH="838080" progId="Equation.3">
                  <p:embed/>
                  <p:pic>
                    <p:nvPicPr>
                      <p:cNvPr id="0" name=""/>
                      <p:cNvPicPr>
                        <a:picLocks noChangeAspect="1" noChangeArrowheads="1"/>
                      </p:cNvPicPr>
                      <p:nvPr/>
                    </p:nvPicPr>
                    <p:blipFill>
                      <a:blip r:embed="rId4"/>
                      <a:srcRect/>
                      <a:stretch>
                        <a:fillRect/>
                      </a:stretch>
                    </p:blipFill>
                    <p:spPr bwMode="auto">
                      <a:xfrm>
                        <a:off x="971600" y="2708920"/>
                        <a:ext cx="7118351" cy="2236787"/>
                      </a:xfrm>
                      <a:prstGeom prst="rect">
                        <a:avLst/>
                      </a:prstGeom>
                      <a:noFill/>
                    </p:spPr>
                  </p:pic>
                </p:oleObj>
              </mc:Fallback>
            </mc:AlternateContent>
          </a:graphicData>
        </a:graphic>
      </p:graphicFrame>
    </p:spTree>
    <p:extLst>
      <p:ext uri="{BB962C8B-B14F-4D97-AF65-F5344CB8AC3E}">
        <p14:creationId xmlns:p14="http://schemas.microsoft.com/office/powerpoint/2010/main" val="789072636"/>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zh-CN" altLang="en-US" sz="4000" b="1" dirty="0" smtClean="0">
                <a:latin typeface="黑体" panose="02010609060101010101" pitchFamily="49" charset="-122"/>
                <a:ea typeface="黑体" panose="02010609060101010101" pitchFamily="49" charset="-122"/>
              </a:rPr>
              <a:t>回归系数与相关系数的关系</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15" name="内容占位符 13"/>
          <p:cNvSpPr>
            <a:spLocks noGrp="1"/>
          </p:cNvSpPr>
          <p:nvPr>
            <p:ph idx="1"/>
          </p:nvPr>
        </p:nvSpPr>
        <p:spPr>
          <a:xfrm>
            <a:off x="683568" y="1052736"/>
            <a:ext cx="7920880" cy="2664296"/>
          </a:xfrm>
        </p:spPr>
        <p:txBody>
          <a:bodyPr>
            <a:noAutofit/>
          </a:bodyPr>
          <a:lstStyle/>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回归系数</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带有量纲，如变量</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Y</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的量纲为</a:t>
            </a:r>
            <a:r>
              <a:rPr lang="en-US" altLang="zh-CN" dirty="0">
                <a:latin typeface="Times New Roman" panose="02020603050405020304" pitchFamily="18" charset="0"/>
                <a:ea typeface="黑体" panose="02010609060101010101" pitchFamily="49" charset="-122"/>
                <a:cs typeface="Times New Roman" panose="02020603050405020304" pitchFamily="18" charset="0"/>
              </a:rPr>
              <a:t>kg</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的量纲为</a:t>
            </a:r>
            <a:r>
              <a:rPr lang="en-US" altLang="zh-CN" dirty="0">
                <a:latin typeface="Times New Roman" panose="02020603050405020304" pitchFamily="18" charset="0"/>
                <a:ea typeface="黑体" panose="02010609060101010101" pitchFamily="49" charset="-122"/>
                <a:cs typeface="Times New Roman" panose="02020603050405020304" pitchFamily="18" charset="0"/>
              </a:rPr>
              <a:t>cm</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，则回归系数的量纲是</a:t>
            </a:r>
            <a:r>
              <a:rPr lang="en-US" altLang="zh-CN" dirty="0">
                <a:latin typeface="Times New Roman" panose="02020603050405020304" pitchFamily="18" charset="0"/>
                <a:ea typeface="黑体" panose="02010609060101010101" pitchFamily="49" charset="-122"/>
                <a:cs typeface="Times New Roman" panose="02020603050405020304" pitchFamily="18" charset="0"/>
              </a:rPr>
              <a:t>kg/cm</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。而</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相关系数是</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无量纲的</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从</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定义不难看出，它们之间</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满足</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下面的</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关系式</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9" name="对象 18"/>
          <p:cNvGraphicFramePr>
            <a:graphicFrameLocks noChangeAspect="1"/>
          </p:cNvGraphicFramePr>
          <p:nvPr>
            <p:extLst>
              <p:ext uri="{D42A27DB-BD31-4B8C-83A1-F6EECF244321}">
                <p14:modId xmlns:p14="http://schemas.microsoft.com/office/powerpoint/2010/main" val="3265205356"/>
              </p:ext>
            </p:extLst>
          </p:nvPr>
        </p:nvGraphicFramePr>
        <p:xfrm>
          <a:off x="1941562" y="3861048"/>
          <a:ext cx="4862686" cy="1296144"/>
        </p:xfrm>
        <a:graphic>
          <a:graphicData uri="http://schemas.openxmlformats.org/presentationml/2006/ole">
            <mc:AlternateContent xmlns:mc="http://schemas.openxmlformats.org/markup-compatibility/2006">
              <mc:Choice xmlns:v="urn:schemas-microsoft-com:vml" Requires="v">
                <p:oleObj spid="_x0000_s71692" name="公式" r:id="rId3" imgW="1790700" imgH="482600" progId="Equation.3">
                  <p:embed/>
                </p:oleObj>
              </mc:Choice>
              <mc:Fallback>
                <p:oleObj name="公式" r:id="rId3" imgW="1790700" imgH="482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41562" y="3861048"/>
                        <a:ext cx="4862686" cy="1296144"/>
                      </a:xfrm>
                      <a:prstGeom prst="rect">
                        <a:avLst/>
                      </a:prstGeom>
                      <a:noFill/>
                    </p:spPr>
                  </p:pic>
                </p:oleObj>
              </mc:Fallback>
            </mc:AlternateContent>
          </a:graphicData>
        </a:graphic>
      </p:graphicFrame>
    </p:spTree>
    <p:extLst>
      <p:ext uri="{BB962C8B-B14F-4D97-AF65-F5344CB8AC3E}">
        <p14:creationId xmlns:p14="http://schemas.microsoft.com/office/powerpoint/2010/main" val="2715121574"/>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15616" y="260648"/>
            <a:ext cx="7056784" cy="720080"/>
          </a:xfrm>
        </p:spPr>
        <p:txBody>
          <a:bodyPr>
            <a:noAutofit/>
          </a:bodyPr>
          <a:lstStyle/>
          <a:p>
            <a:r>
              <a:rPr lang="zh-CN" altLang="en-US" sz="4000" b="1" dirty="0" smtClean="0">
                <a:latin typeface="黑体" panose="02010609060101010101" pitchFamily="49" charset="-122"/>
                <a:ea typeface="黑体" panose="02010609060101010101" pitchFamily="49" charset="-122"/>
              </a:rPr>
              <a:t>回归系数与相关系数的检验</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15" name="内容占位符 13"/>
          <p:cNvSpPr>
            <a:spLocks noGrp="1"/>
          </p:cNvSpPr>
          <p:nvPr>
            <p:ph idx="1"/>
          </p:nvPr>
        </p:nvSpPr>
        <p:spPr>
          <a:xfrm>
            <a:off x="683568" y="980728"/>
            <a:ext cx="7992888" cy="5472608"/>
          </a:xfrm>
        </p:spPr>
        <p:txBody>
          <a:bodyPr>
            <a:noAutofit/>
          </a:bodyPr>
          <a:lstStyle/>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在</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正态总体的条件下，相关系数</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可用</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下面</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的</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t</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分布进行显著性检验</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同时</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还可以证明，一元</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回归方程的</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显著性检验、回归系数的显著性检验及相关系数的显著性检验是等价的</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在</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多元回归方程中，这一结果只对正交设计矩阵才是成立的。</a:t>
            </a:r>
          </a:p>
        </p:txBody>
      </p:sp>
      <p:graphicFrame>
        <p:nvGraphicFramePr>
          <p:cNvPr id="4" name="对象 3"/>
          <p:cNvGraphicFramePr>
            <a:graphicFrameLocks noChangeAspect="1"/>
          </p:cNvGraphicFramePr>
          <p:nvPr>
            <p:extLst>
              <p:ext uri="{D42A27DB-BD31-4B8C-83A1-F6EECF244321}">
                <p14:modId xmlns:p14="http://schemas.microsoft.com/office/powerpoint/2010/main" val="3230877157"/>
              </p:ext>
            </p:extLst>
          </p:nvPr>
        </p:nvGraphicFramePr>
        <p:xfrm>
          <a:off x="1115615" y="2276872"/>
          <a:ext cx="2868705" cy="1368152"/>
        </p:xfrm>
        <a:graphic>
          <a:graphicData uri="http://schemas.openxmlformats.org/presentationml/2006/ole">
            <mc:AlternateContent xmlns:mc="http://schemas.openxmlformats.org/markup-compatibility/2006">
              <mc:Choice xmlns:v="urn:schemas-microsoft-com:vml" Requires="v">
                <p:oleObj spid="_x0000_s73740" name="公式" r:id="rId3" imgW="1346200" imgH="647700" progId="Equation.3">
                  <p:embed/>
                </p:oleObj>
              </mc:Choice>
              <mc:Fallback>
                <p:oleObj name="公式" r:id="rId3" imgW="1346200" imgH="6477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15615" y="2276872"/>
                        <a:ext cx="2868705" cy="1368152"/>
                      </a:xfrm>
                      <a:prstGeom prst="rect">
                        <a:avLst/>
                      </a:prstGeom>
                      <a:noFill/>
                    </p:spPr>
                  </p:pic>
                </p:oleObj>
              </mc:Fallback>
            </mc:AlternateContent>
          </a:graphicData>
        </a:graphic>
      </p:graphicFrame>
      <p:sp>
        <p:nvSpPr>
          <p:cNvPr id="5" name="矩形 4"/>
          <p:cNvSpPr/>
          <p:nvPr/>
        </p:nvSpPr>
        <p:spPr>
          <a:xfrm>
            <a:off x="3851920" y="2348880"/>
            <a:ext cx="3262432" cy="584775"/>
          </a:xfrm>
          <a:prstGeom prst="rect">
            <a:avLst/>
          </a:prstGeom>
        </p:spPr>
        <p:txBody>
          <a:bodyPr wrap="none">
            <a:spAutoFit/>
          </a:bodyPr>
          <a:lstStyle/>
          <a:p>
            <a:r>
              <a:rPr lang="zh-CN" altLang="zh-CN" sz="3200" dirty="0">
                <a:latin typeface="Times New Roman" panose="02020603050405020304" pitchFamily="18" charset="0"/>
                <a:ea typeface="黑体" panose="02010609060101010101" pitchFamily="49" charset="-122"/>
                <a:cs typeface="Times New Roman" panose="02020603050405020304" pitchFamily="18" charset="0"/>
              </a:rPr>
              <a:t>，其中</a:t>
            </a:r>
            <a:r>
              <a:rPr lang="en-US" altLang="zh-CN" sz="32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3200" dirty="0">
                <a:latin typeface="Times New Roman" panose="02020603050405020304" pitchFamily="18" charset="0"/>
                <a:ea typeface="黑体" panose="02010609060101010101" pitchFamily="49" charset="-122"/>
                <a:cs typeface="Times New Roman" panose="02020603050405020304" pitchFamily="18" charset="0"/>
              </a:rPr>
              <a:t>为样本量</a:t>
            </a:r>
            <a:endParaRPr lang="zh-CN" altLang="en-US" sz="32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9338526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1043608" y="323247"/>
            <a:ext cx="6984776" cy="1161537"/>
          </a:xfrm>
        </p:spPr>
        <p:txBody>
          <a:bodyPr wrap="square">
            <a:noAutofit/>
          </a:bodyPr>
          <a:lstStyle/>
          <a:p>
            <a:pPr>
              <a:lnSpc>
                <a:spcPct val="90000"/>
              </a:lnSpc>
            </a:pP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East</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1916</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）烟草</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杂交试验</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中花冠</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长度（</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mm</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）的分布</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5" name="图片 4"/>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520" y="1484784"/>
            <a:ext cx="8640960" cy="4824536"/>
          </a:xfrm>
          <a:prstGeom prst="rect">
            <a:avLst/>
          </a:prstGeom>
          <a:noFill/>
          <a:ln>
            <a:noFill/>
          </a:ln>
        </p:spPr>
      </p:pic>
    </p:spTree>
    <p:extLst>
      <p:ext uri="{BB962C8B-B14F-4D97-AF65-F5344CB8AC3E}">
        <p14:creationId xmlns:p14="http://schemas.microsoft.com/office/powerpoint/2010/main" val="2939681191"/>
      </p:ext>
    </p:extLst>
  </p:cSld>
  <p:clrMapOvr>
    <a:masterClrMapping/>
  </p:clrMapOvr>
  <p:transition/>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15616" y="260648"/>
            <a:ext cx="7056784" cy="648072"/>
          </a:xfrm>
        </p:spPr>
        <p:txBody>
          <a:bodyPr>
            <a:noAutofit/>
          </a:bodyPr>
          <a:lstStyle/>
          <a:p>
            <a:r>
              <a:rPr lang="zh-CN" altLang="en-US" sz="4000" b="1" dirty="0" smtClean="0">
                <a:latin typeface="黑体" panose="02010609060101010101" pitchFamily="49" charset="-122"/>
                <a:ea typeface="黑体" panose="02010609060101010101" pitchFamily="49" charset="-122"/>
                <a:cs typeface="Times New Roman" panose="02020603050405020304" pitchFamily="18" charset="0"/>
              </a:rPr>
              <a:t>单个纯系群体内的亲子相关</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15" name="内容占位符 13"/>
          <p:cNvSpPr>
            <a:spLocks noGrp="1"/>
          </p:cNvSpPr>
          <p:nvPr>
            <p:ph idx="1"/>
          </p:nvPr>
        </p:nvSpPr>
        <p:spPr>
          <a:xfrm>
            <a:off x="683568" y="908720"/>
            <a:ext cx="7992888" cy="5688632"/>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一</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个纯</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系</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群体</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均值用</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G</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表示，个体</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的表型用</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线性模型</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X</a:t>
            </a:r>
            <a:r>
              <a:rPr lang="en-US" altLang="zh-CN" sz="2800" i="1" baseline="-25000" dirty="0">
                <a:latin typeface="Times New Roman" panose="02020603050405020304" pitchFamily="18" charset="0"/>
                <a:ea typeface="黑体" panose="02010609060101010101" pitchFamily="49" charset="-122"/>
                <a:cs typeface="Times New Roman" panose="02020603050405020304" pitchFamily="18" charset="0"/>
              </a:rPr>
              <a:t>i</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G</a:t>
            </a:r>
            <a:r>
              <a:rPr lang="en-US" altLang="zh-CN" sz="2800" dirty="0" err="1">
                <a:latin typeface="Times New Roman" panose="02020603050405020304" pitchFamily="18" charset="0"/>
                <a:ea typeface="黑体" panose="02010609060101010101" pitchFamily="49" charset="-122"/>
                <a:cs typeface="Times New Roman" panose="02020603050405020304" pitchFamily="18" charset="0"/>
              </a:rPr>
              <a:t>+ε</a:t>
            </a:r>
            <a:r>
              <a:rPr lang="en-US" altLang="zh-CN" sz="2800" i="1" baseline="-25000"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表示</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其中</a:t>
            </a:r>
            <a:r>
              <a:rPr lang="en-US" altLang="zh-CN" sz="2800" dirty="0" err="1">
                <a:latin typeface="Times New Roman" panose="02020603050405020304" pitchFamily="18" charset="0"/>
                <a:ea typeface="黑体" panose="02010609060101010101" pitchFamily="49" charset="-122"/>
                <a:cs typeface="Times New Roman" panose="02020603050405020304" pitchFamily="18" charset="0"/>
              </a:rPr>
              <a:t>ε</a:t>
            </a:r>
            <a:r>
              <a:rPr lang="en-US" altLang="zh-CN" sz="2800" i="1" baseline="-25000"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为</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随机误差</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。根据</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纯系理论，个体</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大量子代的平均表型等于均值</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G</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，根据</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协方差的性质</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如果</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每个个体只有一个后代，个体</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的后代表型用</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线性模型</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Y</a:t>
            </a:r>
            <a:r>
              <a:rPr lang="en-US" altLang="zh-CN" sz="2800" i="1" baseline="-25000" dirty="0" smtClean="0">
                <a:latin typeface="Times New Roman" panose="02020603050405020304" pitchFamily="18" charset="0"/>
                <a:ea typeface="黑体" panose="02010609060101010101" pitchFamily="49" charset="-122"/>
                <a:cs typeface="Times New Roman" panose="02020603050405020304" pitchFamily="18" charset="0"/>
              </a:rPr>
              <a:t>i</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G</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l-GR" altLang="zh-CN" sz="2800" dirty="0" smtClean="0">
                <a:latin typeface="Times New Roman" panose="02020603050405020304" pitchFamily="18" charset="0"/>
                <a:ea typeface="黑体" panose="02010609060101010101" pitchFamily="49" charset="-122"/>
                <a:cs typeface="Times New Roman" panose="02020603050405020304" pitchFamily="18" charset="0"/>
              </a:rPr>
              <a:t>δ</a:t>
            </a:r>
            <a:r>
              <a:rPr lang="en-US" altLang="zh-CN" sz="2800" i="1" baseline="-25000" dirty="0" err="1" smtClean="0">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表示，假定</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上下代的随机误差效应有相同的方差</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，且相互独立</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那么</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因此，子代均值对亲代表型</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的回归系数为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，它们之间的相关系数也是</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。子代</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与亲代的回归系数为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，相关系数也是</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p>
        </p:txBody>
      </p:sp>
      <p:graphicFrame>
        <p:nvGraphicFramePr>
          <p:cNvPr id="7" name="对象 6"/>
          <p:cNvGraphicFramePr>
            <a:graphicFrameLocks noChangeAspect="1"/>
          </p:cNvGraphicFramePr>
          <p:nvPr>
            <p:extLst>
              <p:ext uri="{D42A27DB-BD31-4B8C-83A1-F6EECF244321}">
                <p14:modId xmlns:p14="http://schemas.microsoft.com/office/powerpoint/2010/main" val="1201888837"/>
              </p:ext>
            </p:extLst>
          </p:nvPr>
        </p:nvGraphicFramePr>
        <p:xfrm>
          <a:off x="1053001" y="2708920"/>
          <a:ext cx="5670262" cy="476672"/>
        </p:xfrm>
        <a:graphic>
          <a:graphicData uri="http://schemas.openxmlformats.org/presentationml/2006/ole">
            <mc:AlternateContent xmlns:mc="http://schemas.openxmlformats.org/markup-compatibility/2006">
              <mc:Choice xmlns:v="urn:schemas-microsoft-com:vml" Requires="v">
                <p:oleObj spid="_x0000_s74793" name="公式" r:id="rId3" imgW="2527300" imgH="215900" progId="Equation.3">
                  <p:embed/>
                </p:oleObj>
              </mc:Choice>
              <mc:Fallback>
                <p:oleObj name="公式" r:id="rId3" imgW="2527300" imgH="2159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53001" y="2708920"/>
                        <a:ext cx="5670262" cy="476672"/>
                      </a:xfrm>
                      <a:prstGeom prst="rect">
                        <a:avLst/>
                      </a:prstGeom>
                      <a:noFill/>
                    </p:spPr>
                  </p:pic>
                </p:oleObj>
              </mc:Fallback>
            </mc:AlternateContent>
          </a:graphicData>
        </a:graphic>
      </p:graphicFrame>
      <p:graphicFrame>
        <p:nvGraphicFramePr>
          <p:cNvPr id="9" name="对象 8"/>
          <p:cNvGraphicFramePr>
            <a:graphicFrameLocks noChangeAspect="1"/>
          </p:cNvGraphicFramePr>
          <p:nvPr>
            <p:extLst>
              <p:ext uri="{D42A27DB-BD31-4B8C-83A1-F6EECF244321}">
                <p14:modId xmlns:p14="http://schemas.microsoft.com/office/powerpoint/2010/main" val="3380463701"/>
              </p:ext>
            </p:extLst>
          </p:nvPr>
        </p:nvGraphicFramePr>
        <p:xfrm>
          <a:off x="6957657" y="2664296"/>
          <a:ext cx="1574783" cy="548680"/>
        </p:xfrm>
        <a:graphic>
          <a:graphicData uri="http://schemas.openxmlformats.org/presentationml/2006/ole">
            <mc:AlternateContent xmlns:mc="http://schemas.openxmlformats.org/markup-compatibility/2006">
              <mc:Choice xmlns:v="urn:schemas-microsoft-com:vml" Requires="v">
                <p:oleObj spid="_x0000_s74794" name="公式" r:id="rId5" imgW="698500" imgH="241300" progId="Equation.3">
                  <p:embed/>
                </p:oleObj>
              </mc:Choice>
              <mc:Fallback>
                <p:oleObj name="公式" r:id="rId5" imgW="698500" imgH="2413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957657" y="2664296"/>
                        <a:ext cx="1574783" cy="548680"/>
                      </a:xfrm>
                      <a:prstGeom prst="rect">
                        <a:avLst/>
                      </a:prstGeom>
                      <a:noFill/>
                    </p:spPr>
                  </p:pic>
                </p:oleObj>
              </mc:Fallback>
            </mc:AlternateContent>
          </a:graphicData>
        </a:graphic>
      </p:graphicFrame>
      <p:graphicFrame>
        <p:nvGraphicFramePr>
          <p:cNvPr id="11" name="对象 10"/>
          <p:cNvGraphicFramePr>
            <a:graphicFrameLocks noChangeAspect="1"/>
          </p:cNvGraphicFramePr>
          <p:nvPr>
            <p:extLst>
              <p:ext uri="{D42A27DB-BD31-4B8C-83A1-F6EECF244321}">
                <p14:modId xmlns:p14="http://schemas.microsoft.com/office/powerpoint/2010/main" val="1017503307"/>
              </p:ext>
            </p:extLst>
          </p:nvPr>
        </p:nvGraphicFramePr>
        <p:xfrm>
          <a:off x="1187624" y="4653136"/>
          <a:ext cx="1947540" cy="432048"/>
        </p:xfrm>
        <a:graphic>
          <a:graphicData uri="http://schemas.openxmlformats.org/presentationml/2006/ole">
            <mc:AlternateContent xmlns:mc="http://schemas.openxmlformats.org/markup-compatibility/2006">
              <mc:Choice xmlns:v="urn:schemas-microsoft-com:vml" Requires="v">
                <p:oleObj spid="_x0000_s74795" name="公式" r:id="rId7" imgW="926698" imgH="203112" progId="Equation.3">
                  <p:embed/>
                </p:oleObj>
              </mc:Choice>
              <mc:Fallback>
                <p:oleObj name="公式" r:id="rId7" imgW="926698" imgH="203112"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87624" y="4653136"/>
                        <a:ext cx="1947540" cy="432048"/>
                      </a:xfrm>
                      <a:prstGeom prst="rect">
                        <a:avLst/>
                      </a:prstGeom>
                      <a:noFill/>
                    </p:spPr>
                  </p:pic>
                </p:oleObj>
              </mc:Fallback>
            </mc:AlternateContent>
          </a:graphicData>
        </a:graphic>
      </p:graphicFrame>
      <p:graphicFrame>
        <p:nvGraphicFramePr>
          <p:cNvPr id="13" name="对象 12"/>
          <p:cNvGraphicFramePr>
            <a:graphicFrameLocks noChangeAspect="1"/>
          </p:cNvGraphicFramePr>
          <p:nvPr>
            <p:extLst>
              <p:ext uri="{D42A27DB-BD31-4B8C-83A1-F6EECF244321}">
                <p14:modId xmlns:p14="http://schemas.microsoft.com/office/powerpoint/2010/main" val="372410555"/>
              </p:ext>
            </p:extLst>
          </p:nvPr>
        </p:nvGraphicFramePr>
        <p:xfrm>
          <a:off x="3347864" y="4581128"/>
          <a:ext cx="2745655" cy="576064"/>
        </p:xfrm>
        <a:graphic>
          <a:graphicData uri="http://schemas.openxmlformats.org/presentationml/2006/ole">
            <mc:AlternateContent xmlns:mc="http://schemas.openxmlformats.org/markup-compatibility/2006">
              <mc:Choice xmlns:v="urn:schemas-microsoft-com:vml" Requires="v">
                <p:oleObj spid="_x0000_s74796" name="公式" r:id="rId9" imgW="1168400" imgH="241300" progId="Equation.3">
                  <p:embed/>
                </p:oleObj>
              </mc:Choice>
              <mc:Fallback>
                <p:oleObj name="公式" r:id="rId9" imgW="1168400" imgH="241300"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47864" y="4581128"/>
                        <a:ext cx="2745655" cy="576064"/>
                      </a:xfrm>
                      <a:prstGeom prst="rect">
                        <a:avLst/>
                      </a:prstGeom>
                      <a:noFill/>
                    </p:spPr>
                  </p:pic>
                </p:oleObj>
              </mc:Fallback>
            </mc:AlternateContent>
          </a:graphicData>
        </a:graphic>
      </p:graphicFrame>
    </p:spTree>
    <p:extLst>
      <p:ext uri="{BB962C8B-B14F-4D97-AF65-F5344CB8AC3E}">
        <p14:creationId xmlns:p14="http://schemas.microsoft.com/office/powerpoint/2010/main" val="757769393"/>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15616" y="260648"/>
            <a:ext cx="7056784" cy="648072"/>
          </a:xfrm>
        </p:spPr>
        <p:txBody>
          <a:bodyPr>
            <a:noAutofit/>
          </a:bodyPr>
          <a:lstStyle/>
          <a:p>
            <a:r>
              <a:rPr lang="zh-CN" altLang="en-US" sz="4000" b="1" dirty="0" smtClean="0">
                <a:latin typeface="黑体" panose="02010609060101010101" pitchFamily="49" charset="-122"/>
                <a:ea typeface="黑体" panose="02010609060101010101" pitchFamily="49" charset="-122"/>
                <a:cs typeface="Times New Roman" panose="02020603050405020304" pitchFamily="18" charset="0"/>
              </a:rPr>
              <a:t>多个纯系群体间的亲子间相关</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15" name="内容占位符 13"/>
          <p:cNvSpPr>
            <a:spLocks noGrp="1"/>
          </p:cNvSpPr>
          <p:nvPr>
            <p:ph idx="1"/>
          </p:nvPr>
        </p:nvSpPr>
        <p:spPr>
          <a:xfrm>
            <a:off x="539552" y="980728"/>
            <a:ext cx="8136904" cy="4392488"/>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在</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个不同基因型构成的遗传群体中，假定繁殖后的基因型保持</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不变，</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亲代表型和子代表型</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用线性模型</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X</a:t>
            </a:r>
            <a:r>
              <a:rPr lang="en-US" altLang="zh-CN" sz="2800" i="1" baseline="-25000" dirty="0" smtClean="0">
                <a:latin typeface="Times New Roman" panose="02020603050405020304" pitchFamily="18" charset="0"/>
                <a:ea typeface="黑体" panose="02010609060101010101" pitchFamily="49" charset="-122"/>
                <a:cs typeface="Times New Roman" panose="02020603050405020304" pitchFamily="18" charset="0"/>
              </a:rPr>
              <a:t>i</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G</a:t>
            </a:r>
            <a:r>
              <a:rPr lang="en-US" altLang="zh-CN" sz="2800" i="1" baseline="-25000" dirty="0" err="1" smtClean="0">
                <a:latin typeface="Times New Roman" panose="02020603050405020304" pitchFamily="18" charset="0"/>
                <a:ea typeface="黑体" panose="02010609060101010101" pitchFamily="49" charset="-122"/>
                <a:cs typeface="Times New Roman" panose="02020603050405020304" pitchFamily="18" charset="0"/>
              </a:rPr>
              <a:t>i</a:t>
            </a:r>
            <a:r>
              <a:rPr lang="en-US" altLang="zh-CN" sz="2800" dirty="0" err="1" smtClean="0">
                <a:latin typeface="Times New Roman" panose="02020603050405020304" pitchFamily="18" charset="0"/>
                <a:ea typeface="黑体" panose="02010609060101010101" pitchFamily="49" charset="-122"/>
                <a:cs typeface="Times New Roman" panose="02020603050405020304" pitchFamily="18" charset="0"/>
              </a:rPr>
              <a:t>+ε</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Y</a:t>
            </a:r>
            <a:r>
              <a:rPr lang="en-US" altLang="zh-CN" sz="2800" i="1" baseline="-25000" dirty="0" smtClean="0">
                <a:latin typeface="Times New Roman" panose="02020603050405020304" pitchFamily="18" charset="0"/>
                <a:ea typeface="黑体" panose="02010609060101010101" pitchFamily="49" charset="-122"/>
                <a:cs typeface="Times New Roman" panose="02020603050405020304" pitchFamily="18" charset="0"/>
              </a:rPr>
              <a:t>i</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G</a:t>
            </a:r>
            <a:r>
              <a:rPr lang="en-US" altLang="zh-CN" sz="2800" i="1" baseline="-25000" dirty="0" err="1" smtClean="0">
                <a:latin typeface="Times New Roman" panose="02020603050405020304" pitchFamily="18" charset="0"/>
                <a:ea typeface="黑体" panose="02010609060101010101" pitchFamily="49" charset="-122"/>
                <a:cs typeface="Times New Roman" panose="02020603050405020304" pitchFamily="18" charset="0"/>
              </a:rPr>
              <a:t>i</a:t>
            </a:r>
            <a:r>
              <a:rPr lang="en-US" altLang="zh-CN" sz="2800" dirty="0" err="1" smtClean="0">
                <a:latin typeface="Times New Roman" panose="02020603050405020304" pitchFamily="18" charset="0"/>
                <a:ea typeface="黑体" panose="02010609060101010101" pitchFamily="49" charset="-122"/>
                <a:cs typeface="Times New Roman" panose="02020603050405020304" pitchFamily="18" charset="0"/>
              </a:rPr>
              <a:t>+ε</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表示，其中</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ε</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为</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随机误差</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根据</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协方差的性质</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子代均值对</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亲代表型</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回归系数其实</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就是第</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7</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章要介绍的广义遗传力</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；它们</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之间的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相关系数</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就是</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广义</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遗传力的平方根。</a:t>
            </a:r>
          </a:p>
        </p:txBody>
      </p:sp>
      <p:graphicFrame>
        <p:nvGraphicFramePr>
          <p:cNvPr id="7" name="对象 6"/>
          <p:cNvGraphicFramePr>
            <a:graphicFrameLocks noChangeAspect="1"/>
          </p:cNvGraphicFramePr>
          <p:nvPr>
            <p:extLst>
              <p:ext uri="{D42A27DB-BD31-4B8C-83A1-F6EECF244321}">
                <p14:modId xmlns:p14="http://schemas.microsoft.com/office/powerpoint/2010/main" val="3149181406"/>
              </p:ext>
            </p:extLst>
          </p:nvPr>
        </p:nvGraphicFramePr>
        <p:xfrm>
          <a:off x="899592" y="3014215"/>
          <a:ext cx="4865709" cy="630809"/>
        </p:xfrm>
        <a:graphic>
          <a:graphicData uri="http://schemas.openxmlformats.org/presentationml/2006/ole">
            <mc:AlternateContent xmlns:mc="http://schemas.openxmlformats.org/markup-compatibility/2006">
              <mc:Choice xmlns:v="urn:schemas-microsoft-com:vml" Requires="v">
                <p:oleObj spid="_x0000_s75818" name="公式" r:id="rId3" imgW="1828800" imgH="241200" progId="Equation.3">
                  <p:embed/>
                </p:oleObj>
              </mc:Choice>
              <mc:Fallback>
                <p:oleObj name="公式" r:id="rId3" imgW="1828800" imgH="241200" progId="Equation.3">
                  <p:embed/>
                  <p:pic>
                    <p:nvPicPr>
                      <p:cNvPr id="0" name=""/>
                      <p:cNvPicPr>
                        <a:picLocks noChangeAspect="1" noChangeArrowheads="1"/>
                      </p:cNvPicPr>
                      <p:nvPr/>
                    </p:nvPicPr>
                    <p:blipFill>
                      <a:blip r:embed="rId4"/>
                      <a:srcRect/>
                      <a:stretch>
                        <a:fillRect/>
                      </a:stretch>
                    </p:blipFill>
                    <p:spPr bwMode="auto">
                      <a:xfrm>
                        <a:off x="899592" y="3014215"/>
                        <a:ext cx="4865709" cy="630809"/>
                      </a:xfrm>
                      <a:prstGeom prst="rect">
                        <a:avLst/>
                      </a:prstGeom>
                      <a:noFill/>
                    </p:spPr>
                  </p:pic>
                </p:oleObj>
              </mc:Fallback>
            </mc:AlternateContent>
          </a:graphicData>
        </a:graphic>
      </p:graphicFrame>
      <p:graphicFrame>
        <p:nvGraphicFramePr>
          <p:cNvPr id="9" name="对象 8"/>
          <p:cNvGraphicFramePr>
            <a:graphicFrameLocks noChangeAspect="1"/>
          </p:cNvGraphicFramePr>
          <p:nvPr>
            <p:extLst>
              <p:ext uri="{D42A27DB-BD31-4B8C-83A1-F6EECF244321}">
                <p14:modId xmlns:p14="http://schemas.microsoft.com/office/powerpoint/2010/main" val="124213970"/>
              </p:ext>
            </p:extLst>
          </p:nvPr>
        </p:nvGraphicFramePr>
        <p:xfrm>
          <a:off x="6156176" y="3023450"/>
          <a:ext cx="2592288" cy="621574"/>
        </p:xfrm>
        <a:graphic>
          <a:graphicData uri="http://schemas.openxmlformats.org/presentationml/2006/ole">
            <mc:AlternateContent xmlns:mc="http://schemas.openxmlformats.org/markup-compatibility/2006">
              <mc:Choice xmlns:v="urn:schemas-microsoft-com:vml" Requires="v">
                <p:oleObj spid="_x0000_s75819" name="公式" r:id="rId5" imgW="1015920" imgH="241200" progId="Equation.3">
                  <p:embed/>
                </p:oleObj>
              </mc:Choice>
              <mc:Fallback>
                <p:oleObj name="公式" r:id="rId5" imgW="1015920" imgH="241200" progId="Equation.3">
                  <p:embed/>
                  <p:pic>
                    <p:nvPicPr>
                      <p:cNvPr id="0" name=""/>
                      <p:cNvPicPr>
                        <a:picLocks noChangeAspect="1" noChangeArrowheads="1"/>
                      </p:cNvPicPr>
                      <p:nvPr/>
                    </p:nvPicPr>
                    <p:blipFill>
                      <a:blip r:embed="rId6"/>
                      <a:srcRect/>
                      <a:stretch>
                        <a:fillRect/>
                      </a:stretch>
                    </p:blipFill>
                    <p:spPr bwMode="auto">
                      <a:xfrm>
                        <a:off x="6156176" y="3023450"/>
                        <a:ext cx="2592288" cy="621574"/>
                      </a:xfrm>
                      <a:prstGeom prst="rect">
                        <a:avLst/>
                      </a:prstGeom>
                      <a:noFill/>
                    </p:spPr>
                  </p:pic>
                </p:oleObj>
              </mc:Fallback>
            </mc:AlternateContent>
          </a:graphicData>
        </a:graphic>
      </p:graphicFrame>
      <p:graphicFrame>
        <p:nvGraphicFramePr>
          <p:cNvPr id="5" name="对象 4"/>
          <p:cNvGraphicFramePr>
            <a:graphicFrameLocks noChangeAspect="1"/>
          </p:cNvGraphicFramePr>
          <p:nvPr>
            <p:extLst>
              <p:ext uri="{D42A27DB-BD31-4B8C-83A1-F6EECF244321}">
                <p14:modId xmlns:p14="http://schemas.microsoft.com/office/powerpoint/2010/main" val="2574788791"/>
              </p:ext>
            </p:extLst>
          </p:nvPr>
        </p:nvGraphicFramePr>
        <p:xfrm>
          <a:off x="899592" y="5157192"/>
          <a:ext cx="1187624" cy="1132569"/>
        </p:xfrm>
        <a:graphic>
          <a:graphicData uri="http://schemas.openxmlformats.org/presentationml/2006/ole">
            <mc:AlternateContent xmlns:mc="http://schemas.openxmlformats.org/markup-compatibility/2006">
              <mc:Choice xmlns:v="urn:schemas-microsoft-com:vml" Requires="v">
                <p:oleObj spid="_x0000_s75820" name="公式" r:id="rId7" imgW="482600" imgH="457200" progId="Equation.3">
                  <p:embed/>
                </p:oleObj>
              </mc:Choice>
              <mc:Fallback>
                <p:oleObj name="公式" r:id="rId7" imgW="482600" imgH="457200" progId="Equation.3">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99592" y="5157192"/>
                        <a:ext cx="1187624" cy="1132569"/>
                      </a:xfrm>
                      <a:prstGeom prst="rect">
                        <a:avLst/>
                      </a:prstGeom>
                      <a:noFill/>
                    </p:spPr>
                  </p:pic>
                </p:oleObj>
              </mc:Fallback>
            </mc:AlternateContent>
          </a:graphicData>
        </a:graphic>
      </p:graphicFrame>
      <p:graphicFrame>
        <p:nvGraphicFramePr>
          <p:cNvPr id="17" name="对象 16"/>
          <p:cNvGraphicFramePr>
            <a:graphicFrameLocks noChangeAspect="1"/>
          </p:cNvGraphicFramePr>
          <p:nvPr>
            <p:extLst>
              <p:ext uri="{D42A27DB-BD31-4B8C-83A1-F6EECF244321}">
                <p14:modId xmlns:p14="http://schemas.microsoft.com/office/powerpoint/2010/main" val="240718512"/>
              </p:ext>
            </p:extLst>
          </p:nvPr>
        </p:nvGraphicFramePr>
        <p:xfrm>
          <a:off x="3059832" y="5157192"/>
          <a:ext cx="2750384" cy="1224136"/>
        </p:xfrm>
        <a:graphic>
          <a:graphicData uri="http://schemas.openxmlformats.org/presentationml/2006/ole">
            <mc:AlternateContent xmlns:mc="http://schemas.openxmlformats.org/markup-compatibility/2006">
              <mc:Choice xmlns:v="urn:schemas-microsoft-com:vml" Requires="v">
                <p:oleObj spid="_x0000_s75821" name="公式" r:id="rId9" imgW="1104421" imgH="495085" progId="Equation.3">
                  <p:embed/>
                </p:oleObj>
              </mc:Choice>
              <mc:Fallback>
                <p:oleObj name="公式" r:id="rId9" imgW="1104421" imgH="495085" progId="Equation.3">
                  <p:embed/>
                  <p:pic>
                    <p:nvPicPr>
                      <p:cNvPr id="0" name="Object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59832" y="5157192"/>
                        <a:ext cx="2750384" cy="1224136"/>
                      </a:xfrm>
                      <a:prstGeom prst="rect">
                        <a:avLst/>
                      </a:prstGeom>
                      <a:noFill/>
                    </p:spPr>
                  </p:pic>
                </p:oleObj>
              </mc:Fallback>
            </mc:AlternateContent>
          </a:graphicData>
        </a:graphic>
      </p:graphicFrame>
    </p:spTree>
    <p:extLst>
      <p:ext uri="{BB962C8B-B14F-4D97-AF65-F5344CB8AC3E}">
        <p14:creationId xmlns:p14="http://schemas.microsoft.com/office/powerpoint/2010/main" val="4172409620"/>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15616" y="260648"/>
            <a:ext cx="7056784" cy="720080"/>
          </a:xfrm>
        </p:spPr>
        <p:txBody>
          <a:bodyPr>
            <a:noAutofit/>
          </a:bodyPr>
          <a:lstStyle/>
          <a:p>
            <a:r>
              <a:rPr lang="zh-CN" altLang="en-US" sz="4000" b="1" dirty="0" smtClean="0">
                <a:latin typeface="黑体" panose="02010609060101010101" pitchFamily="49" charset="-122"/>
                <a:ea typeface="黑体" panose="02010609060101010101" pitchFamily="49" charset="-122"/>
                <a:cs typeface="Times New Roman" panose="02020603050405020304" pitchFamily="18" charset="0"/>
              </a:rPr>
              <a:t>随机交配群体的亲子间相关</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15" name="内容占位符 13"/>
          <p:cNvSpPr>
            <a:spLocks noGrp="1"/>
          </p:cNvSpPr>
          <p:nvPr>
            <p:ph idx="1"/>
          </p:nvPr>
        </p:nvSpPr>
        <p:spPr>
          <a:xfrm>
            <a:off x="503548" y="1052736"/>
            <a:ext cx="8244916" cy="4392488"/>
          </a:xfrm>
        </p:spPr>
        <p:txBody>
          <a:bodyPr>
            <a:noAutofit/>
          </a:bodyPr>
          <a:lstStyle/>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随机交配群体中</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子代的平均表现等于亲代的育种值（加性效应）</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子代均值对</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中亲</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的回归系数</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等于狭义</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遗传力；</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后代平均表现</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与</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中亲</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相关系数等于狭义遗传力的平方根</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7" name="对象 6"/>
          <p:cNvGraphicFramePr>
            <a:graphicFrameLocks noChangeAspect="1"/>
          </p:cNvGraphicFramePr>
          <p:nvPr>
            <p:extLst>
              <p:ext uri="{D42A27DB-BD31-4B8C-83A1-F6EECF244321}">
                <p14:modId xmlns:p14="http://schemas.microsoft.com/office/powerpoint/2010/main" val="2318821153"/>
              </p:ext>
            </p:extLst>
          </p:nvPr>
        </p:nvGraphicFramePr>
        <p:xfrm>
          <a:off x="971600" y="2204864"/>
          <a:ext cx="4832350" cy="596900"/>
        </p:xfrm>
        <a:graphic>
          <a:graphicData uri="http://schemas.openxmlformats.org/presentationml/2006/ole">
            <mc:AlternateContent xmlns:mc="http://schemas.openxmlformats.org/markup-compatibility/2006">
              <mc:Choice xmlns:v="urn:schemas-microsoft-com:vml" Requires="v">
                <p:oleObj spid="_x0000_s76834" name="公式" r:id="rId3" imgW="1815840" imgH="228600" progId="Equation.3">
                  <p:embed/>
                </p:oleObj>
              </mc:Choice>
              <mc:Fallback>
                <p:oleObj name="公式" r:id="rId3" imgW="1815840" imgH="228600" progId="Equation.3">
                  <p:embed/>
                  <p:pic>
                    <p:nvPicPr>
                      <p:cNvPr id="0" name=""/>
                      <p:cNvPicPr>
                        <a:picLocks noChangeAspect="1" noChangeArrowheads="1"/>
                      </p:cNvPicPr>
                      <p:nvPr/>
                    </p:nvPicPr>
                    <p:blipFill>
                      <a:blip r:embed="rId4"/>
                      <a:srcRect/>
                      <a:stretch>
                        <a:fillRect/>
                      </a:stretch>
                    </p:blipFill>
                    <p:spPr bwMode="auto">
                      <a:xfrm>
                        <a:off x="971600" y="2204864"/>
                        <a:ext cx="4832350" cy="596900"/>
                      </a:xfrm>
                      <a:prstGeom prst="rect">
                        <a:avLst/>
                      </a:prstGeom>
                      <a:noFill/>
                    </p:spPr>
                  </p:pic>
                </p:oleObj>
              </mc:Fallback>
            </mc:AlternateContent>
          </a:graphicData>
        </a:graphic>
      </p:graphicFrame>
      <p:graphicFrame>
        <p:nvGraphicFramePr>
          <p:cNvPr id="9" name="对象 8"/>
          <p:cNvGraphicFramePr>
            <a:graphicFrameLocks noChangeAspect="1"/>
          </p:cNvGraphicFramePr>
          <p:nvPr>
            <p:extLst>
              <p:ext uri="{D42A27DB-BD31-4B8C-83A1-F6EECF244321}">
                <p14:modId xmlns:p14="http://schemas.microsoft.com/office/powerpoint/2010/main" val="1912788575"/>
              </p:ext>
            </p:extLst>
          </p:nvPr>
        </p:nvGraphicFramePr>
        <p:xfrm>
          <a:off x="6156176" y="2204864"/>
          <a:ext cx="2592288" cy="621574"/>
        </p:xfrm>
        <a:graphic>
          <a:graphicData uri="http://schemas.openxmlformats.org/presentationml/2006/ole">
            <mc:AlternateContent xmlns:mc="http://schemas.openxmlformats.org/markup-compatibility/2006">
              <mc:Choice xmlns:v="urn:schemas-microsoft-com:vml" Requires="v">
                <p:oleObj spid="_x0000_s76835" name="公式" r:id="rId5" imgW="1015920" imgH="241200" progId="Equation.3">
                  <p:embed/>
                </p:oleObj>
              </mc:Choice>
              <mc:Fallback>
                <p:oleObj name="公式" r:id="rId5" imgW="1015920" imgH="241200" progId="Equation.3">
                  <p:embed/>
                  <p:pic>
                    <p:nvPicPr>
                      <p:cNvPr id="0" name=""/>
                      <p:cNvPicPr>
                        <a:picLocks noChangeAspect="1" noChangeArrowheads="1"/>
                      </p:cNvPicPr>
                      <p:nvPr/>
                    </p:nvPicPr>
                    <p:blipFill>
                      <a:blip r:embed="rId6"/>
                      <a:srcRect/>
                      <a:stretch>
                        <a:fillRect/>
                      </a:stretch>
                    </p:blipFill>
                    <p:spPr bwMode="auto">
                      <a:xfrm>
                        <a:off x="6156176" y="2204864"/>
                        <a:ext cx="2592288" cy="621574"/>
                      </a:xfrm>
                      <a:prstGeom prst="rect">
                        <a:avLst/>
                      </a:prstGeom>
                      <a:noFill/>
                    </p:spPr>
                  </p:pic>
                </p:oleObj>
              </mc:Fallback>
            </mc:AlternateContent>
          </a:graphicData>
        </a:graphic>
      </p:graphicFrame>
      <p:graphicFrame>
        <p:nvGraphicFramePr>
          <p:cNvPr id="5" name="对象 4"/>
          <p:cNvGraphicFramePr>
            <a:graphicFrameLocks noChangeAspect="1"/>
          </p:cNvGraphicFramePr>
          <p:nvPr>
            <p:extLst>
              <p:ext uri="{D42A27DB-BD31-4B8C-83A1-F6EECF244321}">
                <p14:modId xmlns:p14="http://schemas.microsoft.com/office/powerpoint/2010/main" val="615838284"/>
              </p:ext>
            </p:extLst>
          </p:nvPr>
        </p:nvGraphicFramePr>
        <p:xfrm>
          <a:off x="965795" y="4365104"/>
          <a:ext cx="1878013" cy="1133475"/>
        </p:xfrm>
        <a:graphic>
          <a:graphicData uri="http://schemas.openxmlformats.org/presentationml/2006/ole">
            <mc:AlternateContent xmlns:mc="http://schemas.openxmlformats.org/markup-compatibility/2006">
              <mc:Choice xmlns:v="urn:schemas-microsoft-com:vml" Requires="v">
                <p:oleObj spid="_x0000_s76836" name="公式" r:id="rId7" imgW="761760" imgH="457200" progId="Equation.3">
                  <p:embed/>
                </p:oleObj>
              </mc:Choice>
              <mc:Fallback>
                <p:oleObj name="公式" r:id="rId7" imgW="761760" imgH="457200" progId="Equation.3">
                  <p:embed/>
                  <p:pic>
                    <p:nvPicPr>
                      <p:cNvPr id="0" name=""/>
                      <p:cNvPicPr>
                        <a:picLocks noChangeAspect="1" noChangeArrowheads="1"/>
                      </p:cNvPicPr>
                      <p:nvPr/>
                    </p:nvPicPr>
                    <p:blipFill>
                      <a:blip r:embed="rId8"/>
                      <a:srcRect/>
                      <a:stretch>
                        <a:fillRect/>
                      </a:stretch>
                    </p:blipFill>
                    <p:spPr bwMode="auto">
                      <a:xfrm>
                        <a:off x="965795" y="4365104"/>
                        <a:ext cx="1878013" cy="1133475"/>
                      </a:xfrm>
                      <a:prstGeom prst="rect">
                        <a:avLst/>
                      </a:prstGeom>
                      <a:noFill/>
                    </p:spPr>
                  </p:pic>
                </p:oleObj>
              </mc:Fallback>
            </mc:AlternateContent>
          </a:graphicData>
        </a:graphic>
      </p:graphicFrame>
      <p:graphicFrame>
        <p:nvGraphicFramePr>
          <p:cNvPr id="17" name="对象 16"/>
          <p:cNvGraphicFramePr>
            <a:graphicFrameLocks noChangeAspect="1"/>
          </p:cNvGraphicFramePr>
          <p:nvPr>
            <p:extLst>
              <p:ext uri="{D42A27DB-BD31-4B8C-83A1-F6EECF244321}">
                <p14:modId xmlns:p14="http://schemas.microsoft.com/office/powerpoint/2010/main" val="3703731358"/>
              </p:ext>
            </p:extLst>
          </p:nvPr>
        </p:nvGraphicFramePr>
        <p:xfrm>
          <a:off x="3267174" y="4365104"/>
          <a:ext cx="3321050" cy="1223963"/>
        </p:xfrm>
        <a:graphic>
          <a:graphicData uri="http://schemas.openxmlformats.org/presentationml/2006/ole">
            <mc:AlternateContent xmlns:mc="http://schemas.openxmlformats.org/markup-compatibility/2006">
              <mc:Choice xmlns:v="urn:schemas-microsoft-com:vml" Requires="v">
                <p:oleObj spid="_x0000_s76837" name="公式" r:id="rId9" imgW="1333440" imgH="495000" progId="Equation.3">
                  <p:embed/>
                </p:oleObj>
              </mc:Choice>
              <mc:Fallback>
                <p:oleObj name="公式" r:id="rId9" imgW="1333440" imgH="495000" progId="Equation.3">
                  <p:embed/>
                  <p:pic>
                    <p:nvPicPr>
                      <p:cNvPr id="0" name=""/>
                      <p:cNvPicPr>
                        <a:picLocks noChangeAspect="1" noChangeArrowheads="1"/>
                      </p:cNvPicPr>
                      <p:nvPr/>
                    </p:nvPicPr>
                    <p:blipFill>
                      <a:blip r:embed="rId10"/>
                      <a:srcRect/>
                      <a:stretch>
                        <a:fillRect/>
                      </a:stretch>
                    </p:blipFill>
                    <p:spPr bwMode="auto">
                      <a:xfrm>
                        <a:off x="3267174" y="4365104"/>
                        <a:ext cx="3321050" cy="1223963"/>
                      </a:xfrm>
                      <a:prstGeom prst="rect">
                        <a:avLst/>
                      </a:prstGeom>
                      <a:noFill/>
                    </p:spPr>
                  </p:pic>
                </p:oleObj>
              </mc:Fallback>
            </mc:AlternateContent>
          </a:graphicData>
        </a:graphic>
      </p:graphicFrame>
    </p:spTree>
    <p:extLst>
      <p:ext uri="{BB962C8B-B14F-4D97-AF65-F5344CB8AC3E}">
        <p14:creationId xmlns:p14="http://schemas.microsoft.com/office/powerpoint/2010/main" val="3387344572"/>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15616" y="260648"/>
            <a:ext cx="7056784" cy="720080"/>
          </a:xfrm>
        </p:spPr>
        <p:txBody>
          <a:bodyPr>
            <a:noAutofit/>
          </a:bodyPr>
          <a:lstStyle/>
          <a:p>
            <a:r>
              <a:rPr lang="zh-CN" altLang="zh-CN" sz="4000" b="1" dirty="0" smtClean="0">
                <a:latin typeface="黑体" panose="02010609060101010101" pitchFamily="49" charset="-122"/>
                <a:ea typeface="黑体" panose="02010609060101010101" pitchFamily="49" charset="-122"/>
              </a:rPr>
              <a:t>多元回归</a:t>
            </a:r>
            <a:r>
              <a:rPr lang="zh-CN" altLang="en-US" sz="4000" b="1" dirty="0" smtClean="0">
                <a:latin typeface="黑体" panose="02010609060101010101" pitchFamily="49" charset="-122"/>
                <a:ea typeface="黑体" panose="02010609060101010101" pitchFamily="49" charset="-122"/>
              </a:rPr>
              <a:t>分析</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15" name="内容占位符 13"/>
          <p:cNvSpPr>
            <a:spLocks noGrp="1"/>
          </p:cNvSpPr>
          <p:nvPr>
            <p:ph idx="1"/>
          </p:nvPr>
        </p:nvSpPr>
        <p:spPr>
          <a:xfrm>
            <a:off x="503548" y="1196752"/>
            <a:ext cx="8244916" cy="1440160"/>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对于一个因变量和多个自变量来说，假定</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个自变量为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X</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X</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X</a:t>
            </a:r>
            <a:r>
              <a:rPr lang="en-US" altLang="zh-CN" sz="2800" i="1" baseline="-25000" dirty="0" err="1">
                <a:latin typeface="Times New Roman" panose="02020603050405020304" pitchFamily="18" charset="0"/>
                <a:ea typeface="黑体" panose="02010609060101010101" pitchFamily="49" charset="-122"/>
                <a:cs typeface="Times New Roman" panose="02020603050405020304" pitchFamily="18" charset="0"/>
              </a:rPr>
              <a:t>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，因变量为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Y</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，它们</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之间的线性关系</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模型</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为</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4" name="对象 3"/>
          <p:cNvGraphicFramePr>
            <a:graphicFrameLocks noChangeAspect="1"/>
          </p:cNvGraphicFramePr>
          <p:nvPr>
            <p:extLst>
              <p:ext uri="{D42A27DB-BD31-4B8C-83A1-F6EECF244321}">
                <p14:modId xmlns:p14="http://schemas.microsoft.com/office/powerpoint/2010/main" val="1580360542"/>
              </p:ext>
            </p:extLst>
          </p:nvPr>
        </p:nvGraphicFramePr>
        <p:xfrm>
          <a:off x="827584" y="2924944"/>
          <a:ext cx="6480720" cy="648072"/>
        </p:xfrm>
        <a:graphic>
          <a:graphicData uri="http://schemas.openxmlformats.org/presentationml/2006/ole">
            <mc:AlternateContent xmlns:mc="http://schemas.openxmlformats.org/markup-compatibility/2006">
              <mc:Choice xmlns:v="urn:schemas-microsoft-com:vml" Requires="v">
                <p:oleObj spid="_x0000_s77833" name="公式" r:id="rId3" imgW="2286000" imgH="228600" progId="Equation.3">
                  <p:embed/>
                </p:oleObj>
              </mc:Choice>
              <mc:Fallback>
                <p:oleObj name="公式" r:id="rId3" imgW="2286000" imgH="228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7584" y="2924944"/>
                        <a:ext cx="6480720" cy="648072"/>
                      </a:xfrm>
                      <a:prstGeom prst="rect">
                        <a:avLst/>
                      </a:prstGeom>
                      <a:noFill/>
                    </p:spPr>
                  </p:pic>
                </p:oleObj>
              </mc:Fallback>
            </mc:AlternateContent>
          </a:graphicData>
        </a:graphic>
      </p:graphicFrame>
    </p:spTree>
    <p:extLst>
      <p:ext uri="{BB962C8B-B14F-4D97-AF65-F5344CB8AC3E}">
        <p14:creationId xmlns:p14="http://schemas.microsoft.com/office/powerpoint/2010/main" val="1346553849"/>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15616" y="260648"/>
            <a:ext cx="7056784" cy="792088"/>
          </a:xfrm>
        </p:spPr>
        <p:txBody>
          <a:bodyPr>
            <a:noAutofit/>
          </a:bodyPr>
          <a:lstStyle/>
          <a:p>
            <a:r>
              <a:rPr lang="zh-CN" altLang="en-US" sz="4000" b="1" dirty="0" smtClean="0">
                <a:latin typeface="黑体" panose="02010609060101010101" pitchFamily="49" charset="-122"/>
                <a:ea typeface="黑体" panose="02010609060101010101" pitchFamily="49" charset="-122"/>
              </a:rPr>
              <a:t>线性</a:t>
            </a:r>
            <a:r>
              <a:rPr lang="zh-CN" altLang="zh-CN" sz="4000" b="1" dirty="0" smtClean="0">
                <a:latin typeface="黑体" panose="02010609060101010101" pitchFamily="49" charset="-122"/>
                <a:ea typeface="黑体" panose="02010609060101010101" pitchFamily="49" charset="-122"/>
              </a:rPr>
              <a:t>回归</a:t>
            </a:r>
            <a:r>
              <a:rPr lang="zh-CN" altLang="en-US" sz="4000" b="1" dirty="0" smtClean="0">
                <a:latin typeface="黑体" panose="02010609060101010101" pitchFamily="49" charset="-122"/>
                <a:ea typeface="黑体" panose="02010609060101010101" pitchFamily="49" charset="-122"/>
              </a:rPr>
              <a:t>的矩阵模型</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15" name="内容占位符 13"/>
          <p:cNvSpPr>
            <a:spLocks noGrp="1"/>
          </p:cNvSpPr>
          <p:nvPr>
            <p:ph idx="1"/>
          </p:nvPr>
        </p:nvSpPr>
        <p:spPr>
          <a:xfrm>
            <a:off x="467544" y="1124744"/>
            <a:ext cx="8352928" cy="2232248"/>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对于大小为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的一组样本来说，将因变量</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Y</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个观察值用下面的列向量</a:t>
            </a:r>
            <a:r>
              <a:rPr lang="en-US" altLang="zh-CN" sz="2800" b="1" dirty="0">
                <a:latin typeface="Times New Roman" panose="02020603050405020304" pitchFamily="18" charset="0"/>
                <a:ea typeface="黑体" panose="02010609060101010101" pitchFamily="49" charset="-122"/>
                <a:cs typeface="Times New Roman" panose="02020603050405020304" pitchFamily="18" charset="0"/>
              </a:rPr>
              <a:t>Y</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，常数</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项的系数</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和回归系数对应的因变量观测值用如下的矩阵</a:t>
            </a:r>
            <a:r>
              <a:rPr lang="en-US" altLang="zh-CN" sz="2800" b="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表示，所有待估参数用如下的向量</a:t>
            </a:r>
            <a:r>
              <a:rPr lang="en-US" altLang="zh-CN" sz="2800" b="1"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表示，残差用如下的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向量</a:t>
            </a:r>
            <a:r>
              <a:rPr lang="en-US" altLang="zh-CN" sz="2800" b="1" dirty="0">
                <a:latin typeface="Times New Roman" panose="02020603050405020304" pitchFamily="18" charset="0"/>
                <a:ea typeface="黑体" panose="02010609060101010101" pitchFamily="49" charset="-122"/>
                <a:cs typeface="Times New Roman" panose="02020603050405020304" pitchFamily="18" charset="0"/>
              </a:rPr>
              <a:t>ε</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表示</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，向量和矩阵后面的下标表示阶数</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6" name="对象 5"/>
          <p:cNvGraphicFramePr>
            <a:graphicFrameLocks noChangeAspect="1"/>
          </p:cNvGraphicFramePr>
          <p:nvPr>
            <p:extLst>
              <p:ext uri="{D42A27DB-BD31-4B8C-83A1-F6EECF244321}">
                <p14:modId xmlns:p14="http://schemas.microsoft.com/office/powerpoint/2010/main" val="3534742074"/>
              </p:ext>
            </p:extLst>
          </p:nvPr>
        </p:nvGraphicFramePr>
        <p:xfrm>
          <a:off x="467544" y="3573016"/>
          <a:ext cx="1259632" cy="1681409"/>
        </p:xfrm>
        <a:graphic>
          <a:graphicData uri="http://schemas.openxmlformats.org/presentationml/2006/ole">
            <mc:AlternateContent xmlns:mc="http://schemas.openxmlformats.org/markup-compatibility/2006">
              <mc:Choice xmlns:v="urn:schemas-microsoft-com:vml" Requires="v">
                <p:oleObj spid="_x0000_s78889" name="公式" r:id="rId3" imgW="698500" imgH="939800" progId="Equation.3">
                  <p:embed/>
                </p:oleObj>
              </mc:Choice>
              <mc:Fallback>
                <p:oleObj name="公式" r:id="rId3" imgW="698500" imgH="9398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7544" y="3573016"/>
                        <a:ext cx="1259632" cy="1681409"/>
                      </a:xfrm>
                      <a:prstGeom prst="rect">
                        <a:avLst/>
                      </a:prstGeom>
                      <a:noFill/>
                    </p:spPr>
                  </p:pic>
                </p:oleObj>
              </mc:Fallback>
            </mc:AlternateContent>
          </a:graphicData>
        </a:graphic>
      </p:graphicFrame>
      <p:graphicFrame>
        <p:nvGraphicFramePr>
          <p:cNvPr id="8" name="对象 7"/>
          <p:cNvGraphicFramePr>
            <a:graphicFrameLocks noChangeAspect="1"/>
          </p:cNvGraphicFramePr>
          <p:nvPr>
            <p:extLst>
              <p:ext uri="{D42A27DB-BD31-4B8C-83A1-F6EECF244321}">
                <p14:modId xmlns:p14="http://schemas.microsoft.com/office/powerpoint/2010/main" val="1041961938"/>
              </p:ext>
            </p:extLst>
          </p:nvPr>
        </p:nvGraphicFramePr>
        <p:xfrm>
          <a:off x="2051720" y="3573016"/>
          <a:ext cx="3312368" cy="1642267"/>
        </p:xfrm>
        <a:graphic>
          <a:graphicData uri="http://schemas.openxmlformats.org/presentationml/2006/ole">
            <mc:AlternateContent xmlns:mc="http://schemas.openxmlformats.org/markup-compatibility/2006">
              <mc:Choice xmlns:v="urn:schemas-microsoft-com:vml" Requires="v">
                <p:oleObj spid="_x0000_s78890" name="公式" r:id="rId5" imgW="1892300" imgH="939800" progId="Equation.3">
                  <p:embed/>
                </p:oleObj>
              </mc:Choice>
              <mc:Fallback>
                <p:oleObj name="公式" r:id="rId5" imgW="1892300" imgH="9398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51720" y="3573016"/>
                        <a:ext cx="3312368" cy="1642267"/>
                      </a:xfrm>
                      <a:prstGeom prst="rect">
                        <a:avLst/>
                      </a:prstGeom>
                      <a:noFill/>
                    </p:spPr>
                  </p:pic>
                </p:oleObj>
              </mc:Fallback>
            </mc:AlternateContent>
          </a:graphicData>
        </a:graphic>
      </p:graphicFrame>
      <p:graphicFrame>
        <p:nvGraphicFramePr>
          <p:cNvPr id="10" name="对象 9"/>
          <p:cNvGraphicFramePr>
            <a:graphicFrameLocks noChangeAspect="1"/>
          </p:cNvGraphicFramePr>
          <p:nvPr>
            <p:extLst>
              <p:ext uri="{D42A27DB-BD31-4B8C-83A1-F6EECF244321}">
                <p14:modId xmlns:p14="http://schemas.microsoft.com/office/powerpoint/2010/main" val="83944722"/>
              </p:ext>
            </p:extLst>
          </p:nvPr>
        </p:nvGraphicFramePr>
        <p:xfrm>
          <a:off x="5508104" y="3573016"/>
          <a:ext cx="1656184" cy="1696438"/>
        </p:xfrm>
        <a:graphic>
          <a:graphicData uri="http://schemas.openxmlformats.org/presentationml/2006/ole">
            <mc:AlternateContent xmlns:mc="http://schemas.openxmlformats.org/markup-compatibility/2006">
              <mc:Choice xmlns:v="urn:schemas-microsoft-com:vml" Requires="v">
                <p:oleObj spid="_x0000_s78891" name="公式" r:id="rId7" imgW="914400" imgH="939800" progId="Equation.3">
                  <p:embed/>
                </p:oleObj>
              </mc:Choice>
              <mc:Fallback>
                <p:oleObj name="公式" r:id="rId7" imgW="914400" imgH="9398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08104" y="3573016"/>
                        <a:ext cx="1656184" cy="1696438"/>
                      </a:xfrm>
                      <a:prstGeom prst="rect">
                        <a:avLst/>
                      </a:prstGeom>
                      <a:noFill/>
                    </p:spPr>
                  </p:pic>
                </p:oleObj>
              </mc:Fallback>
            </mc:AlternateContent>
          </a:graphicData>
        </a:graphic>
      </p:graphicFrame>
      <p:graphicFrame>
        <p:nvGraphicFramePr>
          <p:cNvPr id="12" name="对象 11"/>
          <p:cNvGraphicFramePr>
            <a:graphicFrameLocks noChangeAspect="1"/>
          </p:cNvGraphicFramePr>
          <p:nvPr>
            <p:extLst>
              <p:ext uri="{D42A27DB-BD31-4B8C-83A1-F6EECF244321}">
                <p14:modId xmlns:p14="http://schemas.microsoft.com/office/powerpoint/2010/main" val="901800137"/>
              </p:ext>
            </p:extLst>
          </p:nvPr>
        </p:nvGraphicFramePr>
        <p:xfrm>
          <a:off x="7399040" y="3508869"/>
          <a:ext cx="1259632" cy="1720331"/>
        </p:xfrm>
        <a:graphic>
          <a:graphicData uri="http://schemas.openxmlformats.org/presentationml/2006/ole">
            <mc:AlternateContent xmlns:mc="http://schemas.openxmlformats.org/markup-compatibility/2006">
              <mc:Choice xmlns:v="urn:schemas-microsoft-com:vml" Requires="v">
                <p:oleObj spid="_x0000_s78892" name="公式" r:id="rId9" imgW="685800" imgH="939800" progId="Equation.3">
                  <p:embed/>
                </p:oleObj>
              </mc:Choice>
              <mc:Fallback>
                <p:oleObj name="公式" r:id="rId9" imgW="685800" imgH="939800"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399040" y="3508869"/>
                        <a:ext cx="1259632" cy="1720331"/>
                      </a:xfrm>
                      <a:prstGeom prst="rect">
                        <a:avLst/>
                      </a:prstGeom>
                      <a:noFill/>
                    </p:spPr>
                  </p:pic>
                </p:oleObj>
              </mc:Fallback>
            </mc:AlternateContent>
          </a:graphicData>
        </a:graphic>
      </p:graphicFrame>
      <p:graphicFrame>
        <p:nvGraphicFramePr>
          <p:cNvPr id="14" name="对象 13"/>
          <p:cNvGraphicFramePr>
            <a:graphicFrameLocks noChangeAspect="1"/>
          </p:cNvGraphicFramePr>
          <p:nvPr>
            <p:extLst>
              <p:ext uri="{D42A27DB-BD31-4B8C-83A1-F6EECF244321}">
                <p14:modId xmlns:p14="http://schemas.microsoft.com/office/powerpoint/2010/main" val="2547446016"/>
              </p:ext>
            </p:extLst>
          </p:nvPr>
        </p:nvGraphicFramePr>
        <p:xfrm>
          <a:off x="3270940" y="5589240"/>
          <a:ext cx="2602120" cy="692696"/>
        </p:xfrm>
        <a:graphic>
          <a:graphicData uri="http://schemas.openxmlformats.org/presentationml/2006/ole">
            <mc:AlternateContent xmlns:mc="http://schemas.openxmlformats.org/markup-compatibility/2006">
              <mc:Choice xmlns:v="urn:schemas-microsoft-com:vml" Requires="v">
                <p:oleObj spid="_x0000_s78893" name="公式" r:id="rId11" imgW="685800" imgH="190500" progId="Equation.3">
                  <p:embed/>
                </p:oleObj>
              </mc:Choice>
              <mc:Fallback>
                <p:oleObj name="公式" r:id="rId11" imgW="685800" imgH="190500" progId="Equation.3">
                  <p:embed/>
                  <p:pic>
                    <p:nvPicPr>
                      <p:cNvPr id="0" name="Object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270940" y="5589240"/>
                        <a:ext cx="2602120" cy="692696"/>
                      </a:xfrm>
                      <a:prstGeom prst="rect">
                        <a:avLst/>
                      </a:prstGeom>
                      <a:noFill/>
                    </p:spPr>
                  </p:pic>
                </p:oleObj>
              </mc:Fallback>
            </mc:AlternateContent>
          </a:graphicData>
        </a:graphic>
      </p:graphicFrame>
    </p:spTree>
    <p:extLst>
      <p:ext uri="{BB962C8B-B14F-4D97-AF65-F5344CB8AC3E}">
        <p14:creationId xmlns:p14="http://schemas.microsoft.com/office/powerpoint/2010/main" val="448975585"/>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15616" y="260648"/>
            <a:ext cx="7056784" cy="792088"/>
          </a:xfrm>
        </p:spPr>
        <p:txBody>
          <a:bodyPr>
            <a:noAutofit/>
          </a:bodyPr>
          <a:lstStyle/>
          <a:p>
            <a:r>
              <a:rPr lang="zh-CN" altLang="zh-CN" sz="4000" b="1" dirty="0" smtClean="0">
                <a:latin typeface="黑体" panose="02010609060101010101" pitchFamily="49" charset="-122"/>
                <a:ea typeface="黑体" panose="02010609060101010101" pitchFamily="49" charset="-122"/>
              </a:rPr>
              <a:t>回归</a:t>
            </a:r>
            <a:r>
              <a:rPr lang="zh-CN" altLang="en-US" sz="4000" b="1" dirty="0" smtClean="0">
                <a:latin typeface="黑体" panose="02010609060101010101" pitchFamily="49" charset="-122"/>
                <a:ea typeface="黑体" panose="02010609060101010101" pitchFamily="49" charset="-122"/>
              </a:rPr>
              <a:t>系数的最小二乘估计</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15" name="内容占位符 13"/>
          <p:cNvSpPr>
            <a:spLocks noGrp="1"/>
          </p:cNvSpPr>
          <p:nvPr>
            <p:ph idx="1"/>
          </p:nvPr>
        </p:nvSpPr>
        <p:spPr>
          <a:xfrm>
            <a:off x="755576" y="1124744"/>
            <a:ext cx="7920880" cy="4464496"/>
          </a:xfrm>
        </p:spPr>
        <p:txBody>
          <a:bodyPr>
            <a:noAutofit/>
          </a:bodyPr>
          <a:lstStyle/>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矩阵模型</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中</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a:t>
            </a:r>
            <a:r>
              <a:rPr lang="en-US" altLang="zh-CN" sz="2800" b="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称为设计矩阵或发生矩阵（</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design matrix or incidence matrix</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），参数向量</a:t>
            </a:r>
            <a:r>
              <a:rPr lang="en-US" altLang="zh-CN" sz="2800" b="1"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的最小二乘估计</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满足</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下面</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正规方程，</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其中</a:t>
            </a:r>
            <a:r>
              <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rPr>
              <a:t>X</a:t>
            </a:r>
            <a:r>
              <a:rPr lang="en-US" altLang="zh-CN" sz="2800" baseline="30000" dirty="0" smtClean="0">
                <a:latin typeface="Times New Roman" panose="02020603050405020304" pitchFamily="18" charset="0"/>
                <a:ea typeface="黑体" panose="02010609060101010101" pitchFamily="49" charset="-122"/>
                <a:cs typeface="Times New Roman" panose="02020603050405020304" pitchFamily="18" charset="0"/>
              </a:rPr>
              <a:t>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表示</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设计矩阵</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的转置</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如果</a:t>
            </a:r>
            <a:r>
              <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rPr>
              <a:t>X</a:t>
            </a:r>
            <a:r>
              <a:rPr lang="en-US" altLang="zh-CN" sz="2800" baseline="30000" dirty="0" smtClean="0">
                <a:latin typeface="Times New Roman" panose="02020603050405020304" pitchFamily="18" charset="0"/>
                <a:ea typeface="黑体" panose="02010609060101010101" pitchFamily="49" charset="-122"/>
                <a:cs typeface="Times New Roman" panose="02020603050405020304" pitchFamily="18" charset="0"/>
              </a:rPr>
              <a:t>T</a:t>
            </a:r>
            <a:r>
              <a:rPr lang="en-US" altLang="zh-CN" sz="2800" b="1"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rPr>
              <a:t>X</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逆矩阵存在，则</a:t>
            </a:r>
            <a:r>
              <a:rPr lang="en-US" altLang="zh-CN" sz="2800" b="1"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最小二乘估计</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为</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4" name="对象 3"/>
          <p:cNvGraphicFramePr>
            <a:graphicFrameLocks noChangeAspect="1"/>
          </p:cNvGraphicFramePr>
          <p:nvPr>
            <p:extLst>
              <p:ext uri="{D42A27DB-BD31-4B8C-83A1-F6EECF244321}">
                <p14:modId xmlns:p14="http://schemas.microsoft.com/office/powerpoint/2010/main" val="731681182"/>
              </p:ext>
            </p:extLst>
          </p:nvPr>
        </p:nvGraphicFramePr>
        <p:xfrm>
          <a:off x="1178735" y="3096344"/>
          <a:ext cx="2241137" cy="620688"/>
        </p:xfrm>
        <a:graphic>
          <a:graphicData uri="http://schemas.openxmlformats.org/presentationml/2006/ole">
            <mc:AlternateContent xmlns:mc="http://schemas.openxmlformats.org/markup-compatibility/2006">
              <mc:Choice xmlns:v="urn:schemas-microsoft-com:vml" Requires="v">
                <p:oleObj spid="_x0000_s79887" name="公式" r:id="rId3" imgW="850900" imgH="228600" progId="Equation.3">
                  <p:embed/>
                </p:oleObj>
              </mc:Choice>
              <mc:Fallback>
                <p:oleObj name="公式" r:id="rId3" imgW="850900" imgH="228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78735" y="3096344"/>
                        <a:ext cx="2241137" cy="620688"/>
                      </a:xfrm>
                      <a:prstGeom prst="rect">
                        <a:avLst/>
                      </a:prstGeom>
                      <a:noFill/>
                    </p:spPr>
                  </p:pic>
                </p:oleObj>
              </mc:Fallback>
            </mc:AlternateContent>
          </a:graphicData>
        </a:graphic>
      </p:graphicFrame>
      <p:graphicFrame>
        <p:nvGraphicFramePr>
          <p:cNvPr id="7" name="对象 6"/>
          <p:cNvGraphicFramePr>
            <a:graphicFrameLocks noChangeAspect="1"/>
          </p:cNvGraphicFramePr>
          <p:nvPr>
            <p:extLst>
              <p:ext uri="{D42A27DB-BD31-4B8C-83A1-F6EECF244321}">
                <p14:modId xmlns:p14="http://schemas.microsoft.com/office/powerpoint/2010/main" val="767494942"/>
              </p:ext>
            </p:extLst>
          </p:nvPr>
        </p:nvGraphicFramePr>
        <p:xfrm>
          <a:off x="1167985" y="4581128"/>
          <a:ext cx="2827951" cy="648072"/>
        </p:xfrm>
        <a:graphic>
          <a:graphicData uri="http://schemas.openxmlformats.org/presentationml/2006/ole">
            <mc:AlternateContent xmlns:mc="http://schemas.openxmlformats.org/markup-compatibility/2006">
              <mc:Choice xmlns:v="urn:schemas-microsoft-com:vml" Requires="v">
                <p:oleObj spid="_x0000_s79888" name="公式" r:id="rId5" imgW="1066800" imgH="241300" progId="Equation.3">
                  <p:embed/>
                </p:oleObj>
              </mc:Choice>
              <mc:Fallback>
                <p:oleObj name="公式" r:id="rId5" imgW="1066800" imgH="2413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67985" y="4581128"/>
                        <a:ext cx="2827951" cy="648072"/>
                      </a:xfrm>
                      <a:prstGeom prst="rect">
                        <a:avLst/>
                      </a:prstGeom>
                      <a:noFill/>
                    </p:spPr>
                  </p:pic>
                </p:oleObj>
              </mc:Fallback>
            </mc:AlternateContent>
          </a:graphicData>
        </a:graphic>
      </p:graphicFrame>
    </p:spTree>
    <p:extLst>
      <p:ext uri="{BB962C8B-B14F-4D97-AF65-F5344CB8AC3E}">
        <p14:creationId xmlns:p14="http://schemas.microsoft.com/office/powerpoint/2010/main" val="3057534919"/>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55576" y="260648"/>
            <a:ext cx="7704856" cy="792088"/>
          </a:xfrm>
        </p:spPr>
        <p:txBody>
          <a:bodyPr>
            <a:noAutofit/>
          </a:bodyPr>
          <a:lstStyle/>
          <a:p>
            <a:r>
              <a:rPr lang="zh-CN" altLang="zh-CN" sz="4000" b="1" dirty="0" smtClean="0">
                <a:latin typeface="黑体" panose="02010609060101010101" pitchFamily="49" charset="-122"/>
                <a:ea typeface="黑体" panose="02010609060101010101" pitchFamily="49" charset="-122"/>
              </a:rPr>
              <a:t>回归</a:t>
            </a:r>
            <a:r>
              <a:rPr lang="zh-CN" altLang="en-US" sz="4000" b="1" dirty="0" smtClean="0">
                <a:latin typeface="黑体" panose="02010609060101010101" pitchFamily="49" charset="-122"/>
                <a:ea typeface="黑体" panose="02010609060101010101" pitchFamily="49" charset="-122"/>
              </a:rPr>
              <a:t>模型的预测值和平方和分解</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15" name="内容占位符 13"/>
          <p:cNvSpPr>
            <a:spLocks noGrp="1"/>
          </p:cNvSpPr>
          <p:nvPr>
            <p:ph idx="1"/>
          </p:nvPr>
        </p:nvSpPr>
        <p:spPr>
          <a:xfrm>
            <a:off x="611560" y="1052736"/>
            <a:ext cx="8064896" cy="2592288"/>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获得</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回归参数的估计后，在给定一组自变量的取值后，就能够预测变量</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Y</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的表现，称其为预测值</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总离差平方和的分解</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8" name="对象 7"/>
          <p:cNvGraphicFramePr>
            <a:graphicFrameLocks noChangeAspect="1"/>
          </p:cNvGraphicFramePr>
          <p:nvPr>
            <p:extLst>
              <p:ext uri="{D42A27DB-BD31-4B8C-83A1-F6EECF244321}">
                <p14:modId xmlns:p14="http://schemas.microsoft.com/office/powerpoint/2010/main" val="2665165387"/>
              </p:ext>
            </p:extLst>
          </p:nvPr>
        </p:nvGraphicFramePr>
        <p:xfrm>
          <a:off x="1043608" y="2060848"/>
          <a:ext cx="1270894" cy="648072"/>
        </p:xfrm>
        <a:graphic>
          <a:graphicData uri="http://schemas.openxmlformats.org/presentationml/2006/ole">
            <mc:AlternateContent xmlns:mc="http://schemas.openxmlformats.org/markup-compatibility/2006">
              <mc:Choice xmlns:v="urn:schemas-microsoft-com:vml" Requires="v">
                <p:oleObj spid="_x0000_s80960" name="公式" r:id="rId3" imgW="482391" imgH="241195" progId="Equation.3">
                  <p:embed/>
                </p:oleObj>
              </mc:Choice>
              <mc:Fallback>
                <p:oleObj name="公式" r:id="rId3" imgW="482391" imgH="241195"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3608" y="2060848"/>
                        <a:ext cx="1270894" cy="648072"/>
                      </a:xfrm>
                      <a:prstGeom prst="rect">
                        <a:avLst/>
                      </a:prstGeom>
                      <a:noFill/>
                    </p:spPr>
                  </p:pic>
                </p:oleObj>
              </mc:Fallback>
            </mc:AlternateContent>
          </a:graphicData>
        </a:graphic>
      </p:graphicFrame>
      <p:graphicFrame>
        <p:nvGraphicFramePr>
          <p:cNvPr id="10" name="对象 9"/>
          <p:cNvGraphicFramePr>
            <a:graphicFrameLocks noChangeAspect="1"/>
          </p:cNvGraphicFramePr>
          <p:nvPr>
            <p:extLst>
              <p:ext uri="{D42A27DB-BD31-4B8C-83A1-F6EECF244321}">
                <p14:modId xmlns:p14="http://schemas.microsoft.com/office/powerpoint/2010/main" val="1571884960"/>
              </p:ext>
            </p:extLst>
          </p:nvPr>
        </p:nvGraphicFramePr>
        <p:xfrm>
          <a:off x="1043608" y="3717032"/>
          <a:ext cx="4530869" cy="648072"/>
        </p:xfrm>
        <a:graphic>
          <a:graphicData uri="http://schemas.openxmlformats.org/presentationml/2006/ole">
            <mc:AlternateContent xmlns:mc="http://schemas.openxmlformats.org/markup-compatibility/2006">
              <mc:Choice xmlns:v="urn:schemas-microsoft-com:vml" Requires="v">
                <p:oleObj spid="_x0000_s80961" name="公式" r:id="rId5" imgW="2552700" imgH="355600" progId="Equation.3">
                  <p:embed/>
                </p:oleObj>
              </mc:Choice>
              <mc:Fallback>
                <p:oleObj name="公式" r:id="rId5" imgW="2552700" imgH="3556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43608" y="3717032"/>
                        <a:ext cx="4530869" cy="648072"/>
                      </a:xfrm>
                      <a:prstGeom prst="rect">
                        <a:avLst/>
                      </a:prstGeom>
                      <a:noFill/>
                    </p:spPr>
                  </p:pic>
                </p:oleObj>
              </mc:Fallback>
            </mc:AlternateContent>
          </a:graphicData>
        </a:graphic>
      </p:graphicFrame>
      <p:graphicFrame>
        <p:nvGraphicFramePr>
          <p:cNvPr id="12" name="对象 11"/>
          <p:cNvGraphicFramePr>
            <a:graphicFrameLocks noChangeAspect="1"/>
          </p:cNvGraphicFramePr>
          <p:nvPr>
            <p:extLst>
              <p:ext uri="{D42A27DB-BD31-4B8C-83A1-F6EECF244321}">
                <p14:modId xmlns:p14="http://schemas.microsoft.com/office/powerpoint/2010/main" val="3526189247"/>
              </p:ext>
            </p:extLst>
          </p:nvPr>
        </p:nvGraphicFramePr>
        <p:xfrm>
          <a:off x="5493702" y="3717032"/>
          <a:ext cx="3110746" cy="648072"/>
        </p:xfrm>
        <a:graphic>
          <a:graphicData uri="http://schemas.openxmlformats.org/presentationml/2006/ole">
            <mc:AlternateContent xmlns:mc="http://schemas.openxmlformats.org/markup-compatibility/2006">
              <mc:Choice xmlns:v="urn:schemas-microsoft-com:vml" Requires="v">
                <p:oleObj spid="_x0000_s80962" name="公式" r:id="rId7" imgW="1752600" imgH="355600" progId="Equation.3">
                  <p:embed/>
                </p:oleObj>
              </mc:Choice>
              <mc:Fallback>
                <p:oleObj name="公式" r:id="rId7" imgW="1752600" imgH="3556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93702" y="3717032"/>
                        <a:ext cx="3110746" cy="648072"/>
                      </a:xfrm>
                      <a:prstGeom prst="rect">
                        <a:avLst/>
                      </a:prstGeom>
                      <a:noFill/>
                    </p:spPr>
                  </p:pic>
                </p:oleObj>
              </mc:Fallback>
            </mc:AlternateContent>
          </a:graphicData>
        </a:graphic>
      </p:graphicFrame>
      <p:graphicFrame>
        <p:nvGraphicFramePr>
          <p:cNvPr id="14" name="对象 13"/>
          <p:cNvGraphicFramePr>
            <a:graphicFrameLocks noChangeAspect="1"/>
          </p:cNvGraphicFramePr>
          <p:nvPr>
            <p:extLst>
              <p:ext uri="{D42A27DB-BD31-4B8C-83A1-F6EECF244321}">
                <p14:modId xmlns:p14="http://schemas.microsoft.com/office/powerpoint/2010/main" val="2316076416"/>
              </p:ext>
            </p:extLst>
          </p:nvPr>
        </p:nvGraphicFramePr>
        <p:xfrm>
          <a:off x="1043608" y="4653136"/>
          <a:ext cx="2448272" cy="720080"/>
        </p:xfrm>
        <a:graphic>
          <a:graphicData uri="http://schemas.openxmlformats.org/presentationml/2006/ole">
            <mc:AlternateContent xmlns:mc="http://schemas.openxmlformats.org/markup-compatibility/2006">
              <mc:Choice xmlns:v="urn:schemas-microsoft-com:vml" Requires="v">
                <p:oleObj spid="_x0000_s80963" name="公式" r:id="rId9" imgW="1244060" imgH="355446" progId="Equation.3">
                  <p:embed/>
                </p:oleObj>
              </mc:Choice>
              <mc:Fallback>
                <p:oleObj name="公式" r:id="rId9" imgW="1244060" imgH="355446"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43608" y="4653136"/>
                        <a:ext cx="2448272" cy="720080"/>
                      </a:xfrm>
                      <a:prstGeom prst="rect">
                        <a:avLst/>
                      </a:prstGeom>
                      <a:noFill/>
                    </p:spPr>
                  </p:pic>
                </p:oleObj>
              </mc:Fallback>
            </mc:AlternateContent>
          </a:graphicData>
        </a:graphic>
      </p:graphicFrame>
      <p:graphicFrame>
        <p:nvGraphicFramePr>
          <p:cNvPr id="17" name="对象 16"/>
          <p:cNvGraphicFramePr>
            <a:graphicFrameLocks noChangeAspect="1"/>
          </p:cNvGraphicFramePr>
          <p:nvPr>
            <p:extLst>
              <p:ext uri="{D42A27DB-BD31-4B8C-83A1-F6EECF244321}">
                <p14:modId xmlns:p14="http://schemas.microsoft.com/office/powerpoint/2010/main" val="2851391857"/>
              </p:ext>
            </p:extLst>
          </p:nvPr>
        </p:nvGraphicFramePr>
        <p:xfrm>
          <a:off x="1043608" y="5517232"/>
          <a:ext cx="2254164" cy="720080"/>
        </p:xfrm>
        <a:graphic>
          <a:graphicData uri="http://schemas.openxmlformats.org/presentationml/2006/ole">
            <mc:AlternateContent xmlns:mc="http://schemas.openxmlformats.org/markup-compatibility/2006">
              <mc:Choice xmlns:v="urn:schemas-microsoft-com:vml" Requires="v">
                <p:oleObj spid="_x0000_s80964" name="公式" r:id="rId11" imgW="1143000" imgH="355600" progId="Equation.3">
                  <p:embed/>
                </p:oleObj>
              </mc:Choice>
              <mc:Fallback>
                <p:oleObj name="公式" r:id="rId11" imgW="1143000" imgH="355600" progId="Equation.3">
                  <p:embed/>
                  <p:pic>
                    <p:nvPicPr>
                      <p:cNvPr id="0" name="Object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043608" y="5517232"/>
                        <a:ext cx="2254164" cy="720080"/>
                      </a:xfrm>
                      <a:prstGeom prst="rect">
                        <a:avLst/>
                      </a:prstGeom>
                      <a:noFill/>
                    </p:spPr>
                  </p:pic>
                </p:oleObj>
              </mc:Fallback>
            </mc:AlternateContent>
          </a:graphicData>
        </a:graphic>
      </p:graphicFrame>
      <p:graphicFrame>
        <p:nvGraphicFramePr>
          <p:cNvPr id="19" name="对象 18"/>
          <p:cNvGraphicFramePr>
            <a:graphicFrameLocks noChangeAspect="1"/>
          </p:cNvGraphicFramePr>
          <p:nvPr>
            <p:extLst>
              <p:ext uri="{D42A27DB-BD31-4B8C-83A1-F6EECF244321}">
                <p14:modId xmlns:p14="http://schemas.microsoft.com/office/powerpoint/2010/main" val="3819583513"/>
              </p:ext>
            </p:extLst>
          </p:nvPr>
        </p:nvGraphicFramePr>
        <p:xfrm>
          <a:off x="3887931" y="4723834"/>
          <a:ext cx="1260133" cy="505366"/>
        </p:xfrm>
        <a:graphic>
          <a:graphicData uri="http://schemas.openxmlformats.org/presentationml/2006/ole">
            <mc:AlternateContent xmlns:mc="http://schemas.openxmlformats.org/markup-compatibility/2006">
              <mc:Choice xmlns:v="urn:schemas-microsoft-com:vml" Requires="v">
                <p:oleObj spid="_x0000_s80965" name="公式" r:id="rId13" imgW="609336" imgH="241195" progId="Equation.3">
                  <p:embed/>
                </p:oleObj>
              </mc:Choice>
              <mc:Fallback>
                <p:oleObj name="公式" r:id="rId13" imgW="609336" imgH="241195" progId="Equation.3">
                  <p:embed/>
                  <p:pic>
                    <p:nvPicPr>
                      <p:cNvPr id="0" name="Object 1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887931" y="4723834"/>
                        <a:ext cx="1260133" cy="505366"/>
                      </a:xfrm>
                      <a:prstGeom prst="rect">
                        <a:avLst/>
                      </a:prstGeom>
                      <a:noFill/>
                    </p:spPr>
                  </p:pic>
                </p:oleObj>
              </mc:Fallback>
            </mc:AlternateContent>
          </a:graphicData>
        </a:graphic>
      </p:graphicFrame>
      <p:graphicFrame>
        <p:nvGraphicFramePr>
          <p:cNvPr id="21" name="对象 20"/>
          <p:cNvGraphicFramePr>
            <a:graphicFrameLocks noChangeAspect="1"/>
          </p:cNvGraphicFramePr>
          <p:nvPr>
            <p:extLst>
              <p:ext uri="{D42A27DB-BD31-4B8C-83A1-F6EECF244321}">
                <p14:modId xmlns:p14="http://schemas.microsoft.com/office/powerpoint/2010/main" val="2167102338"/>
              </p:ext>
            </p:extLst>
          </p:nvPr>
        </p:nvGraphicFramePr>
        <p:xfrm>
          <a:off x="6156176" y="4536504"/>
          <a:ext cx="1723964" cy="836712"/>
        </p:xfrm>
        <a:graphic>
          <a:graphicData uri="http://schemas.openxmlformats.org/presentationml/2006/ole">
            <mc:AlternateContent xmlns:mc="http://schemas.openxmlformats.org/markup-compatibility/2006">
              <mc:Choice xmlns:v="urn:schemas-microsoft-com:vml" Requires="v">
                <p:oleObj spid="_x0000_s80966" name="公式" r:id="rId15" imgW="977900" imgH="457200" progId="Equation.3">
                  <p:embed/>
                </p:oleObj>
              </mc:Choice>
              <mc:Fallback>
                <p:oleObj name="公式" r:id="rId15" imgW="977900" imgH="457200" progId="Equation.3">
                  <p:embed/>
                  <p:pic>
                    <p:nvPicPr>
                      <p:cNvPr id="0" name="Object 1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156176" y="4536504"/>
                        <a:ext cx="1723964" cy="836712"/>
                      </a:xfrm>
                      <a:prstGeom prst="rect">
                        <a:avLst/>
                      </a:prstGeom>
                      <a:noFill/>
                    </p:spPr>
                  </p:pic>
                </p:oleObj>
              </mc:Fallback>
            </mc:AlternateContent>
          </a:graphicData>
        </a:graphic>
      </p:graphicFrame>
      <p:graphicFrame>
        <p:nvGraphicFramePr>
          <p:cNvPr id="23" name="对象 22"/>
          <p:cNvGraphicFramePr>
            <a:graphicFrameLocks noChangeAspect="1"/>
          </p:cNvGraphicFramePr>
          <p:nvPr>
            <p:extLst>
              <p:ext uri="{D42A27DB-BD31-4B8C-83A1-F6EECF244321}">
                <p14:modId xmlns:p14="http://schemas.microsoft.com/office/powerpoint/2010/main" val="3978015652"/>
              </p:ext>
            </p:extLst>
          </p:nvPr>
        </p:nvGraphicFramePr>
        <p:xfrm>
          <a:off x="3851920" y="5589240"/>
          <a:ext cx="2005737" cy="476672"/>
        </p:xfrm>
        <a:graphic>
          <a:graphicData uri="http://schemas.openxmlformats.org/presentationml/2006/ole">
            <mc:AlternateContent xmlns:mc="http://schemas.openxmlformats.org/markup-compatibility/2006">
              <mc:Choice xmlns:v="urn:schemas-microsoft-com:vml" Requires="v">
                <p:oleObj spid="_x0000_s80967" name="公式" r:id="rId17" imgW="1028254" imgH="241195" progId="Equation.3">
                  <p:embed/>
                </p:oleObj>
              </mc:Choice>
              <mc:Fallback>
                <p:oleObj name="公式" r:id="rId17" imgW="1028254" imgH="241195" progId="Equation.3">
                  <p:embed/>
                  <p:pic>
                    <p:nvPicPr>
                      <p:cNvPr id="0" name="Object 15"/>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851920" y="5589240"/>
                        <a:ext cx="2005737" cy="476672"/>
                      </a:xfrm>
                      <a:prstGeom prst="rect">
                        <a:avLst/>
                      </a:prstGeom>
                      <a:noFill/>
                    </p:spPr>
                  </p:pic>
                </p:oleObj>
              </mc:Fallback>
            </mc:AlternateContent>
          </a:graphicData>
        </a:graphic>
      </p:graphicFrame>
      <p:graphicFrame>
        <p:nvGraphicFramePr>
          <p:cNvPr id="25" name="对象 24"/>
          <p:cNvGraphicFramePr>
            <a:graphicFrameLocks noChangeAspect="1"/>
          </p:cNvGraphicFramePr>
          <p:nvPr>
            <p:extLst>
              <p:ext uri="{D42A27DB-BD31-4B8C-83A1-F6EECF244321}">
                <p14:modId xmlns:p14="http://schemas.microsoft.com/office/powerpoint/2010/main" val="3497619435"/>
              </p:ext>
            </p:extLst>
          </p:nvPr>
        </p:nvGraphicFramePr>
        <p:xfrm>
          <a:off x="6156176" y="5445224"/>
          <a:ext cx="1347860" cy="764704"/>
        </p:xfrm>
        <a:graphic>
          <a:graphicData uri="http://schemas.openxmlformats.org/presentationml/2006/ole">
            <mc:AlternateContent xmlns:mc="http://schemas.openxmlformats.org/markup-compatibility/2006">
              <mc:Choice xmlns:v="urn:schemas-microsoft-com:vml" Requires="v">
                <p:oleObj spid="_x0000_s80968" name="公式" r:id="rId19" imgW="774364" imgH="431613" progId="Equation.3">
                  <p:embed/>
                </p:oleObj>
              </mc:Choice>
              <mc:Fallback>
                <p:oleObj name="公式" r:id="rId19" imgW="774364" imgH="431613" progId="Equation.3">
                  <p:embed/>
                  <p:pic>
                    <p:nvPicPr>
                      <p:cNvPr id="0" name="Object 17"/>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156176" y="5445224"/>
                        <a:ext cx="1347860" cy="764704"/>
                      </a:xfrm>
                      <a:prstGeom prst="rect">
                        <a:avLst/>
                      </a:prstGeom>
                      <a:noFill/>
                    </p:spPr>
                  </p:pic>
                </p:oleObj>
              </mc:Fallback>
            </mc:AlternateContent>
          </a:graphicData>
        </a:graphic>
      </p:graphicFrame>
    </p:spTree>
    <p:extLst>
      <p:ext uri="{BB962C8B-B14F-4D97-AF65-F5344CB8AC3E}">
        <p14:creationId xmlns:p14="http://schemas.microsoft.com/office/powerpoint/2010/main" val="2803477937"/>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15616" y="260648"/>
            <a:ext cx="7056784" cy="792088"/>
          </a:xfrm>
        </p:spPr>
        <p:txBody>
          <a:bodyPr>
            <a:noAutofit/>
          </a:bodyPr>
          <a:lstStyle/>
          <a:p>
            <a:r>
              <a:rPr lang="zh-CN" altLang="zh-CN" sz="4000" b="1" dirty="0" smtClean="0">
                <a:latin typeface="黑体" panose="02010609060101010101" pitchFamily="49" charset="-122"/>
                <a:ea typeface="黑体" panose="02010609060101010101" pitchFamily="49" charset="-122"/>
              </a:rPr>
              <a:t>回归</a:t>
            </a:r>
            <a:r>
              <a:rPr lang="zh-CN" altLang="en-US" sz="4000" b="1" dirty="0" smtClean="0">
                <a:latin typeface="黑体" panose="02010609060101010101" pitchFamily="49" charset="-122"/>
                <a:ea typeface="黑体" panose="02010609060101010101" pitchFamily="49" charset="-122"/>
              </a:rPr>
              <a:t>模型的显著性检验</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15" name="内容占位符 13"/>
          <p:cNvSpPr>
            <a:spLocks noGrp="1"/>
          </p:cNvSpPr>
          <p:nvPr>
            <p:ph idx="1"/>
          </p:nvPr>
        </p:nvSpPr>
        <p:spPr>
          <a:xfrm>
            <a:off x="611560" y="1052736"/>
            <a:ext cx="8064896" cy="3600400"/>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利用</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前面</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两个均方，就可得到回归模型显著性检验的</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F</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统计量</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，回归</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项和剩余项的自由度对应于</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F</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分布的两个自由度</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根据</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上述</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等式计算</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出的</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F</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值，就可以对回归模型进行显著性检验。</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7" name="对象 6"/>
          <p:cNvGraphicFramePr>
            <a:graphicFrameLocks noChangeAspect="1"/>
          </p:cNvGraphicFramePr>
          <p:nvPr>
            <p:extLst>
              <p:ext uri="{D42A27DB-BD31-4B8C-83A1-F6EECF244321}">
                <p14:modId xmlns:p14="http://schemas.microsoft.com/office/powerpoint/2010/main" val="3387680952"/>
              </p:ext>
            </p:extLst>
          </p:nvPr>
        </p:nvGraphicFramePr>
        <p:xfrm>
          <a:off x="1043608" y="2564904"/>
          <a:ext cx="3111346" cy="864096"/>
        </p:xfrm>
        <a:graphic>
          <a:graphicData uri="http://schemas.openxmlformats.org/presentationml/2006/ole">
            <mc:AlternateContent xmlns:mc="http://schemas.openxmlformats.org/markup-compatibility/2006">
              <mc:Choice xmlns:v="urn:schemas-microsoft-com:vml" Requires="v">
                <p:oleObj spid="_x0000_s81927" name="公式" r:id="rId3" imgW="1637589" imgH="444307" progId="Equation.3">
                  <p:embed/>
                </p:oleObj>
              </mc:Choice>
              <mc:Fallback>
                <p:oleObj name="公式" r:id="rId3" imgW="1637589" imgH="444307"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3608" y="2564904"/>
                        <a:ext cx="3111346" cy="864096"/>
                      </a:xfrm>
                      <a:prstGeom prst="rect">
                        <a:avLst/>
                      </a:prstGeom>
                      <a:noFill/>
                    </p:spPr>
                  </p:pic>
                </p:oleObj>
              </mc:Fallback>
            </mc:AlternateContent>
          </a:graphicData>
        </a:graphic>
      </p:graphicFrame>
    </p:spTree>
    <p:extLst>
      <p:ext uri="{BB962C8B-B14F-4D97-AF65-F5344CB8AC3E}">
        <p14:creationId xmlns:p14="http://schemas.microsoft.com/office/powerpoint/2010/main" val="347918602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2106</TotalTime>
  <Words>8784</Words>
  <Application>Microsoft Office PowerPoint</Application>
  <PresentationFormat>全屏显示(4:3)</PresentationFormat>
  <Paragraphs>491</Paragraphs>
  <Slides>97</Slides>
  <Notes>26</Notes>
  <HiddenSlides>0</HiddenSlides>
  <MMClips>0</MMClips>
  <ScaleCrop>false</ScaleCrop>
  <HeadingPairs>
    <vt:vector size="6" baseType="variant">
      <vt:variant>
        <vt:lpstr>主题</vt:lpstr>
      </vt:variant>
      <vt:variant>
        <vt:i4>1</vt:i4>
      </vt:variant>
      <vt:variant>
        <vt:lpstr>嵌入 OLE 服务器</vt:lpstr>
      </vt:variant>
      <vt:variant>
        <vt:i4>1</vt:i4>
      </vt:variant>
      <vt:variant>
        <vt:lpstr>幻灯片标题</vt:lpstr>
      </vt:variant>
      <vt:variant>
        <vt:i4>97</vt:i4>
      </vt:variant>
    </vt:vector>
  </HeadingPairs>
  <TitlesOfParts>
    <vt:vector size="99" baseType="lpstr">
      <vt:lpstr>Office 主题</vt:lpstr>
      <vt:lpstr>公式</vt:lpstr>
      <vt:lpstr>第6章  数量性状的遗传统计学基础</vt:lpstr>
      <vt:lpstr>本章的主要内容</vt:lpstr>
      <vt:lpstr>§6.1 数量性状的遗传学基础</vt:lpstr>
      <vt:lpstr>离散变异与质量性状</vt:lpstr>
      <vt:lpstr>连续变异与数量性状</vt:lpstr>
      <vt:lpstr>英国妇女身高（英寸）的次数分布</vt:lpstr>
      <vt:lpstr>英国妇女身高的频率分布柱形图和正态拟合曲线</vt:lpstr>
      <vt:lpstr>数量性状在纯系杂交后代中的分布</vt:lpstr>
      <vt:lpstr>East（1916）烟草杂交试验中花冠长度（mm）的分布</vt:lpstr>
      <vt:lpstr>数量性状遗传的纯系理论</vt:lpstr>
      <vt:lpstr>Johannsen的纯系理论试验</vt:lpstr>
      <vt:lpstr>纯系间差异不是单基因控制的</vt:lpstr>
      <vt:lpstr>纯系内的差异不能遗传到下一代</vt:lpstr>
      <vt:lpstr>粒重在纯系间和纯系内的亲子相关</vt:lpstr>
      <vt:lpstr>纯系理论在数量遗传中的作用</vt:lpstr>
      <vt:lpstr>纯系理论的线性模型表示</vt:lpstr>
      <vt:lpstr>纯系理论的线性模型表示</vt:lpstr>
      <vt:lpstr>纯系理论的拓广</vt:lpstr>
      <vt:lpstr>数量性状是否服从孟德尔遗传规律之争</vt:lpstr>
      <vt:lpstr>争论的解决方案</vt:lpstr>
      <vt:lpstr>争论的终结</vt:lpstr>
      <vt:lpstr>一个基因座位在不同的背景方差下，F2群体的理论表型分布</vt:lpstr>
      <vt:lpstr>一对和多对等效独立遗传模型中，F2群体包含各种表型的理论频率</vt:lpstr>
      <vt:lpstr>多基因和环境共同作用下，表型正态分布的必然性！</vt:lpstr>
      <vt:lpstr>数量性状的取值类型</vt:lpstr>
      <vt:lpstr>数量遗传的多基因假说</vt:lpstr>
      <vt:lpstr>数量遗传的研究方法</vt:lpstr>
      <vt:lpstr>数量性状的基因定位</vt:lpstr>
      <vt:lpstr>数量性状的遗传模式</vt:lpstr>
      <vt:lpstr>§6.2 数量性状的概率论基础</vt:lpstr>
      <vt:lpstr>概率加法定律</vt:lpstr>
      <vt:lpstr>独立事件和不独立事件</vt:lpstr>
      <vt:lpstr>条件概率</vt:lpstr>
      <vt:lpstr>概率乘法定律</vt:lpstr>
      <vt:lpstr>连续型随机变量</vt:lpstr>
      <vt:lpstr>离散随机变量概率密度的性质</vt:lpstr>
      <vt:lpstr>累积概率分布函数</vt:lpstr>
      <vt:lpstr>连续随机变量的数字特征</vt:lpstr>
      <vt:lpstr>连续随机变量的期望（或均值）</vt:lpstr>
      <vt:lpstr>连续随机变量的方差</vt:lpstr>
      <vt:lpstr>标准差和标准化变换</vt:lpstr>
      <vt:lpstr>两个随机变量之间的协方差</vt:lpstr>
      <vt:lpstr>两个随机变量之间的相关系数</vt:lpstr>
      <vt:lpstr>正态分布的普遍性</vt:lpstr>
      <vt:lpstr>正态分布的概率密度函数</vt:lpstr>
      <vt:lpstr>正态分布的数字特征</vt:lpstr>
      <vt:lpstr>正态分布的概率密度（A）和概率分布（B）函数曲线</vt:lpstr>
      <vt:lpstr>正态分布的特征</vt:lpstr>
      <vt:lpstr>正态随机变量在以均值为中心的k个标准差范围内的取值概率</vt:lpstr>
      <vt:lpstr>§6.3 数量性状的数理统计基础</vt:lpstr>
      <vt:lpstr>总体</vt:lpstr>
      <vt:lpstr>总体的样本</vt:lpstr>
      <vt:lpstr>对总体样本的基本要求</vt:lpstr>
      <vt:lpstr>样本统计量</vt:lpstr>
      <vt:lpstr>样本均值和样本方差</vt:lpstr>
      <vt:lpstr>样本方差的自由度</vt:lpstr>
      <vt:lpstr>分组数据的样本均值和样本方差</vt:lpstr>
      <vt:lpstr>样本协方差和样本相关系数</vt:lpstr>
      <vt:lpstr>样本均值的期望和方差</vt:lpstr>
      <vt:lpstr>正态总体样本均值的分布</vt:lpstr>
      <vt:lpstr>非正态总体样本均值的分布</vt:lpstr>
      <vt:lpstr>样本方差的均值</vt:lpstr>
      <vt:lpstr>样本方差的分布与三大抽样分布</vt:lpstr>
      <vt:lpstr>χ2分布</vt:lpstr>
      <vt:lpstr>χ2分布的特点</vt:lpstr>
      <vt:lpstr>t分布</vt:lpstr>
      <vt:lpstr>t分布的特点</vt:lpstr>
      <vt:lpstr>F分布</vt:lpstr>
      <vt:lpstr>F分布的特点</vt:lpstr>
      <vt:lpstr>正态总体的抽样分布</vt:lpstr>
      <vt:lpstr>抽样分布的作用</vt:lpstr>
      <vt:lpstr>总体参数的估计</vt:lpstr>
      <vt:lpstr>参数估计的无偏性</vt:lpstr>
      <vt:lpstr>参数估计的有效性</vt:lpstr>
      <vt:lpstr>极大似然估计</vt:lpstr>
      <vt:lpstr>正态总体参数的极大似然估计</vt:lpstr>
      <vt:lpstr>似然方程及其求解</vt:lpstr>
      <vt:lpstr>极大似然估计的统计性质</vt:lpstr>
      <vt:lpstr>最小二乘估计</vt:lpstr>
      <vt:lpstr>离差平方和</vt:lpstr>
      <vt:lpstr>最小二乘估计的计算</vt:lpstr>
      <vt:lpstr>回归与相关</vt:lpstr>
      <vt:lpstr>回归与相关</vt:lpstr>
      <vt:lpstr>回归分析与相关分析</vt:lpstr>
      <vt:lpstr>一元回归的线性模型</vt:lpstr>
      <vt:lpstr>一元回归模型的参数估计</vt:lpstr>
      <vt:lpstr>利用相关和方差计算回归系数</vt:lpstr>
      <vt:lpstr>回归系数与相关系数的关系</vt:lpstr>
      <vt:lpstr>回归系数与相关系数的检验</vt:lpstr>
      <vt:lpstr>单个纯系群体内的亲子相关</vt:lpstr>
      <vt:lpstr>多个纯系群体间的亲子间相关</vt:lpstr>
      <vt:lpstr>随机交配群体的亲子间相关</vt:lpstr>
      <vt:lpstr>多元回归分析</vt:lpstr>
      <vt:lpstr>线性回归的矩阵模型</vt:lpstr>
      <vt:lpstr>回归系数的最小二乘估计</vt:lpstr>
      <vt:lpstr>回归模型的预测值和平方和分解</vt:lpstr>
      <vt:lpstr>回归模型的显著性检验</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第3章 有限大小的随机交配群体 </dc:title>
  <dc:creator>WangJK</dc:creator>
  <cp:lastModifiedBy>2014CB138105</cp:lastModifiedBy>
  <cp:revision>282</cp:revision>
  <dcterms:created xsi:type="dcterms:W3CDTF">2016-09-01T03:26:09Z</dcterms:created>
  <dcterms:modified xsi:type="dcterms:W3CDTF">2016-10-28T00:18:17Z</dcterms:modified>
</cp:coreProperties>
</file>