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256" r:id="rId2"/>
    <p:sldId id="258" r:id="rId3"/>
    <p:sldId id="259" r:id="rId4"/>
    <p:sldId id="264" r:id="rId5"/>
    <p:sldId id="260" r:id="rId6"/>
    <p:sldId id="265" r:id="rId7"/>
    <p:sldId id="267" r:id="rId8"/>
    <p:sldId id="266" r:id="rId9"/>
    <p:sldId id="268" r:id="rId10"/>
    <p:sldId id="269" r:id="rId11"/>
    <p:sldId id="261" r:id="rId12"/>
    <p:sldId id="270" r:id="rId13"/>
    <p:sldId id="271" r:id="rId14"/>
    <p:sldId id="273" r:id="rId15"/>
    <p:sldId id="272" r:id="rId16"/>
    <p:sldId id="274" r:id="rId17"/>
    <p:sldId id="276" r:id="rId18"/>
    <p:sldId id="275" r:id="rId19"/>
    <p:sldId id="277" r:id="rId20"/>
    <p:sldId id="278" r:id="rId21"/>
    <p:sldId id="282" r:id="rId22"/>
    <p:sldId id="280" r:id="rId23"/>
    <p:sldId id="281" r:id="rId24"/>
    <p:sldId id="279" r:id="rId25"/>
    <p:sldId id="283" r:id="rId26"/>
    <p:sldId id="284" r:id="rId27"/>
    <p:sldId id="285" r:id="rId28"/>
    <p:sldId id="334" r:id="rId29"/>
    <p:sldId id="286" r:id="rId30"/>
    <p:sldId id="287" r:id="rId31"/>
    <p:sldId id="262" r:id="rId32"/>
    <p:sldId id="288" r:id="rId33"/>
    <p:sldId id="290" r:id="rId34"/>
    <p:sldId id="289"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9" r:id="rId53"/>
    <p:sldId id="308" r:id="rId54"/>
    <p:sldId id="310" r:id="rId55"/>
    <p:sldId id="311" r:id="rId56"/>
    <p:sldId id="312" r:id="rId57"/>
    <p:sldId id="315" r:id="rId58"/>
    <p:sldId id="316" r:id="rId59"/>
    <p:sldId id="313" r:id="rId60"/>
    <p:sldId id="317" r:id="rId61"/>
    <p:sldId id="318" r:id="rId62"/>
    <p:sldId id="263" r:id="rId63"/>
    <p:sldId id="319" r:id="rId64"/>
    <p:sldId id="320" r:id="rId65"/>
    <p:sldId id="321" r:id="rId66"/>
    <p:sldId id="322" r:id="rId67"/>
    <p:sldId id="323" r:id="rId68"/>
    <p:sldId id="324" r:id="rId69"/>
    <p:sldId id="325" r:id="rId70"/>
    <p:sldId id="326" r:id="rId71"/>
    <p:sldId id="327" r:id="rId72"/>
    <p:sldId id="328" r:id="rId73"/>
    <p:sldId id="330" r:id="rId74"/>
    <p:sldId id="331" r:id="rId75"/>
    <p:sldId id="329" r:id="rId76"/>
    <p:sldId id="332" r:id="rId77"/>
    <p:sldId id="333" r:id="rId7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6" autoAdjust="0"/>
    <p:restoredTop sz="94660"/>
  </p:normalViewPr>
  <p:slideViewPr>
    <p:cSldViewPr>
      <p:cViewPr varScale="1">
        <p:scale>
          <a:sx n="61" d="100"/>
          <a:sy n="61" d="100"/>
        </p:scale>
        <p:origin x="-86" y="-605"/>
      </p:cViewPr>
      <p:guideLst>
        <p:guide orient="horz" pos="2160"/>
        <p:guide pos="2880"/>
      </p:guideLst>
    </p:cSldViewPr>
  </p:slideViewPr>
  <p:notesTextViewPr>
    <p:cViewPr>
      <p:scale>
        <a:sx n="100" d="100"/>
        <a:sy n="100" d="100"/>
      </p:scale>
      <p:origin x="0" y="0"/>
    </p:cViewPr>
  </p:notesTextViewPr>
  <p:sorterViewPr>
    <p:cViewPr>
      <p:scale>
        <a:sx n="90" d="100"/>
        <a:sy n="90" d="100"/>
      </p:scale>
      <p:origin x="0" y="23539"/>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50.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0.wmf"/><Relationship Id="rId1" Type="http://schemas.openxmlformats.org/officeDocument/2006/relationships/image" Target="../media/image51.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4.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image" Target="../media/image5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D2B75-4366-4B4F-B71B-4CA548092C3A}" type="datetimeFigureOut">
              <a:rPr lang="zh-CN" altLang="en-US" smtClean="0"/>
              <a:t>2016/9/18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D709E4-5824-4479-A2BD-0A04411896BE}" type="slidenum">
              <a:rPr lang="zh-CN" altLang="en-US" smtClean="0"/>
              <a:t>‹#›</a:t>
            </a:fld>
            <a:endParaRPr lang="zh-CN" altLang="en-US"/>
          </a:p>
        </p:txBody>
      </p:sp>
    </p:spTree>
    <p:extLst>
      <p:ext uri="{BB962C8B-B14F-4D97-AF65-F5344CB8AC3E}">
        <p14:creationId xmlns:p14="http://schemas.microsoft.com/office/powerpoint/2010/main" val="3106523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4</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5</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6</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7</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8</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9</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a:lstStyle>
            <a:lvl1pPr>
              <a:defRPr>
                <a:solidFill>
                  <a:schemeClr val="tx1"/>
                </a:solidFill>
                <a:latin typeface="Arial" charset="0"/>
                <a:ea typeface="宋体" charset="-122"/>
              </a:defRPr>
            </a:lvl1pPr>
            <a:lvl2pPr marL="742950" indent="-285750">
              <a:defRPr>
                <a:solidFill>
                  <a:schemeClr val="tx1"/>
                </a:solidFill>
                <a:latin typeface="Arial" charset="0"/>
                <a:ea typeface="宋体" charset="-122"/>
              </a:defRPr>
            </a:lvl2pPr>
            <a:lvl3pPr marL="1143000" indent="-228600">
              <a:defRPr>
                <a:solidFill>
                  <a:schemeClr val="tx1"/>
                </a:solidFill>
                <a:latin typeface="Arial" charset="0"/>
                <a:ea typeface="宋体" charset="-122"/>
              </a:defRPr>
            </a:lvl3pPr>
            <a:lvl4pPr marL="1600200" indent="-228600">
              <a:defRPr>
                <a:solidFill>
                  <a:schemeClr val="tx1"/>
                </a:solidFill>
                <a:latin typeface="Arial" charset="0"/>
                <a:ea typeface="宋体" charset="-122"/>
              </a:defRPr>
            </a:lvl4pPr>
            <a:lvl5pPr marL="2057400" indent="-228600">
              <a:defRPr>
                <a:solidFill>
                  <a:schemeClr val="tx1"/>
                </a:solidFill>
                <a:latin typeface="Arial" charset="0"/>
                <a:ea typeface="宋体" charset="-122"/>
              </a:defRPr>
            </a:lvl5pPr>
            <a:lvl6pPr marL="2514600" indent="-228600" eaLnBrk="0" fontAlgn="base" hangingPunct="0">
              <a:spcBef>
                <a:spcPct val="0"/>
              </a:spcBef>
              <a:spcAft>
                <a:spcPct val="0"/>
              </a:spcAft>
              <a:defRPr>
                <a:solidFill>
                  <a:schemeClr val="tx1"/>
                </a:solidFill>
                <a:latin typeface="Arial" charset="0"/>
                <a:ea typeface="宋体" charset="-122"/>
              </a:defRPr>
            </a:lvl6pPr>
            <a:lvl7pPr marL="2971800" indent="-228600" eaLnBrk="0" fontAlgn="base" hangingPunct="0">
              <a:spcBef>
                <a:spcPct val="0"/>
              </a:spcBef>
              <a:spcAft>
                <a:spcPct val="0"/>
              </a:spcAft>
              <a:defRPr>
                <a:solidFill>
                  <a:schemeClr val="tx1"/>
                </a:solidFill>
                <a:latin typeface="Arial" charset="0"/>
                <a:ea typeface="宋体" charset="-122"/>
              </a:defRPr>
            </a:lvl7pPr>
            <a:lvl8pPr marL="3429000" indent="-228600" eaLnBrk="0" fontAlgn="base" hangingPunct="0">
              <a:spcBef>
                <a:spcPct val="0"/>
              </a:spcBef>
              <a:spcAft>
                <a:spcPct val="0"/>
              </a:spcAft>
              <a:defRPr>
                <a:solidFill>
                  <a:schemeClr val="tx1"/>
                </a:solidFill>
                <a:latin typeface="Arial" charset="0"/>
                <a:ea typeface="宋体" charset="-122"/>
              </a:defRPr>
            </a:lvl8pPr>
            <a:lvl9pPr marL="3886200" indent="-228600" eaLnBrk="0" fontAlgn="base" hangingPunct="0">
              <a:spcBef>
                <a:spcPct val="0"/>
              </a:spcBef>
              <a:spcAft>
                <a:spcPct val="0"/>
              </a:spcAft>
              <a:defRPr>
                <a:solidFill>
                  <a:schemeClr val="tx1"/>
                </a:solidFill>
                <a:latin typeface="Arial" charset="0"/>
                <a:ea typeface="宋体" charset="-122"/>
              </a:defRPr>
            </a:lvl9pPr>
          </a:lstStyle>
          <a:p>
            <a:fld id="{7C4266B8-F5A9-4464-B6A6-9DF80A515166}" type="slidenum">
              <a:rPr lang="en-US" altLang="zh-CN" smtClean="0"/>
              <a:pPr/>
              <a:t>10</a:t>
            </a:fld>
            <a:endParaRPr lang="en-US" altLang="zh-CN" smtClean="0"/>
          </a:p>
        </p:txBody>
      </p:sp>
      <p:sp>
        <p:nvSpPr>
          <p:cNvPr id="112643" name="Rectangle 2"/>
          <p:cNvSpPr>
            <a:spLocks noGrp="1" noRot="1" noChangeAspect="1" noChangeArrowheads="1" noTextEdit="1"/>
          </p:cNvSpPr>
          <p:nvPr>
            <p:ph type="sldImg"/>
          </p:nvPr>
        </p:nvSpPr>
        <p:spPr>
          <a:ln/>
        </p:spPr>
      </p:sp>
      <p:sp>
        <p:nvSpPr>
          <p:cNvPr id="1126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CN" altLang="zh-CN"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2016/9/18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2016/9/18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3.wmf"/><Relationship Id="rId4" Type="http://schemas.openxmlformats.org/officeDocument/2006/relationships/oleObject" Target="../embeddings/oleObject3.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21.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22.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23.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6.bin"/><Relationship Id="rId7"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8.wmf"/><Relationship Id="rId5" Type="http://schemas.openxmlformats.org/officeDocument/2006/relationships/oleObject" Target="../embeddings/oleObject17.bin"/><Relationship Id="rId4" Type="http://schemas.openxmlformats.org/officeDocument/2006/relationships/image" Target="../media/image17.wmf"/></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2.w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3.wmf"/></Relationships>
</file>

<file path=ppt/slides/_rels/slide36.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27.wmf"/></Relationships>
</file>

<file path=ppt/slides/_rels/slide38.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7.bin"/><Relationship Id="rId7"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9.wmf"/><Relationship Id="rId5" Type="http://schemas.openxmlformats.org/officeDocument/2006/relationships/oleObject" Target="../embeddings/oleObject28.bin"/><Relationship Id="rId4" Type="http://schemas.openxmlformats.org/officeDocument/2006/relationships/image" Target="../media/image28.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3.wmf"/><Relationship Id="rId5" Type="http://schemas.openxmlformats.org/officeDocument/2006/relationships/oleObject" Target="../embeddings/oleObject31.bin"/><Relationship Id="rId4" Type="http://schemas.openxmlformats.org/officeDocument/2006/relationships/image" Target="../media/image32.wmf"/></Relationships>
</file>

<file path=ppt/slides/_rels/slide46.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6.wmf"/><Relationship Id="rId5" Type="http://schemas.openxmlformats.org/officeDocument/2006/relationships/oleObject" Target="../embeddings/oleObject34.bin"/><Relationship Id="rId4" Type="http://schemas.openxmlformats.org/officeDocument/2006/relationships/image" Target="../media/image35.w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39.wmf"/><Relationship Id="rId5" Type="http://schemas.openxmlformats.org/officeDocument/2006/relationships/oleObject" Target="../embeddings/oleObject37.bin"/><Relationship Id="rId4" Type="http://schemas.openxmlformats.org/officeDocument/2006/relationships/image" Target="../media/image38.wmf"/></Relationships>
</file>

<file path=ppt/slides/_rels/slide49.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38.bin"/><Relationship Id="rId7"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2.wmf"/><Relationship Id="rId5" Type="http://schemas.openxmlformats.org/officeDocument/2006/relationships/oleObject" Target="../embeddings/oleObject39.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1.bin"/></Relationships>
</file>

<file path=ppt/slides/_rels/slide52.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46.wmf"/><Relationship Id="rId5" Type="http://schemas.openxmlformats.org/officeDocument/2006/relationships/oleObject" Target="../embeddings/oleObject43.bin"/><Relationship Id="rId4" Type="http://schemas.openxmlformats.org/officeDocument/2006/relationships/image" Target="../media/image45.wmf"/></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48.w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49.wmf"/></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50.wmf"/></Relationships>
</file>

<file path=ppt/slides/_rels/slide58.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3.vml"/><Relationship Id="rId6" Type="http://schemas.openxmlformats.org/officeDocument/2006/relationships/image" Target="../media/image50.wmf"/><Relationship Id="rId5" Type="http://schemas.openxmlformats.org/officeDocument/2006/relationships/oleObject" Target="../embeddings/oleObject49.bin"/><Relationship Id="rId4" Type="http://schemas.openxmlformats.org/officeDocument/2006/relationships/image" Target="../media/image51.wmf"/></Relationships>
</file>

<file path=ppt/slides/_rels/slide59.xml.rels><?xml version="1.0" encoding="UTF-8" standalone="yes"?>
<Relationships xmlns="http://schemas.openxmlformats.org/package/2006/relationships"><Relationship Id="rId2" Type="http://schemas.openxmlformats.org/officeDocument/2006/relationships/image" Target="../media/image5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55.wmf"/><Relationship Id="rId5" Type="http://schemas.openxmlformats.org/officeDocument/2006/relationships/oleObject" Target="../embeddings/oleObject52.bin"/><Relationship Id="rId4" Type="http://schemas.openxmlformats.org/officeDocument/2006/relationships/image" Target="../media/image54.wmf"/></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57.wmf"/><Relationship Id="rId5" Type="http://schemas.openxmlformats.org/officeDocument/2006/relationships/oleObject" Target="../embeddings/oleObject54.bin"/><Relationship Id="rId4" Type="http://schemas.openxmlformats.org/officeDocument/2006/relationships/image" Target="../media/image56.wmf"/></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8.emf"/><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9.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6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916833"/>
            <a:ext cx="7772400" cy="1683618"/>
          </a:xfrm>
        </p:spPr>
        <p:txBody>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遗传多样性</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的分子理论</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371600" y="3886200"/>
            <a:ext cx="6400800" cy="2351112"/>
          </a:xfrm>
        </p:spPr>
        <p:txBody>
          <a:bodyPr>
            <a:normAutofit/>
          </a:bodyPr>
          <a:lstStyle/>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r>
              <a:rPr lang="en-US" altLang="zh-CN"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 </a:t>
            </a:r>
            <a:endParaRPr lang="zh-CN" altLang="en-US"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85247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332656"/>
            <a:ext cx="7056784" cy="720080"/>
          </a:xfrm>
        </p:spPr>
        <p:txBody>
          <a:bodyPr/>
          <a:lstStyle/>
          <a:p>
            <a:pPr>
              <a:lnSpc>
                <a:spcPct val="90000"/>
              </a:lnSpc>
            </a:pPr>
            <a:r>
              <a:rPr lang="en-US" altLang="zh-CN" b="1"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序列多态性的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度量 </a:t>
            </a:r>
          </a:p>
        </p:txBody>
      </p:sp>
      <p:sp>
        <p:nvSpPr>
          <p:cNvPr id="31747" name="Rectangle 3"/>
          <p:cNvSpPr>
            <a:spLocks noGrp="1" noChangeArrowheads="1"/>
          </p:cNvSpPr>
          <p:nvPr>
            <p:ph idx="1"/>
          </p:nvPr>
        </p:nvSpPr>
        <p:spPr>
          <a:xfrm>
            <a:off x="539552" y="1196752"/>
            <a:ext cx="8136904" cy="5256584"/>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一般情况下，如果有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序列，多态性位点有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个，多态性位点上</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G 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种碱基所在的序列数用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G</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出平均非匹配数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Π</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的一般计算方法</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后面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将</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会看到，多态性位点数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和平均非匹配数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Π</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这两个参数，在中性突变理论的研究和检验中起重要作用。</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对象 2"/>
          <p:cNvGraphicFramePr>
            <a:graphicFrameLocks noChangeAspect="1"/>
          </p:cNvGraphicFramePr>
          <p:nvPr>
            <p:extLst>
              <p:ext uri="{D42A27DB-BD31-4B8C-83A1-F6EECF244321}">
                <p14:modId xmlns:p14="http://schemas.microsoft.com/office/powerpoint/2010/main" val="3990978173"/>
              </p:ext>
            </p:extLst>
          </p:nvPr>
        </p:nvGraphicFramePr>
        <p:xfrm>
          <a:off x="1022201" y="3789040"/>
          <a:ext cx="7510239" cy="864096"/>
        </p:xfrm>
        <a:graphic>
          <a:graphicData uri="http://schemas.openxmlformats.org/presentationml/2006/ole">
            <mc:AlternateContent xmlns:mc="http://schemas.openxmlformats.org/markup-compatibility/2006">
              <mc:Choice xmlns:v="urn:schemas-microsoft-com:vml" Requires="v">
                <p:oleObj spid="_x0000_s1069" name="公式" r:id="rId4" imgW="3695700" imgH="419100" progId="Equation.3">
                  <p:embed/>
                </p:oleObj>
              </mc:Choice>
              <mc:Fallback>
                <p:oleObj name="公式" r:id="rId4" imgW="3695700" imgH="41910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22201" y="3789040"/>
                        <a:ext cx="7510239" cy="864096"/>
                      </a:xfrm>
                      <a:prstGeom prst="rect">
                        <a:avLst/>
                      </a:prstGeom>
                      <a:noFill/>
                    </p:spPr>
                  </p:pic>
                </p:oleObj>
              </mc:Fallback>
            </mc:AlternateContent>
          </a:graphicData>
        </a:graphic>
      </p:graphicFrame>
    </p:spTree>
    <p:extLst>
      <p:ext uri="{BB962C8B-B14F-4D97-AF65-F5344CB8AC3E}">
        <p14:creationId xmlns:p14="http://schemas.microsoft.com/office/powerpoint/2010/main" val="3823731684"/>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§5.2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基因融合和基因树</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§5.2.1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几何分布及其</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性质</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§5.2.2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33606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b="1" dirty="0" smtClean="0">
                <a:latin typeface="黑体" panose="02010609060101010101" pitchFamily="49" charset="-122"/>
                <a:ea typeface="黑体" panose="02010609060101010101" pitchFamily="49" charset="-122"/>
              </a:rPr>
              <a:t>负二项</a:t>
            </a:r>
            <a:r>
              <a:rPr lang="zh-CN" altLang="zh-CN" b="1" dirty="0" smtClean="0">
                <a:latin typeface="黑体" panose="02010609060101010101" pitchFamily="49" charset="-122"/>
                <a:ea typeface="黑体" panose="02010609060101010101" pitchFamily="49" charset="-122"/>
              </a:rPr>
              <a:t>分布</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5400600"/>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一次</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Bernoulli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试验中，记事件</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发生的概率为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0&lt;</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&lt;1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二项分布</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B(</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给</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出了</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次独立</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Bernoulli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试验中，事件</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发生次数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的概率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关心的可能不是固定次数试验中事件</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发生多少次的概率，而是事件</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发生</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次需要的试验次数。这时，事件</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的发生次数</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是一个固定的数值，试验次数则是一个随机变量。为了与</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区分，这里的试验次数用</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表示，服从的分布称为负二项分布（</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negative binomial distribution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取值范围是大于或等于</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的所有正整数。</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839085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latin typeface="黑体" panose="02010609060101010101" pitchFamily="49" charset="-122"/>
                <a:ea typeface="黑体" panose="02010609060101010101" pitchFamily="49" charset="-122"/>
              </a:rPr>
              <a:t>几何分布</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84784"/>
            <a:ext cx="8229600" cy="3773016"/>
          </a:xfrm>
        </p:spPr>
        <p:txBody>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次的试验次数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是负二项分布的一种特例，称为几何分布</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geometric </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distribution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），用符号</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时事件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发生了</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次的概率，等于前</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次试验中事件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均未发生的概率</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次试验中事件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发生的概率</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的乘积。因此得到几何分布</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的概率计算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919359160"/>
              </p:ext>
            </p:extLst>
          </p:nvPr>
        </p:nvGraphicFramePr>
        <p:xfrm>
          <a:off x="539552" y="5328592"/>
          <a:ext cx="3993455" cy="692696"/>
        </p:xfrm>
        <a:graphic>
          <a:graphicData uri="http://schemas.openxmlformats.org/presentationml/2006/ole">
            <mc:AlternateContent xmlns:mc="http://schemas.openxmlformats.org/markup-compatibility/2006">
              <mc:Choice xmlns:v="urn:schemas-microsoft-com:vml" Requires="v">
                <p:oleObj spid="_x0000_s2091" name="公式" r:id="rId3" imgW="1358900" imgH="228600" progId="Equation.3">
                  <p:embed/>
                </p:oleObj>
              </mc:Choice>
              <mc:Fallback>
                <p:oleObj name="公式" r:id="rId3" imgW="1358900" imgH="2286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552" y="5328592"/>
                        <a:ext cx="3993455" cy="692696"/>
                      </a:xfrm>
                      <a:prstGeom prst="rect">
                        <a:avLst/>
                      </a:prstGeom>
                      <a:noFill/>
                    </p:spPr>
                  </p:pic>
                </p:oleObj>
              </mc:Fallback>
            </mc:AlternateContent>
          </a:graphicData>
        </a:graphic>
      </p:graphicFrame>
      <p:sp>
        <p:nvSpPr>
          <p:cNvPr id="6" name="矩形 5"/>
          <p:cNvSpPr/>
          <p:nvPr/>
        </p:nvSpPr>
        <p:spPr>
          <a:xfrm>
            <a:off x="4485377" y="5436513"/>
            <a:ext cx="4479111"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0&lt;</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&lt;1</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109431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latin typeface="黑体" panose="02010609060101010101" pitchFamily="49" charset="-122"/>
                <a:ea typeface="黑体" panose="02010609060101010101" pitchFamily="49" charset="-122"/>
              </a:rPr>
              <a:t>几何分布</a:t>
            </a:r>
            <a:r>
              <a:rPr lang="zh-CN" altLang="en-US" b="1" dirty="0" smtClean="0">
                <a:latin typeface="黑体" panose="02010609060101010101" pitchFamily="49" charset="-122"/>
                <a:ea typeface="黑体" panose="02010609060101010101" pitchFamily="49" charset="-122"/>
              </a:rPr>
              <a:t>的性质</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84784"/>
            <a:ext cx="8229600" cy="3888432"/>
          </a:xfrm>
        </p:spPr>
        <p:txBody>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几何分布具有无记忆性，即</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时事件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是否发生，与这个时间之前事件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发生与否、发生了多少次没有关系</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每次</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试验中，事件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是否发生都服从同一个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Bernoulli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分布。同时，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时事件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次的试验次数，与这个时间之前事件</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发生的次数也没有关系。</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396610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zh-CN" b="1" dirty="0" smtClean="0">
                <a:latin typeface="黑体" panose="02010609060101010101" pitchFamily="49" charset="-122"/>
                <a:ea typeface="黑体" panose="02010609060101010101" pitchFamily="49" charset="-122"/>
              </a:rPr>
              <a:t>几何分布</a:t>
            </a:r>
            <a:r>
              <a:rPr lang="zh-CN" altLang="en-US" b="1" dirty="0" smtClean="0">
                <a:latin typeface="黑体" panose="02010609060101010101" pitchFamily="49" charset="-122"/>
                <a:ea typeface="黑体" panose="02010609060101010101" pitchFamily="49" charset="-122"/>
              </a:rPr>
              <a:t>的期望和方差</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8" name="图片 7"/>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2636912"/>
            <a:ext cx="5472608" cy="4104456"/>
          </a:xfrm>
          <a:prstGeom prst="rect">
            <a:avLst/>
          </a:prstGeom>
          <a:noFill/>
          <a:ln>
            <a:noFill/>
          </a:ln>
        </p:spPr>
      </p:pic>
      <p:graphicFrame>
        <p:nvGraphicFramePr>
          <p:cNvPr id="10" name="对象 9"/>
          <p:cNvGraphicFramePr>
            <a:graphicFrameLocks noChangeAspect="1"/>
          </p:cNvGraphicFramePr>
          <p:nvPr>
            <p:extLst>
              <p:ext uri="{D42A27DB-BD31-4B8C-83A1-F6EECF244321}">
                <p14:modId xmlns:p14="http://schemas.microsoft.com/office/powerpoint/2010/main" val="347108119"/>
              </p:ext>
            </p:extLst>
          </p:nvPr>
        </p:nvGraphicFramePr>
        <p:xfrm>
          <a:off x="1187624" y="1340768"/>
          <a:ext cx="1704633" cy="1152128"/>
        </p:xfrm>
        <a:graphic>
          <a:graphicData uri="http://schemas.openxmlformats.org/presentationml/2006/ole">
            <mc:AlternateContent xmlns:mc="http://schemas.openxmlformats.org/markup-compatibility/2006">
              <mc:Choice xmlns:v="urn:schemas-microsoft-com:vml" Requires="v">
                <p:oleObj spid="_x0000_s3157" name="公式" r:id="rId4" imgW="634725" imgH="418918" progId="Equation.3">
                  <p:embed/>
                </p:oleObj>
              </mc:Choice>
              <mc:Fallback>
                <p:oleObj name="公式" r:id="rId4" imgW="634725" imgH="418918"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87624" y="1340768"/>
                        <a:ext cx="1704633" cy="1152128"/>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274930918"/>
              </p:ext>
            </p:extLst>
          </p:nvPr>
        </p:nvGraphicFramePr>
        <p:xfrm>
          <a:off x="3491880" y="1268760"/>
          <a:ext cx="4041009" cy="1224136"/>
        </p:xfrm>
        <a:graphic>
          <a:graphicData uri="http://schemas.openxmlformats.org/presentationml/2006/ole">
            <mc:AlternateContent xmlns:mc="http://schemas.openxmlformats.org/markup-compatibility/2006">
              <mc:Choice xmlns:v="urn:schemas-microsoft-com:vml" Requires="v">
                <p:oleObj spid="_x0000_s3158" name="公式" r:id="rId6" imgW="1409700" imgH="419100" progId="Equation.3">
                  <p:embed/>
                </p:oleObj>
              </mc:Choice>
              <mc:Fallback>
                <p:oleObj name="公式" r:id="rId6" imgW="1409700" imgH="41910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1268760"/>
                        <a:ext cx="4041009" cy="1224136"/>
                      </a:xfrm>
                      <a:prstGeom prst="rect">
                        <a:avLst/>
                      </a:prstGeom>
                      <a:noFill/>
                    </p:spPr>
                  </p:pic>
                </p:oleObj>
              </mc:Fallback>
            </mc:AlternateContent>
          </a:graphicData>
        </a:graphic>
      </p:graphicFrame>
      <p:sp>
        <p:nvSpPr>
          <p:cNvPr id="3" name="TextBox 2"/>
          <p:cNvSpPr txBox="1"/>
          <p:nvPr/>
        </p:nvSpPr>
        <p:spPr>
          <a:xfrm>
            <a:off x="5796136" y="2569162"/>
            <a:ext cx="2736304" cy="523220"/>
          </a:xfrm>
          <a:prstGeom prst="rect">
            <a:avLst/>
          </a:prstGeom>
          <a:noFill/>
        </p:spPr>
        <p:txBody>
          <a:bodyPr wrap="square" rtlCol="0">
            <a:spAutoFit/>
          </a:bodyPr>
          <a:lstStyle/>
          <a:p>
            <a:pPr algn="ct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（对于很小的</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p</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3912357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75656" y="274638"/>
            <a:ext cx="6264696" cy="922114"/>
          </a:xfrm>
        </p:spPr>
        <p:txBody>
          <a:bodyPr>
            <a:normAutofit fontScale="90000"/>
          </a:bodyPr>
          <a:lstStyle/>
          <a:p>
            <a:r>
              <a:rPr lang="zh-CN" altLang="zh-CN" b="1" dirty="0" smtClean="0">
                <a:latin typeface="黑体" panose="02010609060101010101" pitchFamily="49" charset="-122"/>
                <a:ea typeface="黑体" panose="02010609060101010101" pitchFamily="49" charset="-122"/>
              </a:rPr>
              <a:t>基因</a:t>
            </a:r>
            <a:r>
              <a:rPr lang="zh-CN" altLang="en-US" b="1" dirty="0" smtClean="0">
                <a:latin typeface="黑体" panose="02010609060101010101" pitchFamily="49" charset="-122"/>
                <a:ea typeface="黑体" panose="02010609060101010101" pitchFamily="49" charset="-122"/>
              </a:rPr>
              <a:t>在祖先世代中的</a:t>
            </a:r>
            <a:r>
              <a:rPr lang="zh-CN" altLang="zh-CN" b="1" dirty="0" smtClean="0">
                <a:latin typeface="黑体" panose="02010609060101010101" pitchFamily="49" charset="-122"/>
                <a:ea typeface="黑体" panose="02010609060101010101" pitchFamily="49" charset="-122"/>
              </a:rPr>
              <a:t>融合</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0"/>
            <a:ext cx="8229600" cy="5256584"/>
          </a:xfrm>
        </p:spPr>
        <p:txBody>
          <a:bodyPr>
            <a:normAutofit fontScale="925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章的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Wright-Fisher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模型，是一种从前向后或由过去推测现在的基因谱系研究方法</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。还有</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一种从后向前或从现在推测过去的研究方法，有时也同样重要</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当前</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群体的一组有限样本不仅可以用来估计基因和基因型频率，群体中的两个等位基因还可能是几个世代前的同一个基因传递而来，也就是说它们具有共同的祖先，称这两个基因在祖先世代中发生了融合（</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coalescence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1337721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051720" y="274638"/>
            <a:ext cx="5328592" cy="778098"/>
          </a:xfrm>
        </p:spPr>
        <p:txBody>
          <a:bodyPr>
            <a:normAutofit/>
          </a:bodyPr>
          <a:lstStyle/>
          <a:p>
            <a:r>
              <a:rPr lang="zh-CN" altLang="zh-CN" b="1" dirty="0">
                <a:latin typeface="黑体" panose="02010609060101010101" pitchFamily="49" charset="-122"/>
                <a:ea typeface="黑体" panose="02010609060101010101" pitchFamily="49" charset="-122"/>
              </a:rPr>
              <a:t>基因融合模型</a:t>
            </a:r>
            <a:endParaRPr lang="en-US" altLang="zh-CN"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0"/>
            <a:ext cx="8229600" cy="5256584"/>
          </a:xfrm>
        </p:spPr>
        <p:txBody>
          <a:bodyPr>
            <a:normAutofit fontScale="92500" lnSpcReduction="20000"/>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，当前群体的一组样本中包含</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个基因，如果之前的某个祖先世代中发生了一次基因融合，那么当前的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个基因就只有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个亲本来源。发生两次基因融合后，当前的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个基因就只有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个亲本来源。如此下去，发生</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次基因融合后，当前的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个基因就只有一个亲本来源。发生一次基因融合，称为一个融合事件（</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coalescent event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模型通过研究融合事件之间的时间间隔，提供了一种研究基因进化的方法，有时还会比从前向后的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Wright-Fisher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模型更加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便利。</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25295344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06090"/>
          </a:xfrm>
        </p:spPr>
        <p:txBody>
          <a:bodyPr>
            <a:normAutofit fontScale="90000"/>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理想群体中</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个等位基因的谱系图</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57200" y="4653136"/>
            <a:ext cx="8229600" cy="2088232"/>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个等位基因用</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世代中发生了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次融合事件，前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世代中没有发生融合，前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世代中发生了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次融合事件，前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世代中发生了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次融合事件。经过</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次基因融合事件后，当前世代的</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个等位基因均来自前</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世代的同一个基因</a:t>
            </a:r>
            <a:r>
              <a:rPr lang="en-US" altLang="zh-CN" sz="2600" i="1"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4</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a:t>
            </a:r>
          </a:p>
        </p:txBody>
      </p:sp>
      <p:pic>
        <p:nvPicPr>
          <p:cNvPr id="8" name="图片 7"/>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836712"/>
            <a:ext cx="5760640" cy="3816423"/>
          </a:xfrm>
          <a:prstGeom prst="rect">
            <a:avLst/>
          </a:prstGeom>
          <a:noFill/>
          <a:ln>
            <a:noFill/>
          </a:ln>
        </p:spPr>
      </p:pic>
    </p:spTree>
    <p:extLst>
      <p:ext uri="{BB962C8B-B14F-4D97-AF65-F5344CB8AC3E}">
        <p14:creationId xmlns:p14="http://schemas.microsoft.com/office/powerpoint/2010/main" val="13842501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864096"/>
          </a:xfrm>
        </p:spPr>
        <p:txBody>
          <a:bodyPr>
            <a:normAutofit/>
          </a:bodyPr>
          <a:lstStyle/>
          <a:p>
            <a:r>
              <a:rPr lang="zh-CN" altLang="zh-CN" b="1" dirty="0">
                <a:latin typeface="黑体" panose="02010609060101010101" pitchFamily="49" charset="-122"/>
                <a:ea typeface="黑体" panose="02010609060101010101" pitchFamily="49" charset="-122"/>
              </a:rPr>
              <a:t>基因融合</a:t>
            </a:r>
            <a:r>
              <a:rPr lang="zh-CN" altLang="zh-CN" b="1" dirty="0" smtClean="0">
                <a:latin typeface="黑体" panose="02010609060101010101" pitchFamily="49" charset="-122"/>
                <a:ea typeface="黑体" panose="02010609060101010101" pitchFamily="49" charset="-122"/>
              </a:rPr>
              <a:t>模型</a:t>
            </a:r>
            <a:r>
              <a:rPr lang="zh-CN" altLang="en-US" b="1" dirty="0" smtClean="0">
                <a:latin typeface="黑体" panose="02010609060101010101" pitchFamily="49" charset="-122"/>
                <a:ea typeface="黑体" panose="02010609060101010101" pitchFamily="49" charset="-122"/>
              </a:rPr>
              <a:t>的优点</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412776"/>
            <a:ext cx="8064896" cy="4968552"/>
          </a:xfrm>
        </p:spPr>
        <p:txBody>
          <a:bodyPr>
            <a:norm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基因谱系图还</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可以看到，如采用从过去到现在的研究方法，需要追踪祖先群体中所有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个等位基因的传递过程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采用从现在到过去的研究方法，则只需追踪当前群体中固定下来的等位基因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，即图</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中实心圆表示的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17</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个基因，而不需要考虑在当前世代中已经丢失的那些基因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因此，基因融合模型有时显得更为有效、更为便利。</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595369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smtClean="0">
                <a:latin typeface="黑体" panose="02010609060101010101" pitchFamily="49" charset="-122"/>
                <a:ea typeface="黑体" panose="02010609060101010101" pitchFamily="49" charset="-122"/>
              </a:rPr>
              <a:t>本章的主要</a:t>
            </a:r>
            <a:r>
              <a:rPr lang="zh-CN" altLang="en-US" b="1" dirty="0">
                <a:latin typeface="黑体" panose="02010609060101010101" pitchFamily="49" charset="-122"/>
                <a:ea typeface="黑体" panose="02010609060101010101" pitchFamily="49" charset="-122"/>
              </a:rPr>
              <a:t>内容</a:t>
            </a:r>
            <a:endParaRPr lang="zh-CN" altLang="en-US" dirty="0"/>
          </a:p>
        </p:txBody>
      </p:sp>
      <p:sp>
        <p:nvSpPr>
          <p:cNvPr id="3" name="内容占位符 2"/>
          <p:cNvSpPr>
            <a:spLocks noGrp="1"/>
          </p:cNvSpPr>
          <p:nvPr>
            <p:ph idx="1"/>
          </p:nvPr>
        </p:nvSpPr>
        <p:spPr>
          <a:xfrm>
            <a:off x="1043608" y="1484784"/>
            <a:ext cx="7056784" cy="3701008"/>
          </a:xfrm>
        </p:spPr>
        <p:txBody>
          <a:bodyPr>
            <a:noAutofit/>
          </a:bodyPr>
          <a:lstStyle/>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§5.1 </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遗传变异的分子</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基础</a:t>
            </a:r>
            <a:endPar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§5.2 </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基因融合和基因</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树</a:t>
            </a:r>
            <a:endPar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§5.3 </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中性突变</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理论</a:t>
            </a:r>
            <a:endPar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§5.4 </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近交系数计算方法小结</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3600" b="1"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568135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两个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发生的时间</a:t>
            </a:r>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268760"/>
            <a:ext cx="8496944" cy="388843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在大小为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的理想群体中，如果当前世代的两个基因来自前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世代的同一个基因，说明在前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世代发生了融合事件，发生概率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表示 </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a:latin typeface="Times New Roman" panose="02020603050405020304" pitchFamily="18" charset="0"/>
                <a:ea typeface="黑体" panose="02010609060101010101" pitchFamily="49" charset="-122"/>
                <a:cs typeface="Times New Roman" panose="02020603050405020304" pitchFamily="18" charset="0"/>
              </a:rPr>
              <a:t>时间</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服从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几何分布</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概率分布为</a:t>
            </a:r>
          </a:p>
        </p:txBody>
      </p:sp>
      <p:graphicFrame>
        <p:nvGraphicFramePr>
          <p:cNvPr id="7" name="对象 6"/>
          <p:cNvGraphicFramePr>
            <a:graphicFrameLocks noChangeAspect="1"/>
          </p:cNvGraphicFramePr>
          <p:nvPr>
            <p:extLst>
              <p:ext uri="{D42A27DB-BD31-4B8C-83A1-F6EECF244321}">
                <p14:modId xmlns:p14="http://schemas.microsoft.com/office/powerpoint/2010/main" val="1968679520"/>
              </p:ext>
            </p:extLst>
          </p:nvPr>
        </p:nvGraphicFramePr>
        <p:xfrm>
          <a:off x="755576" y="3380849"/>
          <a:ext cx="2736304" cy="1056263"/>
        </p:xfrm>
        <a:graphic>
          <a:graphicData uri="http://schemas.openxmlformats.org/presentationml/2006/ole">
            <mc:AlternateContent xmlns:mc="http://schemas.openxmlformats.org/markup-compatibility/2006">
              <mc:Choice xmlns:v="urn:schemas-microsoft-com:vml" Requires="v">
                <p:oleObj spid="_x0000_s4183" name="公式" r:id="rId3" imgW="1028254" imgH="393529" progId="Equation.3">
                  <p:embed/>
                </p:oleObj>
              </mc:Choice>
              <mc:Fallback>
                <p:oleObj name="公式" r:id="rId3" imgW="1028254" imgH="393529" progId="Equation.3">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3380849"/>
                        <a:ext cx="2736304" cy="1056263"/>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566807124"/>
              </p:ext>
            </p:extLst>
          </p:nvPr>
        </p:nvGraphicFramePr>
        <p:xfrm>
          <a:off x="755576" y="5229200"/>
          <a:ext cx="4306307" cy="1008112"/>
        </p:xfrm>
        <a:graphic>
          <a:graphicData uri="http://schemas.openxmlformats.org/presentationml/2006/ole">
            <mc:AlternateContent xmlns:mc="http://schemas.openxmlformats.org/markup-compatibility/2006">
              <mc:Choice xmlns:v="urn:schemas-microsoft-com:vml" Requires="v">
                <p:oleObj spid="_x0000_s4184" name="公式" r:id="rId5" imgW="1701800" imgH="393700" progId="Equation.3">
                  <p:embed/>
                </p:oleObj>
              </mc:Choice>
              <mc:Fallback>
                <p:oleObj name="公式" r:id="rId5" imgW="1701800" imgH="393700" progId="Equation.3">
                  <p:embed/>
                  <p:pic>
                    <p:nvPicPr>
                      <p:cNvPr id="0" name="Object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5229200"/>
                        <a:ext cx="4306307" cy="1008112"/>
                      </a:xfrm>
                      <a:prstGeom prst="rect">
                        <a:avLst/>
                      </a:prstGeom>
                      <a:noFill/>
                    </p:spPr>
                  </p:pic>
                </p:oleObj>
              </mc:Fallback>
            </mc:AlternateContent>
          </a:graphicData>
        </a:graphic>
      </p:graphicFrame>
      <p:sp>
        <p:nvSpPr>
          <p:cNvPr id="18" name="矩形 17"/>
          <p:cNvSpPr/>
          <p:nvPr/>
        </p:nvSpPr>
        <p:spPr>
          <a:xfrm>
            <a:off x="5076056" y="5517232"/>
            <a:ext cx="2991525"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426264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rmAutofit fontScale="90000"/>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两</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时间</a:t>
            </a:r>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的期望和方差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412776"/>
            <a:ext cx="8496944" cy="4248472"/>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时间</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服从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几何分布</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概率分布</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的期望和方差分别为</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3" name="对象 12"/>
          <p:cNvGraphicFramePr>
            <a:graphicFrameLocks noChangeAspect="1"/>
          </p:cNvGraphicFramePr>
          <p:nvPr>
            <p:extLst>
              <p:ext uri="{D42A27DB-BD31-4B8C-83A1-F6EECF244321}">
                <p14:modId xmlns:p14="http://schemas.microsoft.com/office/powerpoint/2010/main" val="2235472970"/>
              </p:ext>
            </p:extLst>
          </p:nvPr>
        </p:nvGraphicFramePr>
        <p:xfrm>
          <a:off x="765982" y="2060848"/>
          <a:ext cx="4306307" cy="1008112"/>
        </p:xfrm>
        <a:graphic>
          <a:graphicData uri="http://schemas.openxmlformats.org/presentationml/2006/ole">
            <mc:AlternateContent xmlns:mc="http://schemas.openxmlformats.org/markup-compatibility/2006">
              <mc:Choice xmlns:v="urn:schemas-microsoft-com:vml" Requires="v">
                <p:oleObj spid="_x0000_s13416" name="公式" r:id="rId3" imgW="1701800" imgH="393700" progId="Equation.3">
                  <p:embed/>
                </p:oleObj>
              </mc:Choice>
              <mc:Fallback>
                <p:oleObj name="公式" r:id="rId3" imgW="17018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5982" y="2060848"/>
                        <a:ext cx="4306307" cy="1008112"/>
                      </a:xfrm>
                      <a:prstGeom prst="rect">
                        <a:avLst/>
                      </a:prstGeom>
                      <a:noFill/>
                    </p:spPr>
                  </p:pic>
                </p:oleObj>
              </mc:Fallback>
            </mc:AlternateContent>
          </a:graphicData>
        </a:graphic>
      </p:graphicFrame>
      <p:sp>
        <p:nvSpPr>
          <p:cNvPr id="18" name="矩形 17"/>
          <p:cNvSpPr/>
          <p:nvPr/>
        </p:nvSpPr>
        <p:spPr>
          <a:xfrm>
            <a:off x="5036859" y="2340169"/>
            <a:ext cx="2991525"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7" name="对象 16"/>
          <p:cNvGraphicFramePr>
            <a:graphicFrameLocks noChangeAspect="1"/>
          </p:cNvGraphicFramePr>
          <p:nvPr>
            <p:extLst>
              <p:ext uri="{D42A27DB-BD31-4B8C-83A1-F6EECF244321}">
                <p14:modId xmlns:p14="http://schemas.microsoft.com/office/powerpoint/2010/main" val="432170042"/>
              </p:ext>
            </p:extLst>
          </p:nvPr>
        </p:nvGraphicFramePr>
        <p:xfrm>
          <a:off x="755576" y="3933056"/>
          <a:ext cx="2763756" cy="792088"/>
        </p:xfrm>
        <a:graphic>
          <a:graphicData uri="http://schemas.openxmlformats.org/presentationml/2006/ole">
            <mc:AlternateContent xmlns:mc="http://schemas.openxmlformats.org/markup-compatibility/2006">
              <mc:Choice xmlns:v="urn:schemas-microsoft-com:vml" Requires="v">
                <p:oleObj spid="_x0000_s13417" name="公式" r:id="rId5" imgW="761669" imgH="215806" progId="Equation.3">
                  <p:embed/>
                </p:oleObj>
              </mc:Choice>
              <mc:Fallback>
                <p:oleObj name="公式" r:id="rId5" imgW="761669" imgH="215806"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5576" y="3933056"/>
                        <a:ext cx="2763756" cy="792088"/>
                      </a:xfrm>
                      <a:prstGeom prst="rect">
                        <a:avLst/>
                      </a:prstGeom>
                      <a:noFill/>
                    </p:spPr>
                  </p:pic>
                </p:oleObj>
              </mc:Fallback>
            </mc:AlternateContent>
          </a:graphicData>
        </a:graphic>
      </p:graphicFrame>
      <p:graphicFrame>
        <p:nvGraphicFramePr>
          <p:cNvPr id="20" name="对象 19"/>
          <p:cNvGraphicFramePr>
            <a:graphicFrameLocks noChangeAspect="1"/>
          </p:cNvGraphicFramePr>
          <p:nvPr>
            <p:extLst>
              <p:ext uri="{D42A27DB-BD31-4B8C-83A1-F6EECF244321}">
                <p14:modId xmlns:p14="http://schemas.microsoft.com/office/powerpoint/2010/main" val="1497607996"/>
              </p:ext>
            </p:extLst>
          </p:nvPr>
        </p:nvGraphicFramePr>
        <p:xfrm>
          <a:off x="3923928" y="3933056"/>
          <a:ext cx="4621454" cy="792088"/>
        </p:xfrm>
        <a:graphic>
          <a:graphicData uri="http://schemas.openxmlformats.org/presentationml/2006/ole">
            <mc:AlternateContent xmlns:mc="http://schemas.openxmlformats.org/markup-compatibility/2006">
              <mc:Choice xmlns:v="urn:schemas-microsoft-com:vml" Requires="v">
                <p:oleObj spid="_x0000_s13418" name="公式" r:id="rId7" imgW="1269449" imgH="215806" progId="Equation.3">
                  <p:embed/>
                </p:oleObj>
              </mc:Choice>
              <mc:Fallback>
                <p:oleObj name="公式" r:id="rId7" imgW="1269449" imgH="215806"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3928" y="3933056"/>
                        <a:ext cx="4621454" cy="792088"/>
                      </a:xfrm>
                      <a:prstGeom prst="rect">
                        <a:avLst/>
                      </a:prstGeom>
                      <a:noFill/>
                    </p:spPr>
                  </p:pic>
                </p:oleObj>
              </mc:Fallback>
            </mc:AlternateContent>
          </a:graphicData>
        </a:graphic>
      </p:graphicFrame>
    </p:spTree>
    <p:extLst>
      <p:ext uri="{BB962C8B-B14F-4D97-AF65-F5344CB8AC3E}">
        <p14:creationId xmlns:p14="http://schemas.microsoft.com/office/powerpoint/2010/main" val="22022818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864096"/>
          </a:xfrm>
        </p:spPr>
        <p:txBody>
          <a:bodyPr>
            <a:normAutofit/>
          </a:bodyPr>
          <a:lstStyle/>
          <a:p>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融合</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268760"/>
            <a:ext cx="8424936" cy="3744416"/>
          </a:xfrm>
        </p:spPr>
        <p:txBody>
          <a:bodyPr>
            <a:noAutofit/>
          </a:bodyPr>
          <a:lstStyle/>
          <a:p>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个基因在前一个世代没有发生基因融合的概率为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较大、</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较小时，</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个基因在前一个</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世代发生</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基因融合的概率</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5" name="对象 14"/>
          <p:cNvGraphicFramePr>
            <a:graphicFrameLocks noChangeAspect="1"/>
          </p:cNvGraphicFramePr>
          <p:nvPr>
            <p:extLst>
              <p:ext uri="{D42A27DB-BD31-4B8C-83A1-F6EECF244321}">
                <p14:modId xmlns:p14="http://schemas.microsoft.com/office/powerpoint/2010/main" val="595928246"/>
              </p:ext>
            </p:extLst>
          </p:nvPr>
        </p:nvGraphicFramePr>
        <p:xfrm>
          <a:off x="899591" y="1772816"/>
          <a:ext cx="4762733" cy="1008112"/>
        </p:xfrm>
        <a:graphic>
          <a:graphicData uri="http://schemas.openxmlformats.org/presentationml/2006/ole">
            <mc:AlternateContent xmlns:mc="http://schemas.openxmlformats.org/markup-compatibility/2006">
              <mc:Choice xmlns:v="urn:schemas-microsoft-com:vml" Requires="v">
                <p:oleObj spid="_x0000_s11373" name="公式" r:id="rId3" imgW="1879600" imgH="393700" progId="Equation.3">
                  <p:embed/>
                </p:oleObj>
              </mc:Choice>
              <mc:Fallback>
                <p:oleObj name="公式" r:id="rId3" imgW="18796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1" y="1772816"/>
                        <a:ext cx="4762733" cy="1008112"/>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683749800"/>
              </p:ext>
            </p:extLst>
          </p:nvPr>
        </p:nvGraphicFramePr>
        <p:xfrm>
          <a:off x="899592" y="3284984"/>
          <a:ext cx="5482969" cy="1008112"/>
        </p:xfrm>
        <a:graphic>
          <a:graphicData uri="http://schemas.openxmlformats.org/presentationml/2006/ole">
            <mc:AlternateContent xmlns:mc="http://schemas.openxmlformats.org/markup-compatibility/2006">
              <mc:Choice xmlns:v="urn:schemas-microsoft-com:vml" Requires="v">
                <p:oleObj spid="_x0000_s11374" name="公式" r:id="rId5" imgW="2374900" imgH="431800" progId="Equation.3">
                  <p:embed/>
                </p:oleObj>
              </mc:Choice>
              <mc:Fallback>
                <p:oleObj name="公式" r:id="rId5" imgW="2374900" imgH="4318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3284984"/>
                        <a:ext cx="5482969" cy="100811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407904206"/>
              </p:ext>
            </p:extLst>
          </p:nvPr>
        </p:nvGraphicFramePr>
        <p:xfrm>
          <a:off x="899592" y="5013176"/>
          <a:ext cx="5446706" cy="1008112"/>
        </p:xfrm>
        <a:graphic>
          <a:graphicData uri="http://schemas.openxmlformats.org/presentationml/2006/ole">
            <mc:AlternateContent xmlns:mc="http://schemas.openxmlformats.org/markup-compatibility/2006">
              <mc:Choice xmlns:v="urn:schemas-microsoft-com:vml" Requires="v">
                <p:oleObj spid="_x0000_s11375" name="公式" r:id="rId7" imgW="2362200" imgH="431800" progId="Equation.3">
                  <p:embed/>
                </p:oleObj>
              </mc:Choice>
              <mc:Fallback>
                <p:oleObj name="公式" r:id="rId7" imgW="2362200" imgH="4318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013176"/>
                        <a:ext cx="5446706" cy="1008112"/>
                      </a:xfrm>
                      <a:prstGeom prst="rect">
                        <a:avLst/>
                      </a:prstGeom>
                      <a:noFill/>
                    </p:spPr>
                  </p:pic>
                </p:oleObj>
              </mc:Fallback>
            </mc:AlternateContent>
          </a:graphicData>
        </a:graphic>
      </p:graphicFrame>
    </p:spTree>
    <p:extLst>
      <p:ext uri="{BB962C8B-B14F-4D97-AF65-F5344CB8AC3E}">
        <p14:creationId xmlns:p14="http://schemas.microsoft.com/office/powerpoint/2010/main" val="39899612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936104"/>
          </a:xfrm>
        </p:spPr>
        <p:txBody>
          <a:bodyPr>
            <a:normAutofit fontScale="90000"/>
          </a:bodyPr>
          <a:lstStyle/>
          <a:p>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时间</a:t>
            </a:r>
            <a:r>
              <a:rPr lang="en-US" altLang="zh-CN" b="1" i="1" dirty="0" err="1"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1"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的期望和方差</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412776"/>
            <a:ext cx="7992888" cy="4248472"/>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时间</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服从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几何分布</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G</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p</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概率分布</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的期望和方差分别为</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18" name="矩形 17"/>
          <p:cNvSpPr/>
          <p:nvPr/>
        </p:nvSpPr>
        <p:spPr>
          <a:xfrm>
            <a:off x="5972963" y="2735704"/>
            <a:ext cx="2991525" cy="584775"/>
          </a:xfrm>
          <a:prstGeom prst="rect">
            <a:avLst/>
          </a:prstGeom>
        </p:spPr>
        <p:txBody>
          <a:bodyPr wrap="none">
            <a:spAutoFit/>
          </a:bodyPr>
          <a:lstStyle/>
          <a:p>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2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2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2" name="对象 21"/>
          <p:cNvGraphicFramePr>
            <a:graphicFrameLocks noChangeAspect="1"/>
          </p:cNvGraphicFramePr>
          <p:nvPr>
            <p:extLst>
              <p:ext uri="{D42A27DB-BD31-4B8C-83A1-F6EECF244321}">
                <p14:modId xmlns:p14="http://schemas.microsoft.com/office/powerpoint/2010/main" val="1938581360"/>
              </p:ext>
            </p:extLst>
          </p:nvPr>
        </p:nvGraphicFramePr>
        <p:xfrm>
          <a:off x="972245" y="2528887"/>
          <a:ext cx="4967287" cy="900113"/>
        </p:xfrm>
        <a:graphic>
          <a:graphicData uri="http://schemas.openxmlformats.org/presentationml/2006/ole">
            <mc:AlternateContent xmlns:mc="http://schemas.openxmlformats.org/markup-compatibility/2006">
              <mc:Choice xmlns:v="urn:schemas-microsoft-com:vml" Requires="v">
                <p:oleObj spid="_x0000_s12406" name="公式" r:id="rId3" imgW="2197100" imgH="393700" progId="Equation.3">
                  <p:embed/>
                </p:oleObj>
              </mc:Choice>
              <mc:Fallback>
                <p:oleObj name="公式" r:id="rId3" imgW="2197100" imgH="393700" progId="Equation.3">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2245" y="2528887"/>
                        <a:ext cx="4967287" cy="900113"/>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2809566270"/>
              </p:ext>
            </p:extLst>
          </p:nvPr>
        </p:nvGraphicFramePr>
        <p:xfrm>
          <a:off x="971600" y="4509120"/>
          <a:ext cx="2472449" cy="1008112"/>
        </p:xfrm>
        <a:graphic>
          <a:graphicData uri="http://schemas.openxmlformats.org/presentationml/2006/ole">
            <mc:AlternateContent xmlns:mc="http://schemas.openxmlformats.org/markup-compatibility/2006">
              <mc:Choice xmlns:v="urn:schemas-microsoft-com:vml" Requires="v">
                <p:oleObj spid="_x0000_s12407" name="公式" r:id="rId5" imgW="1054100" imgH="419100" progId="Equation.3">
                  <p:embed/>
                </p:oleObj>
              </mc:Choice>
              <mc:Fallback>
                <p:oleObj name="公式" r:id="rId5" imgW="1054100" imgH="419100" progId="Equation.3">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4509120"/>
                        <a:ext cx="2472449" cy="1008112"/>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184904496"/>
              </p:ext>
            </p:extLst>
          </p:nvPr>
        </p:nvGraphicFramePr>
        <p:xfrm>
          <a:off x="4139953" y="4437112"/>
          <a:ext cx="2770743" cy="1052736"/>
        </p:xfrm>
        <a:graphic>
          <a:graphicData uri="http://schemas.openxmlformats.org/presentationml/2006/ole">
            <mc:AlternateContent xmlns:mc="http://schemas.openxmlformats.org/markup-compatibility/2006">
              <mc:Choice xmlns:v="urn:schemas-microsoft-com:vml" Requires="v">
                <p:oleObj spid="_x0000_s12408" name="公式" r:id="rId7" imgW="1193800" imgH="444500" progId="Equation.3">
                  <p:embed/>
                </p:oleObj>
              </mc:Choice>
              <mc:Fallback>
                <p:oleObj name="公式" r:id="rId7" imgW="1193800" imgH="444500" progId="Equation.3">
                  <p:embed/>
                  <p:pic>
                    <p:nvPicPr>
                      <p:cNvPr id="0" name="Object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39953" y="4437112"/>
                        <a:ext cx="2770743" cy="1052736"/>
                      </a:xfrm>
                      <a:prstGeom prst="rect">
                        <a:avLst/>
                      </a:prstGeom>
                      <a:noFill/>
                    </p:spPr>
                  </p:pic>
                </p:oleObj>
              </mc:Fallback>
            </mc:AlternateContent>
          </a:graphicData>
        </a:graphic>
      </p:graphicFrame>
    </p:spTree>
    <p:extLst>
      <p:ext uri="{BB962C8B-B14F-4D97-AF65-F5344CB8AC3E}">
        <p14:creationId xmlns:p14="http://schemas.microsoft.com/office/powerpoint/2010/main" val="296028139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850106"/>
          </a:xfrm>
        </p:spPr>
        <p:txBody>
          <a:bodyPr>
            <a:normAutofit/>
          </a:bodyPr>
          <a:lstStyle/>
          <a:p>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发生</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k</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次</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融合</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的时间</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12776"/>
            <a:ext cx="8291264" cy="5040560"/>
          </a:xfrm>
        </p:spPr>
        <p:txBody>
          <a:bodyPr>
            <a:normAutofit fontScale="92500" lnSpcReduction="10000"/>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对于当前群体中的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个基因，经过</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次融合之后，这</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个基因就可以追踪到同一个祖先基因，需要的时间自然也是一个随机变量，用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次融合时间的随机变量为</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T</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。第一次融合发生后，等位基因个数减少到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次融合时间的随机变量为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。依次类推，最后一次融合时间的随机变量为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这些</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随机变量</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服从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定义</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的几何分布。因此，融合为一的时间</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正好是这</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次融合时间随机变量之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023406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864096"/>
          </a:xfrm>
        </p:spPr>
        <p:txBody>
          <a:bodyPr>
            <a:normAutofit/>
          </a:bodyPr>
          <a:lstStyle/>
          <a:p>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个</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基因</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完全</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融合</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的时间</a:t>
            </a:r>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1"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b="1" i="1"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556792"/>
            <a:ext cx="7632848" cy="3052936"/>
          </a:xfrm>
        </p:spPr>
        <p:txBody>
          <a:bodyPr>
            <a:normAutofit/>
          </a:bodyPr>
          <a:lstStyle/>
          <a:p>
            <a:pPr>
              <a:lnSpc>
                <a:spcPct val="110000"/>
              </a:lnSpc>
            </a:pP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个</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为一时间</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的分布</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期望和方差分别为 </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71933761"/>
              </p:ext>
            </p:extLst>
          </p:nvPr>
        </p:nvGraphicFramePr>
        <p:xfrm>
          <a:off x="1115615" y="2204864"/>
          <a:ext cx="4815729" cy="1152128"/>
        </p:xfrm>
        <a:graphic>
          <a:graphicData uri="http://schemas.openxmlformats.org/presentationml/2006/ole">
            <mc:AlternateContent xmlns:mc="http://schemas.openxmlformats.org/markup-compatibility/2006">
              <mc:Choice xmlns:v="urn:schemas-microsoft-com:vml" Requires="v">
                <p:oleObj spid="_x0000_s14443" name="公式" r:id="rId3" imgW="1828800" imgH="431800" progId="Equation.3">
                  <p:embed/>
                </p:oleObj>
              </mc:Choice>
              <mc:Fallback>
                <p:oleObj name="公式" r:id="rId3" imgW="18288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5" y="2204864"/>
                        <a:ext cx="4815729" cy="1152128"/>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233533642"/>
              </p:ext>
            </p:extLst>
          </p:nvPr>
        </p:nvGraphicFramePr>
        <p:xfrm>
          <a:off x="1043608" y="4255361"/>
          <a:ext cx="7707739" cy="901831"/>
        </p:xfrm>
        <a:graphic>
          <a:graphicData uri="http://schemas.openxmlformats.org/presentationml/2006/ole">
            <mc:AlternateContent xmlns:mc="http://schemas.openxmlformats.org/markup-compatibility/2006">
              <mc:Choice xmlns:v="urn:schemas-microsoft-com:vml" Requires="v">
                <p:oleObj spid="_x0000_s14444" name="公式" r:id="rId5" imgW="3733800" imgH="431800" progId="Equation.3">
                  <p:embed/>
                </p:oleObj>
              </mc:Choice>
              <mc:Fallback>
                <p:oleObj name="公式" r:id="rId5" imgW="3733800" imgH="4318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43608" y="4255361"/>
                        <a:ext cx="7707739" cy="901831"/>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1318615840"/>
              </p:ext>
            </p:extLst>
          </p:nvPr>
        </p:nvGraphicFramePr>
        <p:xfrm>
          <a:off x="1043608" y="5229200"/>
          <a:ext cx="4848884" cy="936104"/>
        </p:xfrm>
        <a:graphic>
          <a:graphicData uri="http://schemas.openxmlformats.org/presentationml/2006/ole">
            <mc:AlternateContent xmlns:mc="http://schemas.openxmlformats.org/markup-compatibility/2006">
              <mc:Choice xmlns:v="urn:schemas-microsoft-com:vml" Requires="v">
                <p:oleObj spid="_x0000_s14445" name="公式" r:id="rId7" imgW="2260600" imgH="431800" progId="Equation.3">
                  <p:embed/>
                </p:oleObj>
              </mc:Choice>
              <mc:Fallback>
                <p:oleObj name="公式" r:id="rId7" imgW="2260600" imgH="431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43608" y="5229200"/>
                        <a:ext cx="4848884" cy="936104"/>
                      </a:xfrm>
                      <a:prstGeom prst="rect">
                        <a:avLst/>
                      </a:prstGeom>
                      <a:noFill/>
                    </p:spPr>
                  </p:pic>
                </p:oleObj>
              </mc:Fallback>
            </mc:AlternateContent>
          </a:graphicData>
        </a:graphic>
      </p:graphicFrame>
    </p:spTree>
    <p:extLst>
      <p:ext uri="{BB962C8B-B14F-4D97-AF65-F5344CB8AC3E}">
        <p14:creationId xmlns:p14="http://schemas.microsoft.com/office/powerpoint/2010/main" val="141455616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755576" y="404664"/>
            <a:ext cx="7560840" cy="720080"/>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当前群体中</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个基因的融合</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过程</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0" name="图片 9"/>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47664" y="1224136"/>
            <a:ext cx="5832648" cy="5445224"/>
          </a:xfrm>
          <a:prstGeom prst="rect">
            <a:avLst/>
          </a:prstGeom>
          <a:noFill/>
          <a:ln>
            <a:noFill/>
          </a:ln>
        </p:spPr>
      </p:pic>
    </p:spTree>
    <p:extLst>
      <p:ext uri="{BB962C8B-B14F-4D97-AF65-F5344CB8AC3E}">
        <p14:creationId xmlns:p14="http://schemas.microsoft.com/office/powerpoint/2010/main" val="22642279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19672" y="188640"/>
            <a:ext cx="6120680" cy="792088"/>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基因树及其特性</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24744"/>
            <a:ext cx="8280920" cy="5040560"/>
          </a:xfrm>
        </p:spPr>
        <p:txBody>
          <a:bodyPr>
            <a:noAutofit/>
          </a:bodyPr>
          <a:lstStyle/>
          <a:p>
            <a:pPr>
              <a:lnSpc>
                <a:spcPct val="120000"/>
              </a:lnSpc>
            </a:pPr>
            <a:r>
              <a:rPr lang="zh-CN" altLang="en-US" dirty="0">
                <a:latin typeface="Times New Roman" panose="02020603050405020304" pitchFamily="18" charset="0"/>
                <a:ea typeface="黑体" panose="02010609060101010101" pitchFamily="49" charset="-122"/>
                <a:cs typeface="Times New Roman" panose="02020603050405020304" pitchFamily="18" charset="0"/>
              </a:rPr>
              <a:t>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图表示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的基因融合过程也称为基因树（</a:t>
            </a:r>
            <a:r>
              <a:rPr lang="en-US" altLang="zh-CN" dirty="0">
                <a:latin typeface="Times New Roman" panose="02020603050405020304" pitchFamily="18" charset="0"/>
                <a:ea typeface="黑体" panose="02010609060101010101" pitchFamily="49" charset="-122"/>
                <a:cs typeface="Times New Roman" panose="02020603050405020304" pitchFamily="18" charset="0"/>
              </a:rPr>
              <a:t>gene tree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）。在基因树中，越往上走，需要更长的时间才能再次出现基因融合事件。或者说，越往根部走（倒看），分支变得越长</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的期望</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看出，当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较大时，融合为一的平均时间大约是</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。这个时间也正好是一个新突变基因、如果不丢失在群体中被固定下来的时间</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723854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19672" y="188640"/>
            <a:ext cx="6120680" cy="864096"/>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基因树及其特性</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96752"/>
            <a:ext cx="8280920" cy="5184576"/>
          </a:xfrm>
        </p:spPr>
        <p:txBody>
          <a:bodyPr>
            <a:noAutofit/>
          </a:bodyPr>
          <a:lstStyle/>
          <a:p>
            <a:pPr>
              <a:lnSpc>
                <a:spcPct val="12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最后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一次融合的平均时间是</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，几乎占整个融合时间的一半。这一现象其实也可以从融合后基因频率的变化来解释。在当前世代中，</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个等位基因各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占</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1/6</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频率都比较低，随机漂移中丢失一个的概率就很大，所以第一次融合的时间最短。在群体大小稳定不变的情况下，随着丢失基因的增多，未丢失基因的频率逐渐升高，基因再次丢失的速度就会越来越慢，因此再一次融合的时间就变得越来越长。</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27430478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基因树中所有分支的总长度</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340768"/>
            <a:ext cx="8229600" cy="4525963"/>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以</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前面的基因树为例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可认为这个基因树中包含</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个长度为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个长度为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个长度为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个长度为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的分支、</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个长度为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的分支。这些分支可以从</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中</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相邻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平行线之间的实线段看出来。因此</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，得到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所有分支总长度的计算</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421926314"/>
              </p:ext>
            </p:extLst>
          </p:nvPr>
        </p:nvGraphicFramePr>
        <p:xfrm>
          <a:off x="899592" y="4581128"/>
          <a:ext cx="7031401" cy="1008112"/>
        </p:xfrm>
        <a:graphic>
          <a:graphicData uri="http://schemas.openxmlformats.org/presentationml/2006/ole">
            <mc:AlternateContent xmlns:mc="http://schemas.openxmlformats.org/markup-compatibility/2006">
              <mc:Choice xmlns:v="urn:schemas-microsoft-com:vml" Requires="v">
                <p:oleObj spid="_x0000_s16417" name="公式" r:id="rId3" imgW="3060700" imgH="431800" progId="Equation.3">
                  <p:embed/>
                </p:oleObj>
              </mc:Choice>
              <mc:Fallback>
                <p:oleObj name="公式" r:id="rId3" imgW="30607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4581128"/>
                        <a:ext cx="7031401" cy="1008112"/>
                      </a:xfrm>
                      <a:prstGeom prst="rect">
                        <a:avLst/>
                      </a:prstGeom>
                      <a:noFill/>
                    </p:spPr>
                  </p:pic>
                </p:oleObj>
              </mc:Fallback>
            </mc:AlternateContent>
          </a:graphicData>
        </a:graphic>
      </p:graphicFrame>
    </p:spTree>
    <p:extLst>
      <p:ext uri="{BB962C8B-B14F-4D97-AF65-F5344CB8AC3E}">
        <p14:creationId xmlns:p14="http://schemas.microsoft.com/office/powerpoint/2010/main" val="3554321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§5.1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遗传变异的分子基础</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§5.1.1 DNA</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序列的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多态性</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§5.1.2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无限等位基因</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模型</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252315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基因融合模型的作用</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96752"/>
            <a:ext cx="8064896" cy="4997152"/>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分支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的总长度其实就是经历的总世代数，如果每个世代的突变频率为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，那么在无限等位基因模型下，分支总长度乘以突变频率，就</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等于多态性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位点的个数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基因融合</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模型可以研究亲缘关系、估计一个座位上的等位基因个数、选择对该座位的影响、估计突变频率等等。</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4247813427"/>
              </p:ext>
            </p:extLst>
          </p:nvPr>
        </p:nvGraphicFramePr>
        <p:xfrm>
          <a:off x="971600" y="3356992"/>
          <a:ext cx="4998603" cy="1052736"/>
        </p:xfrm>
        <a:graphic>
          <a:graphicData uri="http://schemas.openxmlformats.org/presentationml/2006/ole">
            <mc:AlternateContent xmlns:mc="http://schemas.openxmlformats.org/markup-compatibility/2006">
              <mc:Choice xmlns:v="urn:schemas-microsoft-com:vml" Requires="v">
                <p:oleObj spid="_x0000_s15392" name="公式" r:id="rId3" imgW="2070100" imgH="431800" progId="Equation.3">
                  <p:embed/>
                </p:oleObj>
              </mc:Choice>
              <mc:Fallback>
                <p:oleObj name="公式" r:id="rId3" imgW="2070100" imgH="4318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356992"/>
                        <a:ext cx="4998603" cy="1052736"/>
                      </a:xfrm>
                      <a:prstGeom prst="rect">
                        <a:avLst/>
                      </a:prstGeom>
                      <a:noFill/>
                    </p:spPr>
                  </p:pic>
                </p:oleObj>
              </mc:Fallback>
            </mc:AlternateContent>
          </a:graphicData>
        </a:graphic>
      </p:graphicFrame>
    </p:spTree>
    <p:extLst>
      <p:ext uri="{BB962C8B-B14F-4D97-AF65-F5344CB8AC3E}">
        <p14:creationId xmlns:p14="http://schemas.microsoft.com/office/powerpoint/2010/main" val="2927732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§5.3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中性突变理论</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§5.3.1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中性突变与有限随机交配</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§5.3.2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等位基因个数的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§5.3.3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中性突变理论的</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Tajima D</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检验</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§5.3.4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迁移和突变的联合</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作用</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336068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344816" cy="864096"/>
          </a:xfrm>
        </p:spPr>
        <p:txBody>
          <a:bodyPr>
            <a:normAutofit/>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中性突变</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96752"/>
            <a:ext cx="7920880" cy="4968552"/>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分子遗传学和进化的大量研究结果表明，新发生的突变中，大多是有害的，只有极少数是有益的。由于选择的作用，有害或有益的突变能够很快在群体中消失或固定，隐性有害基因即使不能完全消失，它存在的频率也不会太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有害</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或有利</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突变</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对多态性的贡献都很有限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§5.1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看到，基因组中存在一部分没有明显表型效应、可以忽略选择作用的突变，称为中性突变（</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Neutral Mutation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846393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344816" cy="864096"/>
          </a:xfrm>
        </p:spPr>
        <p:txBody>
          <a:bodyPr>
            <a:normAutofit/>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中性理论</a:t>
            </a:r>
            <a:endParaRPr lang="en-US" altLang="zh-CN"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96752"/>
            <a:ext cx="8280920" cy="4896544"/>
          </a:xfrm>
        </p:spPr>
        <p:txBody>
          <a:bodyPr>
            <a:no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中性突变</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在随机漂移的作用下，会维持一种平衡状态，这种平衡能够解释自然群体中观察到的大部分多态性。这一解释群体多态性的理论称为中性理论（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Neutral </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Theory</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中性</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理论认为，相当一部分突变对个体的生存和繁殖几乎没有影响，它们在群体中存在的频率不是由选择决定的，而是随机漂移的结果。</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6518831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zh-CN" altLang="zh-CN" sz="4000" b="1" dirty="0">
                <a:latin typeface="黑体" panose="02010609060101010101" pitchFamily="49" charset="-122"/>
                <a:ea typeface="黑体" panose="02010609060101010101" pitchFamily="49" charset="-122"/>
              </a:rPr>
              <a:t>中性突变与有限随机交配群体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052736"/>
            <a:ext cx="8229600" cy="5616624"/>
          </a:xfrm>
        </p:spPr>
        <p:txBody>
          <a:bodyPr>
            <a:noAutofit/>
          </a:bodyPr>
          <a:lstStyle/>
          <a:p>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在无限等位基因模型的假定下，中性突变每次在群体中产生出一个新的等位基因，随机漂移决定这些基因的命运是固定还是丢失</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。经过</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长期的随机漂移，单个亚群体最终被固定在一个基因上</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。最初</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5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个基因有着相同的固定概率，即各</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占</a:t>
            </a:r>
            <a:r>
              <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sz="25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，这也</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是一个特定突变基因在小群体中的固定概率。因此，一个新突变基因的丢失概率</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rPr>
              <a:t>1-1/2</a:t>
            </a:r>
            <a:r>
              <a:rPr lang="en-US" altLang="zh-CN" sz="25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尽管</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丢失的概率要远高于固定的概率，长期的突变和随机漂移也能达到一种平衡状态。处于平衡状态时，突变产生的基因正好可以弥补因漂移而丢失的基因。虽然这些基因在表型性状的遗传研究中，可能不算很合适，却包含着物种间、亚群体间在</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序列上的大量亲缘系谱信息。因此，中性理论在现代群体遗传和进化研究中占有十分重要的位置。</a:t>
            </a:r>
            <a:endParaRPr lang="zh-CN" altLang="en-US" sz="25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6374723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936104"/>
          </a:xfrm>
        </p:spPr>
        <p:txBody>
          <a:bodyPr>
            <a:normAutofit/>
          </a:bodyPr>
          <a:lstStyle/>
          <a:p>
            <a:r>
              <a:rPr lang="zh-CN" altLang="zh-CN" sz="4000" b="1" dirty="0">
                <a:latin typeface="黑体" panose="02010609060101010101" pitchFamily="49" charset="-122"/>
                <a:ea typeface="黑体" panose="02010609060101010101" pitchFamily="49" charset="-122"/>
              </a:rPr>
              <a:t>中性突变</a:t>
            </a:r>
            <a:r>
              <a:rPr lang="zh-CN" altLang="zh-CN" sz="4000" b="1" dirty="0" smtClean="0">
                <a:latin typeface="黑体" panose="02010609060101010101" pitchFamily="49" charset="-122"/>
                <a:ea typeface="黑体" panose="02010609060101010101" pitchFamily="49" charset="-122"/>
              </a:rPr>
              <a:t>与</a:t>
            </a:r>
            <a:r>
              <a:rPr lang="zh-CN" altLang="en-US" sz="4000" b="1" dirty="0" smtClean="0">
                <a:latin typeface="黑体" panose="02010609060101010101" pitchFamily="49" charset="-122"/>
                <a:ea typeface="黑体" panose="02010609060101010101" pitchFamily="49" charset="-122"/>
              </a:rPr>
              <a:t>遗传漂变中的近交系数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4896544"/>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假定突变的发生频率为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下面的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公式给出理想群体相邻世代间近交系数的</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关系</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对于后裔同样 的两个基因来说，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是其中的一个发生了突变，还是二者同时发生突变，它们将不再是后裔同样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发生突变的情况下，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维持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后裔同样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概率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u</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即只有两个后裔同样基因均未发生突变时，才能继续保持它们之间的后裔同样状态</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51821563"/>
              </p:ext>
            </p:extLst>
          </p:nvPr>
        </p:nvGraphicFramePr>
        <p:xfrm>
          <a:off x="899592" y="2132856"/>
          <a:ext cx="4568645" cy="908720"/>
        </p:xfrm>
        <a:graphic>
          <a:graphicData uri="http://schemas.openxmlformats.org/presentationml/2006/ole">
            <mc:AlternateContent xmlns:mc="http://schemas.openxmlformats.org/markup-compatibility/2006">
              <mc:Choice xmlns:v="urn:schemas-microsoft-com:vml" Requires="v">
                <p:oleObj spid="_x0000_s19488" name="公式" r:id="rId3" imgW="2005729" imgH="393529" progId="Equation.3">
                  <p:embed/>
                </p:oleObj>
              </mc:Choice>
              <mc:Fallback>
                <p:oleObj name="公式" r:id="rId3" imgW="2005729"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132856"/>
                        <a:ext cx="4568645" cy="908720"/>
                      </a:xfrm>
                      <a:prstGeom prst="rect">
                        <a:avLst/>
                      </a:prstGeom>
                      <a:noFill/>
                    </p:spPr>
                  </p:pic>
                </p:oleObj>
              </mc:Fallback>
            </mc:AlternateContent>
          </a:graphicData>
        </a:graphic>
      </p:graphicFrame>
    </p:spTree>
    <p:extLst>
      <p:ext uri="{BB962C8B-B14F-4D97-AF65-F5344CB8AC3E}">
        <p14:creationId xmlns:p14="http://schemas.microsoft.com/office/powerpoint/2010/main" val="22120264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rmAutofit fontScale="90000"/>
          </a:bodyPr>
          <a:lstStyle/>
          <a:p>
            <a:r>
              <a:rPr lang="zh-CN" altLang="zh-CN" sz="4000" b="1" dirty="0">
                <a:latin typeface="黑体" panose="02010609060101010101" pitchFamily="49" charset="-122"/>
                <a:ea typeface="黑体" panose="02010609060101010101" pitchFamily="49" charset="-122"/>
              </a:rPr>
              <a:t>中性突变</a:t>
            </a:r>
            <a:r>
              <a:rPr lang="zh-CN" altLang="zh-CN" sz="4000" b="1" dirty="0" smtClean="0">
                <a:latin typeface="黑体" panose="02010609060101010101" pitchFamily="49" charset="-122"/>
                <a:ea typeface="黑体" panose="02010609060101010101" pitchFamily="49" charset="-122"/>
              </a:rPr>
              <a:t>与</a:t>
            </a:r>
            <a:r>
              <a:rPr lang="zh-CN" altLang="en-US" sz="4000" b="1" dirty="0" smtClean="0">
                <a:latin typeface="黑体" panose="02010609060101010101" pitchFamily="49" charset="-122"/>
                <a:ea typeface="黑体" panose="02010609060101010101" pitchFamily="49" charset="-122"/>
              </a:rPr>
              <a:t>遗传漂变的平衡近交系数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2060848"/>
            <a:ext cx="8229600" cy="280831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上面</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公式可以</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看到，由于突变的存在，最终的近交系数不再趋近于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，而是一个小于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达到平衡状态的近交系数的计算如下</a:t>
            </a:r>
            <a:endParaRPr lang="zh-CN" altLang="en-US" sz="25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668881263"/>
              </p:ext>
            </p:extLst>
          </p:nvPr>
        </p:nvGraphicFramePr>
        <p:xfrm>
          <a:off x="2123729" y="1052736"/>
          <a:ext cx="4392488" cy="873682"/>
        </p:xfrm>
        <a:graphic>
          <a:graphicData uri="http://schemas.openxmlformats.org/presentationml/2006/ole">
            <mc:AlternateContent xmlns:mc="http://schemas.openxmlformats.org/markup-compatibility/2006">
              <mc:Choice xmlns:v="urn:schemas-microsoft-com:vml" Requires="v">
                <p:oleObj spid="_x0000_s20601" name="公式" r:id="rId3" imgW="2005729" imgH="393529" progId="Equation.3">
                  <p:embed/>
                </p:oleObj>
              </mc:Choice>
              <mc:Fallback>
                <p:oleObj name="公式" r:id="rId3" imgW="2005729" imgH="393529"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9" y="1052736"/>
                        <a:ext cx="4392488" cy="873682"/>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969705117"/>
              </p:ext>
            </p:extLst>
          </p:nvPr>
        </p:nvGraphicFramePr>
        <p:xfrm>
          <a:off x="827583" y="3861048"/>
          <a:ext cx="5575627" cy="936104"/>
        </p:xfrm>
        <a:graphic>
          <a:graphicData uri="http://schemas.openxmlformats.org/presentationml/2006/ole">
            <mc:AlternateContent xmlns:mc="http://schemas.openxmlformats.org/markup-compatibility/2006">
              <mc:Choice xmlns:v="urn:schemas-microsoft-com:vml" Requires="v">
                <p:oleObj spid="_x0000_s20602" name="公式" r:id="rId5" imgW="2565400" imgH="419100" progId="Equation.3">
                  <p:embed/>
                </p:oleObj>
              </mc:Choice>
              <mc:Fallback>
                <p:oleObj name="公式" r:id="rId5" imgW="2565400" imgH="4191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27583" y="3861048"/>
                        <a:ext cx="5575627" cy="93610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207752351"/>
              </p:ext>
            </p:extLst>
          </p:nvPr>
        </p:nvGraphicFramePr>
        <p:xfrm>
          <a:off x="827584" y="5013176"/>
          <a:ext cx="2775994" cy="864096"/>
        </p:xfrm>
        <a:graphic>
          <a:graphicData uri="http://schemas.openxmlformats.org/presentationml/2006/ole">
            <mc:AlternateContent xmlns:mc="http://schemas.openxmlformats.org/markup-compatibility/2006">
              <mc:Choice xmlns:v="urn:schemas-microsoft-com:vml" Requires="v">
                <p:oleObj spid="_x0000_s20603" name="公式" r:id="rId7" imgW="1282700" imgH="393700" progId="Equation.3">
                  <p:embed/>
                </p:oleObj>
              </mc:Choice>
              <mc:Fallback>
                <p:oleObj name="公式" r:id="rId7" imgW="12827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5013176"/>
                        <a:ext cx="2775994" cy="864096"/>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1031802308"/>
              </p:ext>
            </p:extLst>
          </p:nvPr>
        </p:nvGraphicFramePr>
        <p:xfrm>
          <a:off x="4067944" y="5301208"/>
          <a:ext cx="1333711" cy="432048"/>
        </p:xfrm>
        <a:graphic>
          <a:graphicData uri="http://schemas.openxmlformats.org/presentationml/2006/ole">
            <mc:AlternateContent xmlns:mc="http://schemas.openxmlformats.org/markup-compatibility/2006">
              <mc:Choice xmlns:v="urn:schemas-microsoft-com:vml" Requires="v">
                <p:oleObj spid="_x0000_s20604" name="公式" r:id="rId9" imgW="558558" imgH="177723" progId="Equation.3">
                  <p:embed/>
                </p:oleObj>
              </mc:Choice>
              <mc:Fallback>
                <p:oleObj name="公式" r:id="rId9" imgW="558558" imgH="177723"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67944" y="5301208"/>
                        <a:ext cx="1333711" cy="432048"/>
                      </a:xfrm>
                      <a:prstGeom prst="rect">
                        <a:avLst/>
                      </a:prstGeom>
                      <a:noFill/>
                    </p:spPr>
                  </p:pic>
                </p:oleObj>
              </mc:Fallback>
            </mc:AlternateContent>
          </a:graphicData>
        </a:graphic>
      </p:graphicFrame>
      <p:sp>
        <p:nvSpPr>
          <p:cNvPr id="12" name="矩形 11"/>
          <p:cNvSpPr/>
          <p:nvPr/>
        </p:nvSpPr>
        <p:spPr>
          <a:xfrm>
            <a:off x="5436096" y="5211197"/>
            <a:ext cx="3456384" cy="954107"/>
          </a:xfrm>
          <a:prstGeom prst="rect">
            <a:avLst/>
          </a:prstGeom>
        </p:spPr>
        <p:txBody>
          <a:bodyPr wrap="squar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是群体遗传学中的另一个十分重要的参数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54628765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rmAutofit/>
          </a:bodyPr>
          <a:lstStyle/>
          <a:p>
            <a:r>
              <a:rPr lang="zh-CN" altLang="en-US" sz="4000" b="1" dirty="0" smtClean="0">
                <a:latin typeface="黑体" panose="02010609060101010101" pitchFamily="49" charset="-122"/>
                <a:ea typeface="黑体" panose="02010609060101010101" pitchFamily="49" charset="-122"/>
              </a:rPr>
              <a:t>平衡群体的杂合度</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5256584"/>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突变和漂变达到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平衡状态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前面的平衡近交系数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两个基因的后裔同样概率</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无限等位基因模型下，两个状态相同但没有亲缘关系的基因结合在一起产生纯合基因型的概率为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另外一方面讲，纯合基因型中的两个基因一定是后裔同样的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平衡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也就等于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平衡群体中纯合基因型的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中的杂合基因型频率，即杂合</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度</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平衡近交系数的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关系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是</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因此，可以从杂合度</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H</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el-GR" altLang="zh-CN" sz="2800" i="1"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Nu</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这一重要参数。</a:t>
            </a:r>
            <a:endParaRPr lang="zh-CN" altLang="en-US" sz="25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04428560"/>
              </p:ext>
            </p:extLst>
          </p:nvPr>
        </p:nvGraphicFramePr>
        <p:xfrm>
          <a:off x="2828783" y="4797152"/>
          <a:ext cx="3486434" cy="792088"/>
        </p:xfrm>
        <a:graphic>
          <a:graphicData uri="http://schemas.openxmlformats.org/presentationml/2006/ole">
            <mc:AlternateContent xmlns:mc="http://schemas.openxmlformats.org/markup-compatibility/2006">
              <mc:Choice xmlns:v="urn:schemas-microsoft-com:vml" Requires="v">
                <p:oleObj spid="_x0000_s21535" name="公式" r:id="rId3" imgW="1765300" imgH="393700" progId="Equation.3">
                  <p:embed/>
                </p:oleObj>
              </mc:Choice>
              <mc:Fallback>
                <p:oleObj name="公式" r:id="rId3" imgW="17653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28783" y="4797152"/>
                        <a:ext cx="3486434" cy="792088"/>
                      </a:xfrm>
                      <a:prstGeom prst="rect">
                        <a:avLst/>
                      </a:prstGeom>
                      <a:noFill/>
                    </p:spPr>
                  </p:pic>
                </p:oleObj>
              </mc:Fallback>
            </mc:AlternateContent>
          </a:graphicData>
        </a:graphic>
      </p:graphicFrame>
    </p:spTree>
    <p:extLst>
      <p:ext uri="{BB962C8B-B14F-4D97-AF65-F5344CB8AC3E}">
        <p14:creationId xmlns:p14="http://schemas.microsoft.com/office/powerpoint/2010/main" val="404275156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=4</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Nu</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12776"/>
            <a:ext cx="8229600" cy="4713387"/>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假定一个座位上有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表示等位基因</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的频率，</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5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1699019275"/>
              </p:ext>
            </p:extLst>
          </p:nvPr>
        </p:nvGraphicFramePr>
        <p:xfrm>
          <a:off x="1835696" y="2780928"/>
          <a:ext cx="1876279" cy="936104"/>
        </p:xfrm>
        <a:graphic>
          <a:graphicData uri="http://schemas.openxmlformats.org/presentationml/2006/ole">
            <mc:AlternateContent xmlns:mc="http://schemas.openxmlformats.org/markup-compatibility/2006">
              <mc:Choice xmlns:v="urn:schemas-microsoft-com:vml" Requires="v">
                <p:oleObj spid="_x0000_s22621" name="公式" r:id="rId3" imgW="723586" imgH="355446" progId="Equation.3">
                  <p:embed/>
                </p:oleObj>
              </mc:Choice>
              <mc:Fallback>
                <p:oleObj name="公式" r:id="rId3" imgW="723586" imgH="35544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35696" y="2780928"/>
                        <a:ext cx="1876279" cy="936104"/>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4156359249"/>
              </p:ext>
            </p:extLst>
          </p:nvPr>
        </p:nvGraphicFramePr>
        <p:xfrm>
          <a:off x="4064188" y="2780928"/>
          <a:ext cx="3892188" cy="1008112"/>
        </p:xfrm>
        <a:graphic>
          <a:graphicData uri="http://schemas.openxmlformats.org/presentationml/2006/ole">
            <mc:AlternateContent xmlns:mc="http://schemas.openxmlformats.org/markup-compatibility/2006">
              <mc:Choice xmlns:v="urn:schemas-microsoft-com:vml" Requires="v">
                <p:oleObj spid="_x0000_s22622" name="公式" r:id="rId5" imgW="1396394" imgH="355446" progId="Equation.3">
                  <p:embed/>
                </p:oleObj>
              </mc:Choice>
              <mc:Fallback>
                <p:oleObj name="公式" r:id="rId5" imgW="1396394" imgH="355446"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4188" y="2780928"/>
                        <a:ext cx="3892188" cy="1008112"/>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3688891886"/>
              </p:ext>
            </p:extLst>
          </p:nvPr>
        </p:nvGraphicFramePr>
        <p:xfrm>
          <a:off x="1835695" y="3933056"/>
          <a:ext cx="3119173" cy="1584176"/>
        </p:xfrm>
        <a:graphic>
          <a:graphicData uri="http://schemas.openxmlformats.org/presentationml/2006/ole">
            <mc:AlternateContent xmlns:mc="http://schemas.openxmlformats.org/markup-compatibility/2006">
              <mc:Choice xmlns:v="urn:schemas-microsoft-com:vml" Requires="v">
                <p:oleObj spid="_x0000_s22623" name="公式" r:id="rId7" imgW="1397000" imgH="698500" progId="Equation.3">
                  <p:embed/>
                </p:oleObj>
              </mc:Choice>
              <mc:Fallback>
                <p:oleObj name="公式" r:id="rId7" imgW="1397000" imgH="6985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35695" y="3933056"/>
                        <a:ext cx="3119173" cy="1584176"/>
                      </a:xfrm>
                      <a:prstGeom prst="rect">
                        <a:avLst/>
                      </a:prstGeom>
                      <a:noFill/>
                    </p:spPr>
                  </p:pic>
                </p:oleObj>
              </mc:Fallback>
            </mc:AlternateContent>
          </a:graphicData>
        </a:graphic>
      </p:graphicFrame>
    </p:spTree>
    <p:extLst>
      <p:ext uri="{BB962C8B-B14F-4D97-AF65-F5344CB8AC3E}">
        <p14:creationId xmlns:p14="http://schemas.microsoft.com/office/powerpoint/2010/main" val="374888700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19672" y="332656"/>
            <a:ext cx="6048672" cy="792088"/>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例子</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268760"/>
            <a:ext cx="8136904" cy="4680520"/>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例如，一个座位上存在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个等位基因，它们的频率分别为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0.31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0.11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0.02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HW</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平衡时的纯合基因型频率为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0.56</a:t>
            </a:r>
            <a:r>
              <a:rPr lang="en-US" altLang="zh-CN" baseline="30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+ 0.31</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+ 0.11</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+ 0.02</a:t>
            </a:r>
            <a:r>
              <a:rPr lang="en-US" altLang="zh-CN"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0.4222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，杂合度</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H</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=1-0.4222 = 0.5778</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0.5778/0.4222 = 1.3685</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由于</a:t>
            </a:r>
            <a:r>
              <a:rPr lang="el-GR" altLang="zh-CN" i="1" dirty="0">
                <a:latin typeface="Times New Roman" panose="02020603050405020304" pitchFamily="18" charset="0"/>
                <a:ea typeface="黑体" panose="02010609060101010101" pitchFamily="49" charset="-122"/>
                <a:cs typeface="Times New Roman" panose="02020603050405020304" pitchFamily="18" charset="0"/>
              </a:rPr>
              <a:t>θ</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Nu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得到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估计值后，就能估计突变频率。当然，得到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估计值后，也就能估计第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章中介绍的有效群体大小</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e</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366946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899592" y="260648"/>
            <a:ext cx="7272808" cy="792088"/>
          </a:xfrm>
        </p:spPr>
        <p:txBody>
          <a:bodyPr>
            <a:normAutofit/>
          </a:bodyPr>
          <a:lstStyle/>
          <a:p>
            <a:pPr>
              <a:lnSpc>
                <a:spcPct val="90000"/>
              </a:lnSpc>
            </a:pPr>
            <a:r>
              <a:rPr lang="zh-CN" altLang="en-US" b="1" dirty="0">
                <a:latin typeface="黑体" panose="02010609060101010101" pitchFamily="49" charset="-122"/>
                <a:ea typeface="黑体" panose="02010609060101010101" pitchFamily="49" charset="-122"/>
              </a:rPr>
              <a:t>变异</a:t>
            </a:r>
            <a:r>
              <a:rPr lang="zh-CN" altLang="en-US" b="1" dirty="0" smtClean="0">
                <a:latin typeface="黑体" panose="02010609060101010101" pitchFamily="49" charset="-122"/>
                <a:ea typeface="黑体" panose="02010609060101010101" pitchFamily="49" charset="-122"/>
              </a:rPr>
              <a:t>的类型</a:t>
            </a:r>
            <a:endParaRPr lang="zh-CN" altLang="en-US" b="1" dirty="0" smtClean="0">
              <a:latin typeface="黑体" panose="02010609060101010101" pitchFamily="49" charset="-122"/>
              <a:ea typeface="黑体" panose="02010609060101010101" pitchFamily="49" charset="-122"/>
              <a:cs typeface="Times New Roman" pitchFamily="18" charset="0"/>
            </a:endParaRPr>
          </a:p>
        </p:txBody>
      </p:sp>
      <p:sp>
        <p:nvSpPr>
          <p:cNvPr id="31747" name="Rectangle 3"/>
          <p:cNvSpPr>
            <a:spLocks noGrp="1" noChangeArrowheads="1"/>
          </p:cNvSpPr>
          <p:nvPr>
            <p:ph idx="1"/>
          </p:nvPr>
        </p:nvSpPr>
        <p:spPr>
          <a:xfrm>
            <a:off x="323528" y="1196752"/>
            <a:ext cx="8496944" cy="5328592"/>
          </a:xfrm>
        </p:spPr>
        <p:txBody>
          <a:bodyPr>
            <a:noAutofit/>
          </a:bodyPr>
          <a:lstStyle/>
          <a:p>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遗传变异</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en-US" sz="2500" dirty="0" smtClean="0">
                <a:latin typeface="Times New Roman" panose="02020603050405020304" pitchFamily="18" charset="0"/>
                <a:ea typeface="黑体" panose="02010609060101010101" pitchFamily="49" charset="-122"/>
                <a:cs typeface="Times New Roman" panose="02020603050405020304" pitchFamily="18" charset="0"/>
              </a:rPr>
              <a:t>反映在</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的表型、蛋白质的氨基酸序列和</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的碱基序列等不同层次</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上。</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性状</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在表型上的差异，除遗传因素外还受环境的影响，有时还存在不同基因座位间、同一座位内不同等位基因间的互作，表型上的差异很多时候难以完全反映遗传差异</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的转录和翻译过程中，</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64</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种三联密码子控制着</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种氨基酸的合成，大多数氨基酸是由两个或两个以上的三联密码子控制</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序列上的差异也不一定都能在蛋白质的氨基酸序列上体现出来</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基因组</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序列上还有大量的内含子和非编码区域，如哺乳动物的基因组只有大约</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的序列编码各种功能蛋白质。大量非编码区域上</a:t>
            </a:r>
            <a:r>
              <a:rPr lang="en-US" altLang="zh-CN" sz="25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500" dirty="0">
                <a:latin typeface="Times New Roman" panose="02020603050405020304" pitchFamily="18" charset="0"/>
                <a:ea typeface="黑体" panose="02010609060101010101" pitchFamily="49" charset="-122"/>
                <a:cs typeface="Times New Roman" panose="02020603050405020304" pitchFamily="18" charset="0"/>
              </a:rPr>
              <a:t>序列的改变，不会影响氨基酸的合成和蛋白质的功能，也就不会产生新的表型</a:t>
            </a:r>
            <a:r>
              <a:rPr lang="zh-CN" altLang="zh-CN" sz="25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5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747251013"/>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704856" cy="648072"/>
          </a:xfrm>
        </p:spPr>
        <p:txBody>
          <a:bodyPr>
            <a:normAutofit fontScale="90000"/>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突变</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和漂移对</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群体结构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共同</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影响</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3573016"/>
            <a:ext cx="8424936" cy="3168352"/>
          </a:xfrm>
        </p:spPr>
        <p:txBody>
          <a:bodyPr>
            <a:noAutofit/>
          </a:bodyPr>
          <a:lstStyle/>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=100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i="1" dirty="0" smtClean="0">
                <a:latin typeface="Times New Roman" panose="02020603050405020304" pitchFamily="18" charset="0"/>
                <a:ea typeface="黑体" panose="02010609060101010101" pitchFamily="49" charset="-122"/>
                <a:cs typeface="Times New Roman" panose="02020603050405020304" pitchFamily="18" charset="0"/>
              </a:rPr>
              <a:t>u</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=0.001</a:t>
            </a:r>
            <a:r>
              <a:rPr lang="zh-CN" altLang="en-US"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sz="2400" i="1" dirty="0">
                <a:latin typeface="Times New Roman" panose="02020603050405020304" pitchFamily="18" charset="0"/>
                <a:ea typeface="黑体" panose="02010609060101010101" pitchFamily="49" charset="-122"/>
                <a:cs typeface="Times New Roman" panose="02020603050405020304" pitchFamily="18" charset="0"/>
              </a:rPr>
              <a:t> θ </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，平衡时的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0.7143</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。四条实线自上而下代表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0.9</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四种起始的近交系数，它们随世代的增加趋近于平衡</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但趋近平衡值的速度是很缓慢的</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还用虚线给出从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开始的无突变条件下近交系数的变化，这条虚线最终趋近于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为突变和漂移达到平衡状态时，</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不同</a:t>
            </a:r>
            <a:r>
              <a:rPr lang="el-GR" altLang="zh-CN" sz="2400" i="1"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取值</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对应的杂合基因型和纯合基因型的频率</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一般来说，在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0.8</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之间的杂合度已经很高了，它们对应</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的</a:t>
            </a:r>
            <a:r>
              <a:rPr lang="el-GR" altLang="zh-CN" sz="2400" i="1" dirty="0">
                <a:latin typeface="Times New Roman" panose="02020603050405020304" pitchFamily="18" charset="0"/>
                <a:ea typeface="黑体" panose="02010609060101010101" pitchFamily="49" charset="-122"/>
                <a:cs typeface="Times New Roman" panose="02020603050405020304" pitchFamily="18" charset="0"/>
              </a:rPr>
              <a:t>θ</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大约</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之间。</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908720"/>
            <a:ext cx="6336704" cy="2567049"/>
          </a:xfrm>
          <a:prstGeom prst="rect">
            <a:avLst/>
          </a:prstGeom>
          <a:noFill/>
          <a:ln>
            <a:noFill/>
          </a:ln>
        </p:spPr>
      </p:pic>
    </p:spTree>
    <p:extLst>
      <p:ext uri="{BB962C8B-B14F-4D97-AF65-F5344CB8AC3E}">
        <p14:creationId xmlns:p14="http://schemas.microsoft.com/office/powerpoint/2010/main" val="87151350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突变</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和漂移</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达到平衡状态的特点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96752"/>
            <a:ext cx="8363272" cy="547260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突变和漂移相互作用下达到平衡状态的群体中，突变的作用并不会因此而停止，仍然会不停地产生出新的等位基因；随机漂移的作用也不会因此而停止，已有的等位基因仍然会因为漂移而丢失，甚至原来已经被固定下来的基因也有可能丢失掉，原来已经丢失的基因也有可能被固定下来</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一点</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可以明显看出，当突变和随机漂变两种因素同时存在时，近交系数为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的亚群体并不能永远保持在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的状态。由于突变和漂移的联合作用，近交系数高于平衡频率时就会不断下降。在近交系数下降的过程中，原来被固定下来的基因就又可能丢失，原来丢失的基因又可能被固定。</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88443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1012974"/>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突变和漂移</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达到平衡状态的特点</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484784"/>
            <a:ext cx="7992888" cy="4464497"/>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突变和漂移的相互作用最终达到一种动态平衡状态，群体中的各种等位基因仍处在变动之中，单个等位基因的频率也仍在变化之中</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突变产生的基因正好弥补了因为漂移而丢失的基因，群体中等位基因的个数、等位基因的频率分布、纯合基因型的频率、杂合度等保持相对稳定</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49018310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560840" cy="864096"/>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平衡状态下的等位基因个数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96752"/>
            <a:ext cx="8136904" cy="540060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假定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一个突变和漂移平衡群体中，某座位上有</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个等位基因，按照频率从高到低的顺序排列，最常见等位基因的频率用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表示、接下来的用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表示等等。一个等位基因是否最常见，也不是一成不变的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等位基因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频率相等时的近交系数最高。换句话说，只有在等位基因频率存在差别时，才会有较低的近交系数，群体才会有较高的杂合度。因此，对于特定的平衡群体，将</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个等位基因频率按照从高到低的顺序排列时，就会表现出一定的规律性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。正是</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这种规律性，提供了一种检验中性突变理论的方法。</a:t>
            </a:r>
          </a:p>
        </p:txBody>
      </p:sp>
    </p:spTree>
    <p:extLst>
      <p:ext uri="{BB962C8B-B14F-4D97-AF65-F5344CB8AC3E}">
        <p14:creationId xmlns:p14="http://schemas.microsoft.com/office/powerpoint/2010/main" val="185095388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黑体" panose="02010609060101010101" pitchFamily="49" charset="-122"/>
                <a:ea typeface="黑体" panose="02010609060101010101" pitchFamily="49" charset="-122"/>
                <a:cs typeface="Times New Roman" panose="02020603050405020304" pitchFamily="18" charset="0"/>
              </a:rPr>
              <a:t>平衡状态下的</a:t>
            </a:r>
            <a:r>
              <a:rPr lang="zh-CN" altLang="zh-CN" sz="4000" b="1" dirty="0" smtClean="0">
                <a:latin typeface="黑体" panose="02010609060101010101" pitchFamily="49" charset="-122"/>
                <a:ea typeface="黑体" panose="02010609060101010101" pitchFamily="49" charset="-122"/>
              </a:rPr>
              <a:t>等位基因</a:t>
            </a:r>
            <a:r>
              <a:rPr lang="zh-CN" altLang="zh-CN" sz="4000" b="1" dirty="0">
                <a:latin typeface="黑体" panose="02010609060101010101" pitchFamily="49" charset="-122"/>
                <a:ea typeface="黑体" panose="02010609060101010101" pitchFamily="49" charset="-122"/>
              </a:rPr>
              <a:t>构成</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124744"/>
            <a:ext cx="7920880" cy="4608512"/>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假定从一个突变和漂移的平衡群体中，随机抽取大小为</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的一组基因样本，调查共发现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个等位基因，一个出现了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次、一个出现了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次、两个出现了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次、其它六个各出现了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次。在这个样本群体中，按照从高到低顺序排列的等位基因观测个数，称为等位基因构成（</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allelic configuration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在中性突变和无限等位基因模型下，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等位基因构成</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呈现出一定的规律性。这种规律性可以用来检验中性理论在一个自然群体中的适用性。</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002498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等位基因</a:t>
            </a:r>
            <a:r>
              <a:rPr lang="zh-CN" altLang="en-US" sz="4000" b="1" dirty="0" smtClean="0">
                <a:latin typeface="黑体" panose="02010609060101010101" pitchFamily="49" charset="-122"/>
                <a:ea typeface="黑体" panose="02010609060101010101" pitchFamily="49" charset="-122"/>
              </a:rPr>
              <a:t>个数的估计</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96752"/>
            <a:ext cx="8136904" cy="4176464"/>
          </a:xfrm>
        </p:spPr>
        <p:txBody>
          <a:bodyPr>
            <a:noAutofit/>
          </a:bodyPr>
          <a:lstStyle/>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Kimura </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and Crow (1964)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给出了等位基因个数相对于等位基因频率的概率密度函数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基因样本量为</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为二倍体个体数）的群体中，等位基因个数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k</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的期望为：</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2001680692"/>
              </p:ext>
            </p:extLst>
          </p:nvPr>
        </p:nvGraphicFramePr>
        <p:xfrm>
          <a:off x="899592" y="2420888"/>
          <a:ext cx="3228272" cy="576064"/>
        </p:xfrm>
        <a:graphic>
          <a:graphicData uri="http://schemas.openxmlformats.org/presentationml/2006/ole">
            <mc:AlternateContent xmlns:mc="http://schemas.openxmlformats.org/markup-compatibility/2006">
              <mc:Choice xmlns:v="urn:schemas-microsoft-com:vml" Requires="v">
                <p:oleObj spid="_x0000_s29784" name="公式" r:id="rId3" imgW="1320800" imgH="228600" progId="Equation.3">
                  <p:embed/>
                </p:oleObj>
              </mc:Choice>
              <mc:Fallback>
                <p:oleObj name="公式" r:id="rId3" imgW="1320800" imgH="2286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420888"/>
                        <a:ext cx="3228272" cy="576064"/>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1823314112"/>
              </p:ext>
            </p:extLst>
          </p:nvPr>
        </p:nvGraphicFramePr>
        <p:xfrm>
          <a:off x="899592" y="3284984"/>
          <a:ext cx="1162347" cy="476672"/>
        </p:xfrm>
        <a:graphic>
          <a:graphicData uri="http://schemas.openxmlformats.org/presentationml/2006/ole">
            <mc:AlternateContent xmlns:mc="http://schemas.openxmlformats.org/markup-compatibility/2006">
              <mc:Choice xmlns:v="urn:schemas-microsoft-com:vml" Requires="v">
                <p:oleObj spid="_x0000_s29785" name="公式" r:id="rId5" imgW="494870" imgH="203024" progId="Equation.3">
                  <p:embed/>
                </p:oleObj>
              </mc:Choice>
              <mc:Fallback>
                <p:oleObj name="公式" r:id="rId5" imgW="494870" imgH="203024"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3284984"/>
                        <a:ext cx="1162347" cy="476672"/>
                      </a:xfrm>
                      <a:prstGeom prst="rect">
                        <a:avLst/>
                      </a:prstGeom>
                      <a:noFill/>
                    </p:spPr>
                  </p:pic>
                </p:oleObj>
              </mc:Fallback>
            </mc:AlternateContent>
          </a:graphicData>
        </a:graphic>
      </p:graphicFrame>
      <p:sp>
        <p:nvSpPr>
          <p:cNvPr id="8" name="矩形 7"/>
          <p:cNvSpPr/>
          <p:nvPr/>
        </p:nvSpPr>
        <p:spPr>
          <a:xfrm>
            <a:off x="1979712" y="3212976"/>
            <a:ext cx="6428363" cy="523220"/>
          </a:xfrm>
          <a:prstGeom prst="rect">
            <a:avLst/>
          </a:prstGeom>
        </p:spPr>
        <p:txBody>
          <a:bodyPr wrap="none">
            <a:sp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表示频率在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之间的等位基因个数</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522791496"/>
              </p:ext>
            </p:extLst>
          </p:nvPr>
        </p:nvGraphicFramePr>
        <p:xfrm>
          <a:off x="899592" y="5373216"/>
          <a:ext cx="5443217" cy="980728"/>
        </p:xfrm>
        <a:graphic>
          <a:graphicData uri="http://schemas.openxmlformats.org/presentationml/2006/ole">
            <mc:AlternateContent xmlns:mc="http://schemas.openxmlformats.org/markup-compatibility/2006">
              <mc:Choice xmlns:v="urn:schemas-microsoft-com:vml" Requires="v">
                <p:oleObj spid="_x0000_s29786" name="公式" r:id="rId7" imgW="2349500" imgH="406400" progId="Equation.3">
                  <p:embed/>
                </p:oleObj>
              </mc:Choice>
              <mc:Fallback>
                <p:oleObj name="公式" r:id="rId7" imgW="2349500" imgH="4064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99592" y="5373216"/>
                        <a:ext cx="5443217" cy="980728"/>
                      </a:xfrm>
                      <a:prstGeom prst="rect">
                        <a:avLst/>
                      </a:prstGeom>
                      <a:noFill/>
                    </p:spPr>
                  </p:pic>
                </p:oleObj>
              </mc:Fallback>
            </mc:AlternateContent>
          </a:graphicData>
        </a:graphic>
      </p:graphicFrame>
    </p:spTree>
    <p:extLst>
      <p:ext uri="{BB962C8B-B14F-4D97-AF65-F5344CB8AC3E}">
        <p14:creationId xmlns:p14="http://schemas.microsoft.com/office/powerpoint/2010/main" val="366842673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zh-CN" altLang="en-US" sz="4000" b="1" dirty="0" smtClean="0">
                <a:latin typeface="黑体" panose="02010609060101010101" pitchFamily="49" charset="-122"/>
                <a:ea typeface="黑体" panose="02010609060101010101" pitchFamily="49" charset="-122"/>
              </a:rPr>
              <a:t>特殊条件下的</a:t>
            </a:r>
            <a:r>
              <a:rPr lang="zh-CN" altLang="zh-CN" sz="4000" b="1" dirty="0" smtClean="0">
                <a:latin typeface="黑体" panose="02010609060101010101" pitchFamily="49" charset="-122"/>
                <a:ea typeface="黑体" panose="02010609060101010101" pitchFamily="49" charset="-122"/>
              </a:rPr>
              <a:t>等位基因</a:t>
            </a:r>
            <a:r>
              <a:rPr lang="zh-CN" altLang="en-US" sz="4000" b="1" dirty="0" smtClean="0">
                <a:latin typeface="黑体" panose="02010609060101010101" pitchFamily="49" charset="-122"/>
                <a:ea typeface="黑体" panose="02010609060101010101" pitchFamily="49" charset="-122"/>
              </a:rPr>
              <a:t>个数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p:txBody>
          <a:bodyPr>
            <a:noAutofit/>
          </a:bodyPr>
          <a:lstStyle/>
          <a:p>
            <a:r>
              <a:rPr lang="el-GR" altLang="zh-CN" sz="2800" i="1"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时：</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endParaRPr>
          </a:p>
          <a:p>
            <a:r>
              <a:rPr lang="el-GR" altLang="zh-CN" sz="2800" i="1"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时：</a:t>
            </a: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Ewens</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1972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）近似</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公式</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468840354"/>
              </p:ext>
            </p:extLst>
          </p:nvPr>
        </p:nvGraphicFramePr>
        <p:xfrm>
          <a:off x="2267744" y="1656184"/>
          <a:ext cx="2958652" cy="548680"/>
        </p:xfrm>
        <a:graphic>
          <a:graphicData uri="http://schemas.openxmlformats.org/presentationml/2006/ole">
            <mc:AlternateContent xmlns:mc="http://schemas.openxmlformats.org/markup-compatibility/2006">
              <mc:Choice xmlns:v="urn:schemas-microsoft-com:vml" Requires="v">
                <p:oleObj spid="_x0000_s30805" name="公式" r:id="rId3" imgW="1104900" imgH="203200" progId="Equation.3">
                  <p:embed/>
                </p:oleObj>
              </mc:Choice>
              <mc:Fallback>
                <p:oleObj name="公式" r:id="rId3" imgW="1104900" imgH="203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7744" y="1656184"/>
                        <a:ext cx="2958652" cy="548680"/>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222893521"/>
              </p:ext>
            </p:extLst>
          </p:nvPr>
        </p:nvGraphicFramePr>
        <p:xfrm>
          <a:off x="2267744" y="2420888"/>
          <a:ext cx="4381715" cy="1008112"/>
        </p:xfrm>
        <a:graphic>
          <a:graphicData uri="http://schemas.openxmlformats.org/presentationml/2006/ole">
            <mc:AlternateContent xmlns:mc="http://schemas.openxmlformats.org/markup-compatibility/2006">
              <mc:Choice xmlns:v="urn:schemas-microsoft-com:vml" Requires="v">
                <p:oleObj spid="_x0000_s30806" name="公式" r:id="rId5" imgW="1739900" imgH="393700" progId="Equation.3">
                  <p:embed/>
                </p:oleObj>
              </mc:Choice>
              <mc:Fallback>
                <p:oleObj name="公式" r:id="rId5" imgW="17399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7744" y="2420888"/>
                        <a:ext cx="4381715" cy="1008112"/>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1578087161"/>
              </p:ext>
            </p:extLst>
          </p:nvPr>
        </p:nvGraphicFramePr>
        <p:xfrm>
          <a:off x="827584" y="4328334"/>
          <a:ext cx="6120680" cy="972874"/>
        </p:xfrm>
        <a:graphic>
          <a:graphicData uri="http://schemas.openxmlformats.org/presentationml/2006/ole">
            <mc:AlternateContent xmlns:mc="http://schemas.openxmlformats.org/markup-compatibility/2006">
              <mc:Choice xmlns:v="urn:schemas-microsoft-com:vml" Requires="v">
                <p:oleObj spid="_x0000_s30807" name="公式" r:id="rId7" imgW="2514600" imgH="393700" progId="Equation.3">
                  <p:embed/>
                </p:oleObj>
              </mc:Choice>
              <mc:Fallback>
                <p:oleObj name="公式" r:id="rId7" imgW="2514600" imgH="3937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4328334"/>
                        <a:ext cx="6120680" cy="972874"/>
                      </a:xfrm>
                      <a:prstGeom prst="rect">
                        <a:avLst/>
                      </a:prstGeom>
                      <a:noFill/>
                    </p:spPr>
                  </p:pic>
                </p:oleObj>
              </mc:Fallback>
            </mc:AlternateContent>
          </a:graphicData>
        </a:graphic>
      </p:graphicFrame>
    </p:spTree>
    <p:extLst>
      <p:ext uri="{BB962C8B-B14F-4D97-AF65-F5344CB8AC3E}">
        <p14:creationId xmlns:p14="http://schemas.microsoft.com/office/powerpoint/2010/main" val="10100356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548680"/>
            <a:ext cx="8568952" cy="720080"/>
          </a:xfrm>
        </p:spPr>
        <p:txBody>
          <a:bodyPr>
            <a:normAutofit fontScale="90000"/>
          </a:bodyPr>
          <a:lstStyle/>
          <a:p>
            <a:r>
              <a:rPr lang="zh-CN" altLang="zh-CN" sz="4000" b="1" dirty="0">
                <a:latin typeface="黑体" panose="02010609060101010101" pitchFamily="49" charset="-122"/>
                <a:ea typeface="黑体" panose="02010609060101010101" pitchFamily="49" charset="-122"/>
              </a:rPr>
              <a:t>不同大小样本群体中的平均等位基因个数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7" name="表格 6"/>
          <p:cNvGraphicFramePr>
            <a:graphicFrameLocks noGrp="1"/>
          </p:cNvGraphicFramePr>
          <p:nvPr>
            <p:extLst>
              <p:ext uri="{D42A27DB-BD31-4B8C-83A1-F6EECF244321}">
                <p14:modId xmlns:p14="http://schemas.microsoft.com/office/powerpoint/2010/main" val="429997987"/>
              </p:ext>
            </p:extLst>
          </p:nvPr>
        </p:nvGraphicFramePr>
        <p:xfrm>
          <a:off x="179512" y="1628800"/>
          <a:ext cx="8763957" cy="2987040"/>
        </p:xfrm>
        <a:graphic>
          <a:graphicData uri="http://schemas.openxmlformats.org/drawingml/2006/table">
            <a:tbl>
              <a:tblPr firstRow="1" firstCol="1" bandRow="1">
                <a:tableStyleId>{5C22544A-7EE6-4342-B048-85BDC9FD1C3A}</a:tableStyleId>
              </a:tblPr>
              <a:tblGrid>
                <a:gridCol w="761048"/>
                <a:gridCol w="932498"/>
                <a:gridCol w="932498"/>
                <a:gridCol w="932498"/>
                <a:gridCol w="1113473"/>
                <a:gridCol w="1113473"/>
                <a:gridCol w="1113473"/>
                <a:gridCol w="932498"/>
                <a:gridCol w="932498"/>
              </a:tblGrid>
              <a:tr h="182880">
                <a:tc rowSpan="2">
                  <a:txBody>
                    <a:bodyPr/>
                    <a:lstStyle/>
                    <a:p>
                      <a:pPr algn="l">
                        <a:spcAft>
                          <a:spcPts val="0"/>
                        </a:spcAft>
                      </a:pPr>
                      <a:r>
                        <a:rPr lang="en-US" sz="2800" kern="0" dirty="0" smtClean="0">
                          <a:effectLst/>
                        </a:rPr>
                        <a:t>2</a:t>
                      </a:r>
                      <a:r>
                        <a:rPr lang="en-US" sz="2800" i="1" kern="0" dirty="0" smtClean="0">
                          <a:effectLst/>
                        </a:rPr>
                        <a:t>N</a:t>
                      </a:r>
                      <a:r>
                        <a:rPr lang="en-US" sz="2800" kern="0" baseline="0" dirty="0" smtClean="0">
                          <a:effectLst/>
                        </a:rPr>
                        <a:t> </a:t>
                      </a:r>
                      <a:endParaRPr lang="zh-CN" sz="2800" kern="100" dirty="0">
                        <a:effectLst/>
                        <a:latin typeface="Calibri"/>
                        <a:ea typeface="宋体"/>
                        <a:cs typeface="Times New Roman"/>
                      </a:endParaRPr>
                    </a:p>
                  </a:txBody>
                  <a:tcPr marL="68580" marR="68580" marT="0" marB="0"/>
                </a:tc>
                <a:tc gridSpan="8">
                  <a:txBody>
                    <a:bodyPr/>
                    <a:lstStyle/>
                    <a:p>
                      <a:pPr algn="l">
                        <a:spcAft>
                          <a:spcPts val="0"/>
                        </a:spcAft>
                      </a:pPr>
                      <a:r>
                        <a:rPr lang="el-GR" altLang="zh-CN" sz="2800" i="1" dirty="0" smtClean="0">
                          <a:latin typeface="Times New Roman" panose="02020603050405020304" pitchFamily="18" charset="0"/>
                          <a:ea typeface="黑体" panose="02010609060101010101" pitchFamily="49" charset="-122"/>
                          <a:cs typeface="Times New Roman" panose="02020603050405020304" pitchFamily="18" charset="0"/>
                        </a:rPr>
                        <a:t>θ</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Nu</a:t>
                      </a:r>
                      <a:endParaRPr lang="en-US" sz="2800" kern="0" dirty="0">
                        <a:effectLst/>
                        <a:latin typeface="Times New Roman"/>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182880">
                <a:tc vMerge="1">
                  <a:txBody>
                    <a:bodyPr/>
                    <a:lstStyle/>
                    <a:p>
                      <a:endParaRPr lang="zh-CN" altLang="en-US"/>
                    </a:p>
                  </a:txBody>
                  <a:tcPr/>
                </a:tc>
                <a:tc>
                  <a:txBody>
                    <a:bodyPr/>
                    <a:lstStyle/>
                    <a:p>
                      <a:pPr algn="l">
                        <a:spcAft>
                          <a:spcPts val="0"/>
                        </a:spcAft>
                      </a:pPr>
                      <a:r>
                        <a:rPr lang="en-US" sz="2800" kern="0" dirty="0">
                          <a:effectLst/>
                        </a:rPr>
                        <a:t>0.1</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0.5</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10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1.27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2.13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2.93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4.04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5.84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7.19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2.30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2.81 </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20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1.34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2.48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3.60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5.29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8.46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11.33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3.00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4.09 </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50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1.43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2.94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4.50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7.04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12.46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18.34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3.91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5.86 </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100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1.50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3.28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5.19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8.39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15.72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24.44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4.61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7.23 </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250</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1.59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3.74 </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6.10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10.21 </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en-US" sz="2800" kern="0">
                          <a:effectLst/>
                        </a:rPr>
                        <a:t>20.17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33.07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a:effectLst/>
                        </a:rPr>
                        <a:t>5.52 </a:t>
                      </a:r>
                      <a:endParaRPr lang="zh-CN" sz="2800" kern="100">
                        <a:effectLst/>
                        <a:latin typeface="Calibri"/>
                        <a:ea typeface="宋体"/>
                        <a:cs typeface="Times New Roman"/>
                      </a:endParaRPr>
                    </a:p>
                  </a:txBody>
                  <a:tcPr marL="68580" marR="68580" marT="0" marB="0"/>
                </a:tc>
                <a:tc>
                  <a:txBody>
                    <a:bodyPr/>
                    <a:lstStyle/>
                    <a:p>
                      <a:pPr algn="l">
                        <a:spcAft>
                          <a:spcPts val="0"/>
                        </a:spcAft>
                      </a:pPr>
                      <a:r>
                        <a:rPr lang="en-US" sz="2800" kern="0" dirty="0">
                          <a:effectLst/>
                        </a:rPr>
                        <a:t>9.05 </a:t>
                      </a:r>
                      <a:endParaRPr lang="zh-CN" sz="28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267252463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zh-CN" sz="3600" b="1" dirty="0">
                <a:latin typeface="黑体" panose="02010609060101010101" pitchFamily="49" charset="-122"/>
                <a:ea typeface="黑体" panose="02010609060101010101" pitchFamily="49" charset="-122"/>
              </a:rPr>
              <a:t>样本群体中观测等位基因</a:t>
            </a:r>
            <a:r>
              <a:rPr lang="zh-CN" altLang="zh-CN" sz="3600" b="1" dirty="0" smtClean="0">
                <a:latin typeface="黑体" panose="02010609060101010101" pitchFamily="49" charset="-122"/>
                <a:ea typeface="黑体" panose="02010609060101010101" pitchFamily="49" charset="-122"/>
              </a:rPr>
              <a:t>构成</a:t>
            </a:r>
            <a:r>
              <a:rPr lang="zh-CN" altLang="zh-CN" sz="3600" b="1" dirty="0">
                <a:latin typeface="黑体" panose="02010609060101010101" pitchFamily="49" charset="-122"/>
                <a:ea typeface="黑体" panose="02010609060101010101" pitchFamily="49" charset="-122"/>
              </a:rPr>
              <a:t>的</a:t>
            </a:r>
            <a:r>
              <a:rPr lang="zh-CN" altLang="zh-CN" sz="3600" b="1" dirty="0" smtClean="0">
                <a:latin typeface="黑体" panose="02010609060101010101" pitchFamily="49" charset="-122"/>
                <a:ea typeface="黑体" panose="02010609060101010101" pitchFamily="49" charset="-122"/>
              </a:rPr>
              <a:t>概率</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412776"/>
            <a:ext cx="8229600" cy="4032448"/>
          </a:xfrm>
        </p:spPr>
        <p:txBody>
          <a:bodyPr>
            <a:normAutofit/>
          </a:bodyPr>
          <a:lstStyle/>
          <a:p>
            <a:r>
              <a:rPr lang="en-US" altLang="zh-CN" dirty="0" err="1">
                <a:latin typeface="Times New Roman" panose="02020603050405020304" pitchFamily="18" charset="0"/>
                <a:ea typeface="黑体" panose="02010609060101010101" pitchFamily="49" charset="-122"/>
                <a:cs typeface="Times New Roman" panose="02020603050405020304" pitchFamily="18" charset="0"/>
              </a:rPr>
              <a:t>Karlin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McGregor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1972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）给出了样本群体中观测等位基因构成概率的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计算方法</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 n</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为观察到的等位基因个数，</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为各种等位基因的观测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个数</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3164241714"/>
              </p:ext>
            </p:extLst>
          </p:nvPr>
        </p:nvGraphicFramePr>
        <p:xfrm>
          <a:off x="899592" y="2564904"/>
          <a:ext cx="6678862" cy="1440160"/>
        </p:xfrm>
        <a:graphic>
          <a:graphicData uri="http://schemas.openxmlformats.org/presentationml/2006/ole">
            <mc:AlternateContent xmlns:mc="http://schemas.openxmlformats.org/markup-compatibility/2006">
              <mc:Choice xmlns:v="urn:schemas-microsoft-com:vml" Requires="v">
                <p:oleObj spid="_x0000_s32821" name="公式" r:id="rId3" imgW="2184400" imgH="457200" progId="Equation.3">
                  <p:embed/>
                </p:oleObj>
              </mc:Choice>
              <mc:Fallback>
                <p:oleObj name="公式" r:id="rId3" imgW="2184400" imgH="4572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2" y="2564904"/>
                        <a:ext cx="6678862" cy="1440160"/>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1012364149"/>
              </p:ext>
            </p:extLst>
          </p:nvPr>
        </p:nvGraphicFramePr>
        <p:xfrm>
          <a:off x="899592" y="5544616"/>
          <a:ext cx="5898606" cy="620688"/>
        </p:xfrm>
        <a:graphic>
          <a:graphicData uri="http://schemas.openxmlformats.org/presentationml/2006/ole">
            <mc:AlternateContent xmlns:mc="http://schemas.openxmlformats.org/markup-compatibility/2006">
              <mc:Choice xmlns:v="urn:schemas-microsoft-com:vml" Requires="v">
                <p:oleObj spid="_x0000_s32822" name="公式" r:id="rId5" imgW="2235200" imgH="228600" progId="Equation.3">
                  <p:embed/>
                </p:oleObj>
              </mc:Choice>
              <mc:Fallback>
                <p:oleObj name="公式" r:id="rId5" imgW="2235200" imgH="2286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99592" y="5544616"/>
                        <a:ext cx="5898606" cy="620688"/>
                      </a:xfrm>
                      <a:prstGeom prst="rect">
                        <a:avLst/>
                      </a:prstGeom>
                      <a:noFill/>
                    </p:spPr>
                  </p:pic>
                </p:oleObj>
              </mc:Fallback>
            </mc:AlternateContent>
          </a:graphicData>
        </a:graphic>
      </p:graphicFrame>
    </p:spTree>
    <p:extLst>
      <p:ext uri="{BB962C8B-B14F-4D97-AF65-F5344CB8AC3E}">
        <p14:creationId xmlns:p14="http://schemas.microsoft.com/office/powerpoint/2010/main" val="219201142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例子：</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4000" b="1" i="1" dirty="0" smtClean="0">
                <a:latin typeface="Times New Roman" panose="02020603050405020304" pitchFamily="18" charset="0"/>
                <a:ea typeface="黑体" panose="02010609060101010101" pitchFamily="49" charset="-122"/>
                <a:cs typeface="Times New Roman" panose="02020603050405020304" pitchFamily="18" charset="0"/>
              </a:rPr>
              <a:t>n</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=10 </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251520" y="4437112"/>
            <a:ext cx="8507288" cy="2160240"/>
          </a:xfrm>
        </p:spPr>
        <p:txBody>
          <a:bodyPr>
            <a:noAutofit/>
          </a:bodyPr>
          <a:lstStyle/>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不</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考虑等位基因的顺序，两个等位基因存在时只有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种可能的频率，三个等位基因存在时只有</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种可能的频率</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图</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中，第三个等位基因的频率等于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减去前两个的频率之和，在</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轴上未给出第三个的</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频率</a:t>
            </a:r>
            <a:r>
              <a:rPr lang="zh-CN" altLang="en-US"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2" name="图片 1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1124744"/>
            <a:ext cx="5328591" cy="3240360"/>
          </a:xfrm>
          <a:prstGeom prst="rect">
            <a:avLst/>
          </a:prstGeom>
          <a:noFill/>
          <a:ln>
            <a:noFill/>
          </a:ln>
        </p:spPr>
      </p:pic>
      <p:sp>
        <p:nvSpPr>
          <p:cNvPr id="4" name="TextBox 3"/>
          <p:cNvSpPr txBox="1"/>
          <p:nvPr/>
        </p:nvSpPr>
        <p:spPr>
          <a:xfrm>
            <a:off x="5965962" y="1359929"/>
            <a:ext cx="3070534" cy="954107"/>
          </a:xfrm>
          <a:prstGeom prst="rect">
            <a:avLst/>
          </a:prstGeom>
          <a:noFill/>
        </p:spPr>
        <p:txBody>
          <a:bodyPr wrap="square" rtlCol="0">
            <a:spAutoFit/>
          </a:bodyPr>
          <a:lstStyle/>
          <a:p>
            <a:r>
              <a:rPr lang="zh-CN" altLang="en-US" sz="2800" dirty="0" smtClean="0">
                <a:latin typeface="黑体" panose="02010609060101010101" pitchFamily="49" charset="-122"/>
                <a:ea typeface="黑体" panose="02010609060101010101" pitchFamily="49" charset="-122"/>
              </a:rPr>
              <a:t>两个等位基因频率均等的概率最低</a:t>
            </a:r>
            <a:endParaRPr lang="zh-CN" altLang="en-US" sz="2800" dirty="0">
              <a:latin typeface="黑体" panose="02010609060101010101" pitchFamily="49" charset="-122"/>
              <a:ea typeface="黑体" panose="02010609060101010101" pitchFamily="49" charset="-122"/>
            </a:endParaRPr>
          </a:p>
        </p:txBody>
      </p:sp>
      <p:sp>
        <p:nvSpPr>
          <p:cNvPr id="6" name="TextBox 5"/>
          <p:cNvSpPr txBox="1"/>
          <p:nvPr/>
        </p:nvSpPr>
        <p:spPr>
          <a:xfrm>
            <a:off x="5991339" y="2906941"/>
            <a:ext cx="3045157" cy="954107"/>
          </a:xfrm>
          <a:prstGeom prst="rect">
            <a:avLst/>
          </a:prstGeom>
          <a:noFill/>
        </p:spPr>
        <p:txBody>
          <a:bodyPr wrap="square" rtlCol="0">
            <a:spAutoFit/>
          </a:bodyPr>
          <a:lstStyle/>
          <a:p>
            <a:r>
              <a:rPr lang="zh-CN" altLang="en-US" sz="2800" dirty="0" smtClean="0">
                <a:latin typeface="黑体" panose="02010609060101010101" pitchFamily="49" charset="-122"/>
                <a:ea typeface="黑体" panose="02010609060101010101" pitchFamily="49" charset="-122"/>
              </a:rPr>
              <a:t>三个等位基因频率均等的概率最低</a:t>
            </a:r>
            <a:endParaRPr lang="zh-CN" altLang="en-US" sz="28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14381806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5616" y="332656"/>
            <a:ext cx="7056784" cy="864096"/>
          </a:xfrm>
        </p:spPr>
        <p:txBody>
          <a:bodyPr/>
          <a:lstStyle/>
          <a:p>
            <a:pPr>
              <a:lnSpc>
                <a:spcPct val="90000"/>
              </a:lnSpc>
            </a:pPr>
            <a:r>
              <a:rPr lang="en-US" altLang="zh-CN" b="1"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序列的多态性</a:t>
            </a:r>
            <a:endParaRPr lang="zh-CN" altLang="en-US"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1747" name="Rectangle 3"/>
          <p:cNvSpPr>
            <a:spLocks noGrp="1" noChangeArrowheads="1"/>
          </p:cNvSpPr>
          <p:nvPr>
            <p:ph idx="1"/>
          </p:nvPr>
        </p:nvSpPr>
        <p:spPr>
          <a:xfrm>
            <a:off x="611560" y="1340768"/>
            <a:ext cx="7992888" cy="4392487"/>
          </a:xfrm>
        </p:spPr>
        <p:txBody>
          <a:bodyPr>
            <a:noAutofit/>
          </a:bodyPr>
          <a:lstStyle/>
          <a:p>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前面所说的那些</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差异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都能通过</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序列的比对检测出来。因此，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序列数据包含了比蛋白质的氨基酸序列和性状的表型更加丰富的遗传变异</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信息</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序列上的差异是所有其他层次上遗传差异的基础，最小的差异单元是单核苷酸多态性（</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single nucleotide polymorphism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SNP</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6674944"/>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864096"/>
          </a:xfrm>
        </p:spPr>
        <p:txBody>
          <a:bodyPr>
            <a:normAutofit/>
          </a:bodyPr>
          <a:lstStyle/>
          <a:p>
            <a:r>
              <a:rPr lang="zh-CN" altLang="en-US" sz="4000" b="1" dirty="0" smtClean="0">
                <a:latin typeface="黑体" panose="02010609060101010101" pitchFamily="49" charset="-122"/>
                <a:ea typeface="黑体" panose="02010609060101010101" pitchFamily="49" charset="-122"/>
              </a:rPr>
              <a:t>利用</a:t>
            </a:r>
            <a:r>
              <a:rPr lang="zh-CN" altLang="zh-CN" sz="4000" b="1" dirty="0" smtClean="0">
                <a:latin typeface="黑体" panose="02010609060101010101" pitchFamily="49" charset="-122"/>
                <a:ea typeface="黑体" panose="02010609060101010101" pitchFamily="49" charset="-122"/>
              </a:rPr>
              <a:t>等位基因构成</a:t>
            </a:r>
            <a:r>
              <a:rPr lang="zh-CN" altLang="en-US" sz="4000" b="1" dirty="0" smtClean="0">
                <a:latin typeface="黑体" panose="02010609060101010101" pitchFamily="49" charset="-122"/>
                <a:ea typeface="黑体" panose="02010609060101010101" pitchFamily="49" charset="-122"/>
              </a:rPr>
              <a:t>检验中性理论</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36712" y="1124744"/>
            <a:ext cx="7751712" cy="5472608"/>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样本群体的观测频率与理论频率有较大的差异，如高频等位基因的频率过高或过低，中性理论可能不适合被考察的群体。高频等位基因的频率过高，说明这个等位基因对选择可能是有利的；高频等位基因的频率过低，说明这个等位基因可能对选择是不利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实际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数据的样本量</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都很大，可能的等位基因个数</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n</a:t>
            </a:r>
            <a:r>
              <a:rPr lang="en-US" altLang="zh-CN" sz="2800" i="1" baseline="-25000" dirty="0" err="1">
                <a:latin typeface="Times New Roman" panose="02020603050405020304" pitchFamily="18" charset="0"/>
                <a:ea typeface="黑体" panose="02010609060101010101" pitchFamily="49" charset="-122"/>
                <a:cs typeface="Times New Roman" panose="02020603050405020304" pitchFamily="18" charset="0"/>
              </a:rPr>
              <a:t>k</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非常多，难以通过穷举的方法计算理论频率，一般都是采用计算机模拟的方法获得平衡群体的理论频率。</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73180346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4000" b="1" i="1" dirty="0" smtClean="0">
                <a:latin typeface="Times New Roman" panose="02020603050405020304" pitchFamily="18" charset="0"/>
                <a:ea typeface="宋体"/>
                <a:cs typeface="Times New Roman" panose="02020603050405020304" pitchFamily="18" charset="0"/>
              </a:rPr>
              <a:t>θ</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的两种估计方法</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36712" y="3573016"/>
            <a:ext cx="5735488" cy="648072"/>
          </a:xfrm>
        </p:spPr>
        <p:txBody>
          <a:bodyPr>
            <a:noAutofit/>
          </a:bodyPr>
          <a:lstStyle/>
          <a:p>
            <a:pPr>
              <a:lnSpc>
                <a:spcPct val="12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因此得到</a:t>
            </a:r>
            <a:r>
              <a:rPr lang="el-GR" altLang="zh-CN" i="1"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的一个无偏估计</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2670747110"/>
              </p:ext>
            </p:extLst>
          </p:nvPr>
        </p:nvGraphicFramePr>
        <p:xfrm>
          <a:off x="971600" y="1269430"/>
          <a:ext cx="5501656" cy="1151458"/>
        </p:xfrm>
        <a:graphic>
          <a:graphicData uri="http://schemas.openxmlformats.org/presentationml/2006/ole">
            <mc:AlternateContent xmlns:mc="http://schemas.openxmlformats.org/markup-compatibility/2006">
              <mc:Choice xmlns:v="urn:schemas-microsoft-com:vml" Requires="v">
                <p:oleObj spid="_x0000_s34918" name="公式" r:id="rId3" imgW="2082600" imgH="431640" progId="Equation.3">
                  <p:embed/>
                </p:oleObj>
              </mc:Choice>
              <mc:Fallback>
                <p:oleObj name="公式" r:id="rId3" imgW="2082600" imgH="431640" progId="Equation.3">
                  <p:embed/>
                  <p:pic>
                    <p:nvPicPr>
                      <p:cNvPr id="0" name="Object 1"/>
                      <p:cNvPicPr>
                        <a:picLocks noChangeAspect="1" noChangeArrowheads="1"/>
                      </p:cNvPicPr>
                      <p:nvPr/>
                    </p:nvPicPr>
                    <p:blipFill>
                      <a:blip r:embed="rId4"/>
                      <a:srcRect/>
                      <a:stretch>
                        <a:fillRect/>
                      </a:stretch>
                    </p:blipFill>
                    <p:spPr bwMode="auto">
                      <a:xfrm>
                        <a:off x="971600" y="1269430"/>
                        <a:ext cx="5501656" cy="1151458"/>
                      </a:xfrm>
                      <a:prstGeom prst="rect">
                        <a:avLst/>
                      </a:prstGeom>
                      <a:noFill/>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202267483"/>
              </p:ext>
            </p:extLst>
          </p:nvPr>
        </p:nvGraphicFramePr>
        <p:xfrm>
          <a:off x="1084104" y="2448272"/>
          <a:ext cx="3199864" cy="1052736"/>
        </p:xfrm>
        <a:graphic>
          <a:graphicData uri="http://schemas.openxmlformats.org/presentationml/2006/ole">
            <mc:AlternateContent xmlns:mc="http://schemas.openxmlformats.org/markup-compatibility/2006">
              <mc:Choice xmlns:v="urn:schemas-microsoft-com:vml" Requires="v">
                <p:oleObj spid="_x0000_s34919" name="公式" r:id="rId5" imgW="1320227" imgH="431613" progId="Equation.3">
                  <p:embed/>
                </p:oleObj>
              </mc:Choice>
              <mc:Fallback>
                <p:oleObj name="公式" r:id="rId5" imgW="1320227" imgH="431613"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4104" y="2448272"/>
                        <a:ext cx="3199864" cy="1052736"/>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2947030926"/>
              </p:ext>
            </p:extLst>
          </p:nvPr>
        </p:nvGraphicFramePr>
        <p:xfrm>
          <a:off x="2483768" y="4437112"/>
          <a:ext cx="899592" cy="899592"/>
        </p:xfrm>
        <a:graphic>
          <a:graphicData uri="http://schemas.openxmlformats.org/presentationml/2006/ole">
            <mc:AlternateContent xmlns:mc="http://schemas.openxmlformats.org/markup-compatibility/2006">
              <mc:Choice xmlns:v="urn:schemas-microsoft-com:vml" Requires="v">
                <p:oleObj spid="_x0000_s34920" name="公式" r:id="rId7" imgW="406048" imgH="393359" progId="Equation.3">
                  <p:embed/>
                </p:oleObj>
              </mc:Choice>
              <mc:Fallback>
                <p:oleObj name="公式" r:id="rId7" imgW="406048" imgH="393359"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4437112"/>
                        <a:ext cx="899592" cy="899592"/>
                      </a:xfrm>
                      <a:prstGeom prst="rect">
                        <a:avLst/>
                      </a:prstGeom>
                      <a:noFill/>
                    </p:spPr>
                  </p:pic>
                </p:oleObj>
              </mc:Fallback>
            </mc:AlternateContent>
          </a:graphicData>
        </a:graphic>
      </p:graphicFrame>
      <p:graphicFrame>
        <p:nvGraphicFramePr>
          <p:cNvPr id="10" name="对象 9"/>
          <p:cNvGraphicFramePr>
            <a:graphicFrameLocks noChangeAspect="1"/>
          </p:cNvGraphicFramePr>
          <p:nvPr>
            <p:extLst>
              <p:ext uri="{D42A27DB-BD31-4B8C-83A1-F6EECF244321}">
                <p14:modId xmlns:p14="http://schemas.microsoft.com/office/powerpoint/2010/main" val="2641317043"/>
              </p:ext>
            </p:extLst>
          </p:nvPr>
        </p:nvGraphicFramePr>
        <p:xfrm>
          <a:off x="4842284" y="4365104"/>
          <a:ext cx="1169876" cy="953740"/>
        </p:xfrm>
        <a:graphic>
          <a:graphicData uri="http://schemas.openxmlformats.org/presentationml/2006/ole">
            <mc:AlternateContent xmlns:mc="http://schemas.openxmlformats.org/markup-compatibility/2006">
              <mc:Choice xmlns:v="urn:schemas-microsoft-com:vml" Requires="v">
                <p:oleObj spid="_x0000_s34921" name="公式" r:id="rId9" imgW="533169" imgH="431613" progId="Equation.3">
                  <p:embed/>
                </p:oleObj>
              </mc:Choice>
              <mc:Fallback>
                <p:oleObj name="公式" r:id="rId9" imgW="533169" imgH="431613"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42284" y="4365104"/>
                        <a:ext cx="1169876" cy="953740"/>
                      </a:xfrm>
                      <a:prstGeom prst="rect">
                        <a:avLst/>
                      </a:prstGeom>
                      <a:noFill/>
                    </p:spPr>
                  </p:pic>
                </p:oleObj>
              </mc:Fallback>
            </mc:AlternateContent>
          </a:graphicData>
        </a:graphic>
      </p:graphicFrame>
      <p:sp>
        <p:nvSpPr>
          <p:cNvPr id="4" name="TextBox 3"/>
          <p:cNvSpPr txBox="1"/>
          <p:nvPr/>
        </p:nvSpPr>
        <p:spPr>
          <a:xfrm>
            <a:off x="3419872" y="4561964"/>
            <a:ext cx="1440160" cy="584775"/>
          </a:xfrm>
          <a:prstGeom prst="rect">
            <a:avLst/>
          </a:prstGeom>
          <a:noFill/>
        </p:spPr>
        <p:txBody>
          <a:bodyPr wrap="square" rtlCol="0">
            <a:spAutoFit/>
          </a:bodyPr>
          <a:lstStyle/>
          <a:p>
            <a:r>
              <a:rPr lang="zh-CN" altLang="en-US" sz="3200" dirty="0" smtClean="0">
                <a:latin typeface="黑体" panose="02010609060101010101" pitchFamily="49" charset="-122"/>
                <a:ea typeface="黑体" panose="02010609060101010101" pitchFamily="49" charset="-122"/>
              </a:rPr>
              <a:t>，其中</a:t>
            </a:r>
            <a:endParaRPr lang="zh-CN" altLang="en-US" sz="3200" dirty="0">
              <a:latin typeface="黑体" panose="02010609060101010101" pitchFamily="49" charset="-122"/>
              <a:ea typeface="黑体" panose="02010609060101010101" pitchFamily="49" charset="-122"/>
            </a:endParaRPr>
          </a:p>
        </p:txBody>
      </p:sp>
    </p:spTree>
    <p:extLst>
      <p:ext uri="{BB962C8B-B14F-4D97-AF65-F5344CB8AC3E}">
        <p14:creationId xmlns:p14="http://schemas.microsoft.com/office/powerpoint/2010/main" val="80195906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922114"/>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4000" b="1" i="1" dirty="0" smtClean="0">
                <a:latin typeface="Times New Roman" panose="02020603050405020304" pitchFamily="18" charset="0"/>
                <a:ea typeface="宋体"/>
                <a:cs typeface="Times New Roman" panose="02020603050405020304" pitchFamily="18" charset="0"/>
              </a:rPr>
              <a:t>θ</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的两种估计方法</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0"/>
            <a:ext cx="8229600" cy="4597971"/>
          </a:xfrm>
        </p:spPr>
        <p:txBody>
          <a:bodyPr>
            <a:noAutofit/>
          </a:bodyPr>
          <a:lstStyle/>
          <a:p>
            <a:pPr>
              <a:lnSpc>
                <a:spcPct val="120000"/>
              </a:lnSpc>
            </a:pP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Tajima</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1983</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）给出：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因此得到</a:t>
            </a:r>
            <a:r>
              <a:rPr lang="el-GR" altLang="zh-CN" i="1" dirty="0" smtClean="0">
                <a:latin typeface="Times New Roman" panose="02020603050405020304" pitchFamily="18" charset="0"/>
                <a:ea typeface="黑体" panose="02010609060101010101" pitchFamily="49" charset="-122"/>
                <a:cs typeface="Times New Roman" panose="02020603050405020304" pitchFamily="18" charset="0"/>
              </a:rPr>
              <a:t>θ</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的另一个无偏估计</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4170911021"/>
              </p:ext>
            </p:extLst>
          </p:nvPr>
        </p:nvGraphicFramePr>
        <p:xfrm>
          <a:off x="2418936" y="4941168"/>
          <a:ext cx="1216960" cy="648072"/>
        </p:xfrm>
        <a:graphic>
          <a:graphicData uri="http://schemas.openxmlformats.org/presentationml/2006/ole">
            <mc:AlternateContent xmlns:mc="http://schemas.openxmlformats.org/markup-compatibility/2006">
              <mc:Choice xmlns:v="urn:schemas-microsoft-com:vml" Requires="v">
                <p:oleObj spid="_x0000_s35914" name="公式" r:id="rId3" imgW="419040" imgH="215640" progId="Equation.3">
                  <p:embed/>
                </p:oleObj>
              </mc:Choice>
              <mc:Fallback>
                <p:oleObj name="公式" r:id="rId3" imgW="419040" imgH="215640" progId="Equation.3">
                  <p:embed/>
                  <p:pic>
                    <p:nvPicPr>
                      <p:cNvPr id="0" name=""/>
                      <p:cNvPicPr>
                        <a:picLocks noChangeAspect="1" noChangeArrowheads="1"/>
                      </p:cNvPicPr>
                      <p:nvPr/>
                    </p:nvPicPr>
                    <p:blipFill>
                      <a:blip r:embed="rId4"/>
                      <a:srcRect/>
                      <a:stretch>
                        <a:fillRect/>
                      </a:stretch>
                    </p:blipFill>
                    <p:spPr bwMode="auto">
                      <a:xfrm>
                        <a:off x="2418936" y="4941168"/>
                        <a:ext cx="1216960" cy="648072"/>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594953613"/>
              </p:ext>
            </p:extLst>
          </p:nvPr>
        </p:nvGraphicFramePr>
        <p:xfrm>
          <a:off x="1763688" y="2125888"/>
          <a:ext cx="1584176" cy="511024"/>
        </p:xfrm>
        <a:graphic>
          <a:graphicData uri="http://schemas.openxmlformats.org/presentationml/2006/ole">
            <mc:AlternateContent xmlns:mc="http://schemas.openxmlformats.org/markup-compatibility/2006">
              <mc:Choice xmlns:v="urn:schemas-microsoft-com:vml" Requires="v">
                <p:oleObj spid="_x0000_s35915" name="公式" r:id="rId5" imgW="634725" imgH="203112" progId="Equation.3">
                  <p:embed/>
                </p:oleObj>
              </mc:Choice>
              <mc:Fallback>
                <p:oleObj name="公式" r:id="rId5" imgW="634725" imgH="203112" progId="Equation.3">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688" y="2125888"/>
                        <a:ext cx="1584176" cy="511024"/>
                      </a:xfrm>
                      <a:prstGeom prst="rect">
                        <a:avLst/>
                      </a:prstGeom>
                      <a:noFill/>
                    </p:spPr>
                  </p:pic>
                </p:oleObj>
              </mc:Fallback>
            </mc:AlternateContent>
          </a:graphicData>
        </a:graphic>
      </p:graphicFrame>
      <p:graphicFrame>
        <p:nvGraphicFramePr>
          <p:cNvPr id="14" name="对象 13"/>
          <p:cNvGraphicFramePr>
            <a:graphicFrameLocks noChangeAspect="1"/>
          </p:cNvGraphicFramePr>
          <p:nvPr>
            <p:extLst>
              <p:ext uri="{D42A27DB-BD31-4B8C-83A1-F6EECF244321}">
                <p14:modId xmlns:p14="http://schemas.microsoft.com/office/powerpoint/2010/main" val="67703086"/>
              </p:ext>
            </p:extLst>
          </p:nvPr>
        </p:nvGraphicFramePr>
        <p:xfrm>
          <a:off x="1853698" y="2708920"/>
          <a:ext cx="5310590" cy="1080120"/>
        </p:xfrm>
        <a:graphic>
          <a:graphicData uri="http://schemas.openxmlformats.org/presentationml/2006/ole">
            <mc:AlternateContent xmlns:mc="http://schemas.openxmlformats.org/markup-compatibility/2006">
              <mc:Choice xmlns:v="urn:schemas-microsoft-com:vml" Requires="v">
                <p:oleObj spid="_x0000_s35916" name="公式" r:id="rId7" imgW="2222500" imgH="444500" progId="Equation.3">
                  <p:embed/>
                </p:oleObj>
              </mc:Choice>
              <mc:Fallback>
                <p:oleObj name="公式" r:id="rId7" imgW="2222500" imgH="444500" progId="Equation.3">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3698" y="2708920"/>
                        <a:ext cx="5310590" cy="1080120"/>
                      </a:xfrm>
                      <a:prstGeom prst="rect">
                        <a:avLst/>
                      </a:prstGeom>
                      <a:noFill/>
                    </p:spPr>
                  </p:pic>
                </p:oleObj>
              </mc:Fallback>
            </mc:AlternateContent>
          </a:graphicData>
        </a:graphic>
      </p:graphicFrame>
    </p:spTree>
    <p:extLst>
      <p:ext uri="{BB962C8B-B14F-4D97-AF65-F5344CB8AC3E}">
        <p14:creationId xmlns:p14="http://schemas.microsoft.com/office/powerpoint/2010/main" val="6970481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中性突变理论的</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Tajima </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检验</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196752"/>
            <a:ext cx="8064896" cy="5112568"/>
          </a:xfrm>
        </p:spPr>
        <p:txBody>
          <a:bodyPr>
            <a:no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在选择的作用下，有害突变在群体中的存在频率会很低。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Tajima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1989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指出，在计算多态性位点的个数时，没有考虑等位基因频率高低这一因素，会放大有害突变对多态性位点个数的影响。另外，在计算非匹配平均数时，考虑到等位基因频率这一因素，低频有害突变的存在对非匹配平均数的影响不会很大</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36504169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60648"/>
            <a:ext cx="6984776" cy="778098"/>
          </a:xfrm>
        </p:spPr>
        <p:txBody>
          <a:bodyPr>
            <a:norm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Tajima </a:t>
            </a:r>
            <a:r>
              <a:rPr lang="en-US" altLang="zh-CN" sz="4000" b="1"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检验</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统计量</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36712" y="1196752"/>
            <a:ext cx="7823720" cy="2880320"/>
          </a:xfrm>
        </p:spPr>
        <p:txBody>
          <a:bodyPr>
            <a:noAutofit/>
          </a:bodyPr>
          <a:lstStyle/>
          <a:p>
            <a:pPr>
              <a:lnSpc>
                <a:spcPct val="120000"/>
              </a:lnSpc>
            </a:pP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参数</a:t>
            </a:r>
            <a:r>
              <a:rPr lang="el-GR" altLang="zh-CN" sz="3000" i="1" dirty="0" smtClean="0">
                <a:latin typeface="Times New Roman" panose="02020603050405020304" pitchFamily="18" charset="0"/>
                <a:cs typeface="Times New Roman" panose="02020603050405020304" pitchFamily="18" charset="0"/>
              </a:rPr>
              <a:t>θ</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个估计值之间的差异，在某种程度上反映了选择的效应，显著差异预示着选择的存在。因此，二者之间的差异可以用于中性理论的检验。这一检验方法称</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Tajima </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检验，自</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1989</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年提出之后得到广泛</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应用。</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629800321"/>
              </p:ext>
            </p:extLst>
          </p:nvPr>
        </p:nvGraphicFramePr>
        <p:xfrm>
          <a:off x="2483768" y="4221088"/>
          <a:ext cx="3456385" cy="1296144"/>
        </p:xfrm>
        <a:graphic>
          <a:graphicData uri="http://schemas.openxmlformats.org/presentationml/2006/ole">
            <mc:AlternateContent xmlns:mc="http://schemas.openxmlformats.org/markup-compatibility/2006">
              <mc:Choice xmlns:v="urn:schemas-microsoft-com:vml" Requires="v">
                <p:oleObj spid="_x0000_s36889" name="公式" r:id="rId3" imgW="1205977" imgH="444307" progId="Equation.3">
                  <p:embed/>
                </p:oleObj>
              </mc:Choice>
              <mc:Fallback>
                <p:oleObj name="公式" r:id="rId3" imgW="1205977" imgH="444307"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4221088"/>
                        <a:ext cx="3456385" cy="1296144"/>
                      </a:xfrm>
                      <a:prstGeom prst="rect">
                        <a:avLst/>
                      </a:prstGeom>
                      <a:noFill/>
                    </p:spPr>
                  </p:pic>
                </p:oleObj>
              </mc:Fallback>
            </mc:AlternateContent>
          </a:graphicData>
        </a:graphic>
      </p:graphicFrame>
    </p:spTree>
    <p:extLst>
      <p:ext uri="{BB962C8B-B14F-4D97-AF65-F5344CB8AC3E}">
        <p14:creationId xmlns:p14="http://schemas.microsoft.com/office/powerpoint/2010/main" val="38621221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936104"/>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例子（表</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5.1</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中的</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条</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DNA</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序列）</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196752"/>
            <a:ext cx="7632848" cy="4958011"/>
          </a:xfrm>
        </p:spPr>
        <p:txBody>
          <a:bodyPr>
            <a:no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多态性位点数</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=10</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，非匹配数</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Π</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=4.3</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=1+1/2+1/3+1/4=2.0833</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S</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a</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=4.32</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两种估计值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之间</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的差别不是很大。因此</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可以认为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这个</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基因座位上表现出的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多态性</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符合</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中性</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理论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需要</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说明的是，这里只是用了一个很小的样本，实际数据的样本要大得多。</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3606518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74638"/>
            <a:ext cx="7128792"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迁移</a:t>
            </a:r>
            <a:r>
              <a:rPr lang="zh-CN" altLang="en-US" sz="4000" b="1" dirty="0" smtClean="0">
                <a:latin typeface="黑体" panose="02010609060101010101" pitchFamily="49" charset="-122"/>
                <a:ea typeface="黑体" panose="02010609060101010101" pitchFamily="49" charset="-122"/>
              </a:rPr>
              <a:t>和漂变的联合作用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3"/>
            <a:ext cx="8229600" cy="2952328"/>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在图</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2.3</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表示的大陆群体向岛屿群体单向迁移模型中，假定岛屿群体有固定大小</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，每个世代的迁入个体比例为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，即迁入个体数等于</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。分别用</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0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表示当前世代</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和前一世代</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的近交系数</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。无</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迁移发生时，公式</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3.31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给出了相邻两个世代近交系数之间的关系</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3560456473"/>
              </p:ext>
            </p:extLst>
          </p:nvPr>
        </p:nvGraphicFramePr>
        <p:xfrm>
          <a:off x="2483768" y="4221088"/>
          <a:ext cx="3911939" cy="1008112"/>
        </p:xfrm>
        <a:graphic>
          <a:graphicData uri="http://schemas.openxmlformats.org/presentationml/2006/ole">
            <mc:AlternateContent xmlns:mc="http://schemas.openxmlformats.org/markup-compatibility/2006">
              <mc:Choice xmlns:v="urn:schemas-microsoft-com:vml" Requires="v">
                <p:oleObj spid="_x0000_s39961" name="公式" r:id="rId3" imgW="1549080" imgH="393480" progId="Equation.3">
                  <p:embed/>
                </p:oleObj>
              </mc:Choice>
              <mc:Fallback>
                <p:oleObj name="公式" r:id="rId3" imgW="1549080" imgH="393480" progId="Equation.3">
                  <p:embed/>
                  <p:pic>
                    <p:nvPicPr>
                      <p:cNvPr id="0" name="Object 1"/>
                      <p:cNvPicPr>
                        <a:picLocks noChangeAspect="1" noChangeArrowheads="1"/>
                      </p:cNvPicPr>
                      <p:nvPr/>
                    </p:nvPicPr>
                    <p:blipFill>
                      <a:blip r:embed="rId4"/>
                      <a:srcRect/>
                      <a:stretch>
                        <a:fillRect/>
                      </a:stretch>
                    </p:blipFill>
                    <p:spPr bwMode="auto">
                      <a:xfrm>
                        <a:off x="2483768" y="4221088"/>
                        <a:ext cx="3911939" cy="1008112"/>
                      </a:xfrm>
                      <a:prstGeom prst="rect">
                        <a:avLst/>
                      </a:prstGeom>
                      <a:noFill/>
                    </p:spPr>
                  </p:pic>
                </p:oleObj>
              </mc:Fallback>
            </mc:AlternateContent>
          </a:graphicData>
        </a:graphic>
      </p:graphicFrame>
    </p:spTree>
    <p:extLst>
      <p:ext uri="{BB962C8B-B14F-4D97-AF65-F5344CB8AC3E}">
        <p14:creationId xmlns:p14="http://schemas.microsoft.com/office/powerpoint/2010/main" val="152992232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488832" cy="778098"/>
          </a:xfrm>
        </p:spPr>
        <p:txBody>
          <a:bodyPr>
            <a:normAutofit/>
          </a:bodyPr>
          <a:lstStyle/>
          <a:p>
            <a:r>
              <a:rPr lang="zh-CN" altLang="zh-CN" sz="4000" b="1" dirty="0" smtClean="0">
                <a:latin typeface="黑体" panose="02010609060101010101" pitchFamily="49" charset="-122"/>
                <a:ea typeface="黑体" panose="02010609060101010101" pitchFamily="49" charset="-122"/>
              </a:rPr>
              <a:t>迁移</a:t>
            </a:r>
            <a:r>
              <a:rPr lang="zh-CN" altLang="en-US" sz="4000" b="1" dirty="0" smtClean="0">
                <a:latin typeface="黑体" panose="02010609060101010101" pitchFamily="49" charset="-122"/>
                <a:ea typeface="黑体" panose="02010609060101010101" pitchFamily="49" charset="-122"/>
              </a:rPr>
              <a:t>和漂变的联合作用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196753"/>
            <a:ext cx="7920880" cy="3024336"/>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当</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迁移存在时，只要两个基因中有一个是迁移而来，它们就不再是后裔同样。换句话说，要保持两个基因的后裔同样状态，必须要求它们都不是迁入过来的，该事件发生的概率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m</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因此，公式</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3.31</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的右端项乘</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以</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baseline="30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之后</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就得到当前世代</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的近交系数，</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即</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0" name="对象 9"/>
          <p:cNvGraphicFramePr>
            <a:graphicFrameLocks noChangeAspect="1"/>
          </p:cNvGraphicFramePr>
          <p:nvPr>
            <p:extLst>
              <p:ext uri="{D42A27DB-BD31-4B8C-83A1-F6EECF244321}">
                <p14:modId xmlns:p14="http://schemas.microsoft.com/office/powerpoint/2010/main" val="2959340737"/>
              </p:ext>
            </p:extLst>
          </p:nvPr>
        </p:nvGraphicFramePr>
        <p:xfrm>
          <a:off x="1763688" y="4149080"/>
          <a:ext cx="5532426" cy="1080120"/>
        </p:xfrm>
        <a:graphic>
          <a:graphicData uri="http://schemas.openxmlformats.org/presentationml/2006/ole">
            <mc:AlternateContent xmlns:mc="http://schemas.openxmlformats.org/markup-compatibility/2006">
              <mc:Choice xmlns:v="urn:schemas-microsoft-com:vml" Requires="v">
                <p:oleObj spid="_x0000_s42008" name="公式" r:id="rId3" imgW="2044700" imgH="393700" progId="Equation.3">
                  <p:embed/>
                </p:oleObj>
              </mc:Choice>
              <mc:Fallback>
                <p:oleObj name="公式" r:id="rId3" imgW="20447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63688" y="4149080"/>
                        <a:ext cx="5532426" cy="1080120"/>
                      </a:xfrm>
                      <a:prstGeom prst="rect">
                        <a:avLst/>
                      </a:prstGeom>
                      <a:noFill/>
                    </p:spPr>
                  </p:pic>
                </p:oleObj>
              </mc:Fallback>
            </mc:AlternateContent>
          </a:graphicData>
        </a:graphic>
      </p:graphicFrame>
    </p:spTree>
    <p:extLst>
      <p:ext uri="{BB962C8B-B14F-4D97-AF65-F5344CB8AC3E}">
        <p14:creationId xmlns:p14="http://schemas.microsoft.com/office/powerpoint/2010/main" val="238789525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15616" y="116632"/>
            <a:ext cx="6984776" cy="720080"/>
          </a:xfrm>
        </p:spPr>
        <p:txBody>
          <a:bodyPr>
            <a:normAutofit/>
          </a:bodyPr>
          <a:lstStyle/>
          <a:p>
            <a:r>
              <a:rPr lang="zh-CN" altLang="zh-CN" sz="4000" b="1" dirty="0" smtClean="0">
                <a:latin typeface="黑体" panose="02010609060101010101" pitchFamily="49" charset="-122"/>
                <a:ea typeface="黑体" panose="02010609060101010101" pitchFamily="49" charset="-122"/>
              </a:rPr>
              <a:t>迁移</a:t>
            </a:r>
            <a:r>
              <a:rPr lang="zh-CN" altLang="en-US" sz="4000" b="1" dirty="0" smtClean="0">
                <a:latin typeface="黑体" panose="02010609060101010101" pitchFamily="49" charset="-122"/>
                <a:ea typeface="黑体" panose="02010609060101010101" pitchFamily="49" charset="-122"/>
              </a:rPr>
              <a:t>与突变之间的相似性</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136904" cy="5760640"/>
          </a:xfrm>
        </p:spPr>
        <p:txBody>
          <a:bodyPr>
            <a:noAutofit/>
          </a:bodyPr>
          <a:lstStyle/>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突变和漂变的共同作用</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迁移和漂变的共同作用</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对比</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发现，除了一个地方是突变频率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、一个地方是迁移比例</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外</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两个</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公式完全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相同。迁移</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en-US" sz="2800" dirty="0">
                <a:latin typeface="Times New Roman" panose="02020603050405020304" pitchFamily="18" charset="0"/>
                <a:ea typeface="黑体" panose="02010609060101010101" pitchFamily="49" charset="-122"/>
                <a:cs typeface="Times New Roman" panose="02020603050405020304" pitchFamily="18" charset="0"/>
              </a:rPr>
              <a:t>漂</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变的平衡近交系数为</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突变类似，纯合基因型的两个等位基因一定是后裔同样</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公式给</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出的近交系数，同时也等于群体中纯合基因型频率之和，因此有时也称为固定系数（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fixation index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p>
        </p:txBody>
      </p:sp>
      <p:graphicFrame>
        <p:nvGraphicFramePr>
          <p:cNvPr id="10" name="对象 9"/>
          <p:cNvGraphicFramePr>
            <a:graphicFrameLocks noChangeAspect="1"/>
          </p:cNvGraphicFramePr>
          <p:nvPr>
            <p:extLst>
              <p:ext uri="{D42A27DB-BD31-4B8C-83A1-F6EECF244321}">
                <p14:modId xmlns:p14="http://schemas.microsoft.com/office/powerpoint/2010/main" val="1707402228"/>
              </p:ext>
            </p:extLst>
          </p:nvPr>
        </p:nvGraphicFramePr>
        <p:xfrm>
          <a:off x="4617541" y="884263"/>
          <a:ext cx="3698875" cy="744537"/>
        </p:xfrm>
        <a:graphic>
          <a:graphicData uri="http://schemas.openxmlformats.org/presentationml/2006/ole">
            <mc:AlternateContent xmlns:mc="http://schemas.openxmlformats.org/markup-compatibility/2006">
              <mc:Choice xmlns:v="urn:schemas-microsoft-com:vml" Requires="v">
                <p:oleObj spid="_x0000_s43078" name="公式" r:id="rId3" imgW="1981080" imgH="393480" progId="Equation.3">
                  <p:embed/>
                </p:oleObj>
              </mc:Choice>
              <mc:Fallback>
                <p:oleObj name="公式" r:id="rId3" imgW="1981080" imgH="393480" progId="Equation.3">
                  <p:embed/>
                  <p:pic>
                    <p:nvPicPr>
                      <p:cNvPr id="0" name=""/>
                      <p:cNvPicPr>
                        <a:picLocks noChangeAspect="1" noChangeArrowheads="1"/>
                      </p:cNvPicPr>
                      <p:nvPr/>
                    </p:nvPicPr>
                    <p:blipFill>
                      <a:blip r:embed="rId4"/>
                      <a:srcRect/>
                      <a:stretch>
                        <a:fillRect/>
                      </a:stretch>
                    </p:blipFill>
                    <p:spPr bwMode="auto">
                      <a:xfrm>
                        <a:off x="4617541" y="884263"/>
                        <a:ext cx="3698875" cy="744537"/>
                      </a:xfrm>
                      <a:prstGeom prst="rect">
                        <a:avLst/>
                      </a:prstGeom>
                      <a:noFill/>
                    </p:spPr>
                  </p:pic>
                </p:oleObj>
              </mc:Fallback>
            </mc:AlternateContent>
          </a:graphicData>
        </a:graphic>
      </p:graphicFrame>
      <p:graphicFrame>
        <p:nvGraphicFramePr>
          <p:cNvPr id="4" name="对象 3"/>
          <p:cNvGraphicFramePr>
            <a:graphicFrameLocks noChangeAspect="1"/>
          </p:cNvGraphicFramePr>
          <p:nvPr>
            <p:extLst>
              <p:ext uri="{D42A27DB-BD31-4B8C-83A1-F6EECF244321}">
                <p14:modId xmlns:p14="http://schemas.microsoft.com/office/powerpoint/2010/main" val="3816550864"/>
              </p:ext>
            </p:extLst>
          </p:nvPr>
        </p:nvGraphicFramePr>
        <p:xfrm>
          <a:off x="4644082" y="1916832"/>
          <a:ext cx="3816350" cy="744538"/>
        </p:xfrm>
        <a:graphic>
          <a:graphicData uri="http://schemas.openxmlformats.org/presentationml/2006/ole">
            <mc:AlternateContent xmlns:mc="http://schemas.openxmlformats.org/markup-compatibility/2006">
              <mc:Choice xmlns:v="urn:schemas-microsoft-com:vml" Requires="v">
                <p:oleObj spid="_x0000_s43079" name="公式" r:id="rId5" imgW="2044700" imgH="393700" progId="Equation.3">
                  <p:embed/>
                </p:oleObj>
              </mc:Choice>
              <mc:Fallback>
                <p:oleObj name="公式" r:id="rId5" imgW="2044700" imgH="393700" progId="Equation.3">
                  <p:embed/>
                  <p:pic>
                    <p:nvPicPr>
                      <p:cNvPr id="0" name="对象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4082" y="1916832"/>
                        <a:ext cx="3816350" cy="74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对象 5"/>
          <p:cNvGraphicFramePr>
            <a:graphicFrameLocks noChangeAspect="1"/>
          </p:cNvGraphicFramePr>
          <p:nvPr>
            <p:extLst>
              <p:ext uri="{D42A27DB-BD31-4B8C-83A1-F6EECF244321}">
                <p14:modId xmlns:p14="http://schemas.microsoft.com/office/powerpoint/2010/main" val="2111280340"/>
              </p:ext>
            </p:extLst>
          </p:nvPr>
        </p:nvGraphicFramePr>
        <p:xfrm>
          <a:off x="4688429" y="3888432"/>
          <a:ext cx="1971803" cy="939658"/>
        </p:xfrm>
        <a:graphic>
          <a:graphicData uri="http://schemas.openxmlformats.org/presentationml/2006/ole">
            <mc:AlternateContent xmlns:mc="http://schemas.openxmlformats.org/markup-compatibility/2006">
              <mc:Choice xmlns:v="urn:schemas-microsoft-com:vml" Requires="v">
                <p:oleObj spid="_x0000_s43080" name="公式" r:id="rId7" imgW="837836" imgH="393529" progId="Equation.3">
                  <p:embed/>
                </p:oleObj>
              </mc:Choice>
              <mc:Fallback>
                <p:oleObj name="公式" r:id="rId7" imgW="837836" imgH="393529"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88429" y="3888432"/>
                        <a:ext cx="1971803" cy="939658"/>
                      </a:xfrm>
                      <a:prstGeom prst="rect">
                        <a:avLst/>
                      </a:prstGeom>
                      <a:noFill/>
                    </p:spPr>
                  </p:pic>
                </p:oleObj>
              </mc:Fallback>
            </mc:AlternateContent>
          </a:graphicData>
        </a:graphic>
      </p:graphicFrame>
    </p:spTree>
    <p:extLst>
      <p:ext uri="{BB962C8B-B14F-4D97-AF65-F5344CB8AC3E}">
        <p14:creationId xmlns:p14="http://schemas.microsoft.com/office/powerpoint/2010/main" val="223854285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95536" y="274638"/>
            <a:ext cx="4104456" cy="2290266"/>
          </a:xfrm>
        </p:spPr>
        <p:txBody>
          <a:bodyPr>
            <a:normAutofit/>
          </a:bodyPr>
          <a:lstStyle/>
          <a:p>
            <a:r>
              <a:rPr lang="zh-CN" altLang="zh-CN" sz="4000" b="1" dirty="0">
                <a:latin typeface="黑体" panose="02010609060101010101" pitchFamily="49" charset="-122"/>
                <a:ea typeface="黑体" panose="02010609060101010101" pitchFamily="49" charset="-122"/>
              </a:rPr>
              <a:t>平衡群体的</a:t>
            </a:r>
            <a:r>
              <a:rPr lang="zh-CN" altLang="zh-CN" sz="4000" b="1" dirty="0" smtClean="0">
                <a:latin typeface="黑体" panose="02010609060101010101" pitchFamily="49" charset="-122"/>
                <a:ea typeface="黑体" panose="02010609060101010101" pitchFamily="49" charset="-122"/>
              </a:rPr>
              <a:t>近交系数随迁</a:t>
            </a:r>
            <a:r>
              <a:rPr lang="zh-CN" altLang="zh-CN" sz="4000" b="1" dirty="0">
                <a:latin typeface="黑体" panose="02010609060101010101" pitchFamily="49" charset="-122"/>
                <a:ea typeface="黑体" panose="02010609060101010101" pitchFamily="49" charset="-122"/>
              </a:rPr>
              <a:t>入个体数的变化曲线</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89756" y="2964408"/>
            <a:ext cx="8964488" cy="3776960"/>
          </a:xfrm>
        </p:spPr>
        <p:txBody>
          <a:bodyPr>
            <a:noAutofit/>
          </a:bodyPr>
          <a:lstStyle/>
          <a:p>
            <a:pPr>
              <a:lnSpc>
                <a:spcPct val="120000"/>
              </a:lnSpc>
            </a:pP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每个世代迁入</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个个体，平衡群体的固定系数就从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下降到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；每个世代迁入</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个个体，固定系数下降到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；每个世代迁入</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个个体，固定系数下降到</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0.11</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。每个世代迁入</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个或更多个个体时，固定系数就低于</a:t>
            </a:r>
            <a:r>
              <a:rPr lang="en-US" altLang="zh-CN" sz="2400"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。也就是说</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，平衡群体的近交程度变得很低</a:t>
            </a: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4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400" dirty="0" smtClean="0">
                <a:latin typeface="Times New Roman" panose="02020603050405020304" pitchFamily="18" charset="0"/>
                <a:ea typeface="黑体" panose="02010609060101010101" pitchFamily="49" charset="-122"/>
                <a:cs typeface="Times New Roman" panose="02020603050405020304" pitchFamily="18" charset="0"/>
              </a:rPr>
              <a:t>迁移</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对群体的影响与突变是类似的，只存在程度上的差异。迁移比例</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往往远大于突变频率</a:t>
            </a:r>
            <a:r>
              <a:rPr lang="en-US" altLang="zh-CN" sz="24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2400" dirty="0">
                <a:latin typeface="Times New Roman" panose="02020603050405020304" pitchFamily="18" charset="0"/>
                <a:ea typeface="黑体" panose="02010609060101010101" pitchFamily="49" charset="-122"/>
                <a:cs typeface="Times New Roman" panose="02020603050405020304" pitchFamily="18" charset="0"/>
              </a:rPr>
              <a:t>，因此迁移对群体的影响程度要远大于突变。但最终的结果，都是降低了群体的固定系数，提高了群体的杂合度和遗传多样性。</a:t>
            </a:r>
            <a:endParaRPr lang="zh-CN" altLang="en-US" sz="24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2" name="图片 1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04184" y="104552"/>
            <a:ext cx="4260304" cy="2892400"/>
          </a:xfrm>
          <a:prstGeom prst="rect">
            <a:avLst/>
          </a:prstGeom>
          <a:noFill/>
          <a:ln>
            <a:noFill/>
          </a:ln>
        </p:spPr>
      </p:pic>
    </p:spTree>
    <p:extLst>
      <p:ext uri="{BB962C8B-B14F-4D97-AF65-F5344CB8AC3E}">
        <p14:creationId xmlns:p14="http://schemas.microsoft.com/office/powerpoint/2010/main" val="33670296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5616" y="332656"/>
            <a:ext cx="7056784" cy="864096"/>
          </a:xfrm>
        </p:spPr>
        <p:txBody>
          <a:bodyPr/>
          <a:lstStyle/>
          <a:p>
            <a:pPr>
              <a:lnSpc>
                <a:spcPct val="90000"/>
              </a:lnSpc>
            </a:pPr>
            <a:r>
              <a:rPr lang="zh-CN" altLang="zh-CN" b="1" dirty="0">
                <a:latin typeface="Times New Roman" panose="02020603050405020304" pitchFamily="18" charset="0"/>
                <a:ea typeface="黑体" panose="02010609060101010101" pitchFamily="49" charset="-122"/>
                <a:cs typeface="Times New Roman" panose="02020603050405020304" pitchFamily="18" charset="0"/>
              </a:rPr>
              <a:t>无限等位基因模型</a:t>
            </a:r>
            <a:endParaRPr lang="zh-CN" altLang="en-US"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1747" name="Rectangle 3"/>
          <p:cNvSpPr>
            <a:spLocks noGrp="1" noChangeArrowheads="1"/>
          </p:cNvSpPr>
          <p:nvPr>
            <p:ph idx="1"/>
          </p:nvPr>
        </p:nvSpPr>
        <p:spPr>
          <a:xfrm>
            <a:off x="755576" y="1412775"/>
            <a:ext cx="7704856" cy="3384377"/>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编码一个功能蛋白的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序列长度一般都有数千碱基对（</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bp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），每个核苷酸位置上都有</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 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种可能。可能</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序列的个数是一个非常大的数字。因此，有理由认为每次单核苷酸改变产生的突变，都是群体中不存在的新等位基因，称为突变的无限等位基因模型（</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infinite-alleles model of mutation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013829928"/>
      </p:ext>
    </p:extLst>
  </p:cSld>
  <p:clrMapOvr>
    <a:masterClrMapping/>
  </p:clrMapOv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864096"/>
          </a:xfrm>
        </p:spPr>
        <p:txBody>
          <a:bodyPr/>
          <a:lstStyle/>
          <a:p>
            <a:r>
              <a:rPr lang="zh-CN" altLang="en-US" b="1" dirty="0" smtClean="0">
                <a:latin typeface="黑体" panose="02010609060101010101" pitchFamily="49" charset="-122"/>
                <a:ea typeface="黑体" panose="02010609060101010101" pitchFamily="49" charset="-122"/>
              </a:rPr>
              <a:t>可逆突变和</a:t>
            </a:r>
            <a:r>
              <a:rPr lang="zh-CN" altLang="en-US" b="1" dirty="0">
                <a:latin typeface="黑体" panose="02010609060101010101" pitchFamily="49" charset="-122"/>
                <a:ea typeface="黑体" panose="02010609060101010101" pitchFamily="49" charset="-122"/>
              </a:rPr>
              <a:t>漂变的联合作用</a:t>
            </a:r>
            <a:endParaRPr lang="zh-CN" altLang="en-US" dirty="0"/>
          </a:p>
        </p:txBody>
      </p:sp>
      <p:sp>
        <p:nvSpPr>
          <p:cNvPr id="3" name="内容占位符 2"/>
          <p:cNvSpPr>
            <a:spLocks noGrp="1"/>
          </p:cNvSpPr>
          <p:nvPr>
            <p:ph idx="1"/>
          </p:nvPr>
        </p:nvSpPr>
        <p:spPr>
          <a:xfrm>
            <a:off x="457200" y="1340768"/>
            <a:ext cx="8229600" cy="2448271"/>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对于向前和向后同时发生的突变，分别用</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u</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v</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表示两个方向的突变频率。这时，不论哪个基因发生了突变，也不论突变的方向是什么，都会打破两个基因的后裔同样状态。因此，维持两个后裔同样基因的概率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u-v</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对象 3"/>
          <p:cNvGraphicFramePr>
            <a:graphicFrameLocks noChangeAspect="1"/>
          </p:cNvGraphicFramePr>
          <p:nvPr>
            <p:extLst>
              <p:ext uri="{D42A27DB-BD31-4B8C-83A1-F6EECF244321}">
                <p14:modId xmlns:p14="http://schemas.microsoft.com/office/powerpoint/2010/main" val="1169378202"/>
              </p:ext>
            </p:extLst>
          </p:nvPr>
        </p:nvGraphicFramePr>
        <p:xfrm>
          <a:off x="1274763" y="3842048"/>
          <a:ext cx="5657850" cy="1027112"/>
        </p:xfrm>
        <a:graphic>
          <a:graphicData uri="http://schemas.openxmlformats.org/presentationml/2006/ole">
            <mc:AlternateContent xmlns:mc="http://schemas.openxmlformats.org/markup-compatibility/2006">
              <mc:Choice xmlns:v="urn:schemas-microsoft-com:vml" Requires="v">
                <p:oleObj spid="_x0000_s45100" name="公式" r:id="rId3" imgW="2197080" imgH="393480" progId="Equation.3">
                  <p:embed/>
                </p:oleObj>
              </mc:Choice>
              <mc:Fallback>
                <p:oleObj name="公式" r:id="rId3" imgW="2197080" imgH="393480" progId="Equation.3">
                  <p:embed/>
                  <p:pic>
                    <p:nvPicPr>
                      <p:cNvPr id="0" name="对象 4"/>
                      <p:cNvPicPr>
                        <a:picLocks noChangeAspect="1" noChangeArrowheads="1"/>
                      </p:cNvPicPr>
                      <p:nvPr/>
                    </p:nvPicPr>
                    <p:blipFill>
                      <a:blip r:embed="rId4"/>
                      <a:srcRect/>
                      <a:stretch>
                        <a:fillRect/>
                      </a:stretch>
                    </p:blipFill>
                    <p:spPr bwMode="auto">
                      <a:xfrm>
                        <a:off x="1274763" y="3842048"/>
                        <a:ext cx="5657850" cy="102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对象 4"/>
          <p:cNvGraphicFramePr>
            <a:graphicFrameLocks noChangeAspect="1"/>
          </p:cNvGraphicFramePr>
          <p:nvPr>
            <p:extLst>
              <p:ext uri="{D42A27DB-BD31-4B8C-83A1-F6EECF244321}">
                <p14:modId xmlns:p14="http://schemas.microsoft.com/office/powerpoint/2010/main" val="3294697919"/>
              </p:ext>
            </p:extLst>
          </p:nvPr>
        </p:nvGraphicFramePr>
        <p:xfrm>
          <a:off x="1341760" y="5012209"/>
          <a:ext cx="2870200" cy="1081087"/>
        </p:xfrm>
        <a:graphic>
          <a:graphicData uri="http://schemas.openxmlformats.org/presentationml/2006/ole">
            <mc:AlternateContent xmlns:mc="http://schemas.openxmlformats.org/markup-compatibility/2006">
              <mc:Choice xmlns:v="urn:schemas-microsoft-com:vml" Requires="v">
                <p:oleObj spid="_x0000_s45101" name="公式" r:id="rId5" imgW="1143000" imgH="419040" progId="Equation.3">
                  <p:embed/>
                </p:oleObj>
              </mc:Choice>
              <mc:Fallback>
                <p:oleObj name="公式" r:id="rId5" imgW="1143000" imgH="419040" progId="Equation.3">
                  <p:embed/>
                  <p:pic>
                    <p:nvPicPr>
                      <p:cNvPr id="0" name="对象 6"/>
                      <p:cNvPicPr>
                        <a:picLocks noChangeAspect="1" noChangeArrowheads="1"/>
                      </p:cNvPicPr>
                      <p:nvPr/>
                    </p:nvPicPr>
                    <p:blipFill>
                      <a:blip r:embed="rId6"/>
                      <a:srcRect/>
                      <a:stretch>
                        <a:fillRect/>
                      </a:stretch>
                    </p:blipFill>
                    <p:spPr bwMode="auto">
                      <a:xfrm>
                        <a:off x="1341760" y="5012209"/>
                        <a:ext cx="28702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5176442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b="1" dirty="0" smtClean="0">
                <a:latin typeface="黑体" panose="02010609060101010101" pitchFamily="49" charset="-122"/>
                <a:ea typeface="黑体" panose="02010609060101010101" pitchFamily="49" charset="-122"/>
              </a:rPr>
              <a:t>可逆突变、迁移和</a:t>
            </a:r>
            <a:r>
              <a:rPr lang="zh-CN" altLang="en-US" b="1" dirty="0">
                <a:latin typeface="黑体" panose="02010609060101010101" pitchFamily="49" charset="-122"/>
                <a:ea typeface="黑体" panose="02010609060101010101" pitchFamily="49" charset="-122"/>
              </a:rPr>
              <a:t>漂变的联合作用</a:t>
            </a:r>
            <a:endParaRPr lang="zh-CN" altLang="en-US" dirty="0"/>
          </a:p>
        </p:txBody>
      </p:sp>
      <p:sp>
        <p:nvSpPr>
          <p:cNvPr id="3" name="内容占位符 2"/>
          <p:cNvSpPr>
            <a:spLocks noGrp="1"/>
          </p:cNvSpPr>
          <p:nvPr>
            <p:ph idx="1"/>
          </p:nvPr>
        </p:nvSpPr>
        <p:spPr>
          <a:xfrm>
            <a:off x="323528" y="1312168"/>
            <a:ext cx="8568952" cy="3268960"/>
          </a:xfrm>
        </p:spPr>
        <p:txBody>
          <a:bodyPr>
            <a:norm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如果同时还有迁移存在，每个世代迁入个体占的比例为</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。这时，不论哪个基因发生了突变，也不论突变的方向是什么，不论哪个基因是迁移而来的，都会打破两个基因的后裔同样状态</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，维持两个后裔同样基因的概率</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u-v-m</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baseline="30000" dirty="0" smtClean="0">
                <a:latin typeface="Times New Roman" panose="02020603050405020304" pitchFamily="18" charset="0"/>
                <a:ea typeface="黑体" panose="02010609060101010101" pitchFamily="49" charset="-122"/>
                <a:cs typeface="Times New Roman" panose="02020603050405020304" pitchFamily="18" charset="0"/>
              </a:rPr>
              <a:t>2 </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168494038"/>
              </p:ext>
            </p:extLst>
          </p:nvPr>
        </p:nvGraphicFramePr>
        <p:xfrm>
          <a:off x="899593" y="3769493"/>
          <a:ext cx="6408711" cy="1027659"/>
        </p:xfrm>
        <a:graphic>
          <a:graphicData uri="http://schemas.openxmlformats.org/presentationml/2006/ole">
            <mc:AlternateContent xmlns:mc="http://schemas.openxmlformats.org/markup-compatibility/2006">
              <mc:Choice xmlns:v="urn:schemas-microsoft-com:vml" Requires="v">
                <p:oleObj spid="_x0000_s44081" name="公式" r:id="rId3" imgW="2489200" imgH="393700" progId="Equation.3">
                  <p:embed/>
                </p:oleObj>
              </mc:Choice>
              <mc:Fallback>
                <p:oleObj name="公式" r:id="rId3" imgW="24892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9593" y="3769493"/>
                        <a:ext cx="6408711" cy="1027659"/>
                      </a:xfrm>
                      <a:prstGeom prst="rect">
                        <a:avLst/>
                      </a:prstGeom>
                      <a:noFill/>
                    </p:spPr>
                  </p:pic>
                </p:oleObj>
              </mc:Fallback>
            </mc:AlternateContent>
          </a:graphicData>
        </a:graphic>
      </p:graphicFrame>
      <p:graphicFrame>
        <p:nvGraphicFramePr>
          <p:cNvPr id="7" name="对象 6"/>
          <p:cNvGraphicFramePr>
            <a:graphicFrameLocks noChangeAspect="1"/>
          </p:cNvGraphicFramePr>
          <p:nvPr>
            <p:extLst>
              <p:ext uri="{D42A27DB-BD31-4B8C-83A1-F6EECF244321}">
                <p14:modId xmlns:p14="http://schemas.microsoft.com/office/powerpoint/2010/main" val="3823116245"/>
              </p:ext>
            </p:extLst>
          </p:nvPr>
        </p:nvGraphicFramePr>
        <p:xfrm>
          <a:off x="888028" y="4869160"/>
          <a:ext cx="3539956" cy="1080120"/>
        </p:xfrm>
        <a:graphic>
          <a:graphicData uri="http://schemas.openxmlformats.org/presentationml/2006/ole">
            <mc:AlternateContent xmlns:mc="http://schemas.openxmlformats.org/markup-compatibility/2006">
              <mc:Choice xmlns:v="urn:schemas-microsoft-com:vml" Requires="v">
                <p:oleObj spid="_x0000_s44082" name="公式" r:id="rId5" imgW="1409700" imgH="419100" progId="Equation.3">
                  <p:embed/>
                </p:oleObj>
              </mc:Choice>
              <mc:Fallback>
                <p:oleObj name="公式" r:id="rId5" imgW="1409700" imgH="4191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8028" y="4869160"/>
                        <a:ext cx="3539956" cy="1080120"/>
                      </a:xfrm>
                      <a:prstGeom prst="rect">
                        <a:avLst/>
                      </a:prstGeom>
                      <a:noFill/>
                    </p:spPr>
                  </p:pic>
                </p:oleObj>
              </mc:Fallback>
            </mc:AlternateContent>
          </a:graphicData>
        </a:graphic>
      </p:graphicFrame>
    </p:spTree>
    <p:extLst>
      <p:ext uri="{BB962C8B-B14F-4D97-AF65-F5344CB8AC3E}">
        <p14:creationId xmlns:p14="http://schemas.microsoft.com/office/powerpoint/2010/main" val="25382210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§5.4 </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近交系数计算方法小结</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 </a:t>
            </a:r>
          </a:p>
        </p:txBody>
      </p:sp>
      <p:sp>
        <p:nvSpPr>
          <p:cNvPr id="3" name="内容占位符 2"/>
          <p:cNvSpPr>
            <a:spLocks noGrp="1"/>
          </p:cNvSpPr>
          <p:nvPr>
            <p:ph idx="1"/>
          </p:nvPr>
        </p:nvSpPr>
        <p:spPr>
          <a:xfrm>
            <a:off x="457200" y="1600200"/>
            <a:ext cx="8363272" cy="4525963"/>
          </a:xfrm>
        </p:spPr>
        <p:txBody>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§5.4.1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计算方法</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a:latin typeface="Times New Roman" panose="02020603050405020304" pitchFamily="18" charset="0"/>
                <a:ea typeface="黑体" panose="02010609060101010101" pitchFamily="49" charset="-122"/>
                <a:cs typeface="Times New Roman" panose="02020603050405020304" pitchFamily="18" charset="0"/>
              </a:rPr>
              <a:t>§5.4.2 </a:t>
            </a:r>
            <a:r>
              <a:rPr lang="zh-CN" altLang="en-US" dirty="0">
                <a:latin typeface="Times New Roman" panose="02020603050405020304" pitchFamily="18" charset="0"/>
                <a:ea typeface="黑体" panose="02010609060101010101" pitchFamily="49" charset="-122"/>
                <a:cs typeface="Times New Roman" panose="02020603050405020304" pitchFamily="18" charset="0"/>
              </a:rPr>
              <a:t>近交系数应用中需要注意的一些</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问题</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23360684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188640"/>
            <a:ext cx="6912768" cy="648072"/>
          </a:xfrm>
        </p:spPr>
        <p:txBody>
          <a:bodyPr>
            <a:normAutofit fontScale="90000"/>
          </a:bodyPr>
          <a:lstStyle/>
          <a:p>
            <a:r>
              <a:rPr lang="zh-CN" altLang="zh-CN" sz="4000" b="1" dirty="0">
                <a:latin typeface="黑体" panose="02010609060101010101" pitchFamily="49" charset="-122"/>
                <a:ea typeface="黑体" panose="02010609060101010101" pitchFamily="49" charset="-122"/>
              </a:rPr>
              <a:t>不同</a:t>
            </a:r>
            <a:r>
              <a:rPr lang="zh-CN" altLang="zh-CN" sz="4000" b="1" dirty="0" smtClean="0">
                <a:latin typeface="黑体" panose="02010609060101010101" pitchFamily="49" charset="-122"/>
                <a:ea typeface="黑体" panose="02010609060101010101" pitchFamily="49" charset="-122"/>
              </a:rPr>
              <a:t>交配系统</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近交系数</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4608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801" b="3600"/>
          <a:stretch/>
        </p:blipFill>
        <p:spPr bwMode="auto">
          <a:xfrm>
            <a:off x="971600" y="908720"/>
            <a:ext cx="6967055" cy="5761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921951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88640"/>
            <a:ext cx="8064896" cy="1368152"/>
          </a:xfrm>
        </p:spPr>
        <p:txBody>
          <a:bodyPr>
            <a:normAutofit/>
          </a:bodyPr>
          <a:lstStyle/>
          <a:p>
            <a:r>
              <a:rPr lang="zh-CN" altLang="zh-CN" sz="3600" b="1" dirty="0">
                <a:latin typeface="黑体" panose="02010609060101010101" pitchFamily="49" charset="-122"/>
                <a:ea typeface="黑体" panose="02010609060101010101" pitchFamily="49" charset="-122"/>
              </a:rPr>
              <a:t>一种或多种遗传因素作用下，</a:t>
            </a:r>
            <a:r>
              <a:rPr lang="zh-CN" altLang="zh-CN" sz="3600" b="1" dirty="0" smtClean="0">
                <a:latin typeface="黑体" panose="02010609060101010101" pitchFamily="49" charset="-122"/>
                <a:ea typeface="黑体" panose="02010609060101010101" pitchFamily="49" charset="-122"/>
              </a:rPr>
              <a:t>理想群体</a:t>
            </a:r>
            <a:r>
              <a:rPr lang="zh-CN" altLang="en-US" sz="3600" b="1" dirty="0" smtClean="0">
                <a:latin typeface="黑体" panose="02010609060101010101" pitchFamily="49" charset="-122"/>
                <a:ea typeface="黑体" panose="02010609060101010101" pitchFamily="49" charset="-122"/>
              </a:rPr>
              <a:t>的</a:t>
            </a:r>
            <a:r>
              <a:rPr lang="zh-CN" altLang="zh-CN" sz="3600" b="1" dirty="0" smtClean="0">
                <a:latin typeface="黑体" panose="02010609060101010101" pitchFamily="49" charset="-122"/>
                <a:ea typeface="黑体" panose="02010609060101010101" pitchFamily="49" charset="-122"/>
              </a:rPr>
              <a:t>近交系数，</a:t>
            </a:r>
            <a:r>
              <a:rPr lang="zh-CN" altLang="zh-CN" sz="3600" b="1" dirty="0">
                <a:latin typeface="黑体" panose="02010609060101010101" pitchFamily="49" charset="-122"/>
                <a:ea typeface="黑体" panose="02010609060101010101" pitchFamily="49" charset="-122"/>
              </a:rPr>
              <a:t>不考虑选择的作用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4710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5338"/>
          <a:stretch/>
        </p:blipFill>
        <p:spPr bwMode="auto">
          <a:xfrm>
            <a:off x="107504" y="1628800"/>
            <a:ext cx="8954957" cy="4907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24321624"/>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rmAutofit/>
          </a:bodyPr>
          <a:lstStyle/>
          <a:p>
            <a:r>
              <a:rPr lang="zh-CN" altLang="zh-CN" sz="4000" b="1" dirty="0" smtClean="0">
                <a:latin typeface="黑体" panose="02010609060101010101" pitchFamily="49" charset="-122"/>
                <a:ea typeface="黑体" panose="02010609060101010101" pitchFamily="49" charset="-122"/>
              </a:rPr>
              <a:t>近交系数</a:t>
            </a:r>
            <a:r>
              <a:rPr lang="zh-CN" altLang="en-US" sz="4000" b="1" dirty="0" smtClean="0">
                <a:latin typeface="黑体" panose="02010609060101010101" pitchFamily="49" charset="-122"/>
                <a:ea typeface="黑体" panose="02010609060101010101" pitchFamily="49" charset="-122"/>
              </a:rPr>
              <a:t>在群体遗传中的作用</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5472608"/>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从第</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章开始，我们已经看到近交系数在群体遗传学研究中发挥的重要作用</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。通过</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近交系数这一概念</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，可以</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把自然条件下的非理想群体、人工控制条件下的规则交配系统转化为理想群体进行研究</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给定基因频率的条件下，通过群体的近交系数可以估计群体的基因型频率；在中性突变和无限等位基因模型下，通过群体的近交系数可以估计基因的突变频率和杂合度；在迁移和漂变作用下的平衡群体中，可以通过近交系数估计迁移比例和杂合度等等</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自然</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条件和人工控制条件下，不同交配系统产生的各种各样遗传群体，通过计算它们的近交系数，就能很多程度上认识这些群体的遗传构成。因此，近交系数有机地统一了各式各样的交配方式和遗传群体。</a:t>
            </a:r>
            <a:endParaRPr lang="zh-CN" altLang="en-US" sz="2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79364405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344816" cy="936104"/>
          </a:xfrm>
        </p:spPr>
        <p:txBody>
          <a:bodyPr>
            <a:normAutofit/>
          </a:bodyPr>
          <a:lstStyle/>
          <a:p>
            <a:r>
              <a:rPr lang="zh-CN" altLang="zh-CN" sz="4000" b="1" dirty="0" smtClean="0">
                <a:latin typeface="黑体" panose="02010609060101010101" pitchFamily="49" charset="-122"/>
                <a:ea typeface="黑体" panose="02010609060101010101" pitchFamily="49" charset="-122"/>
              </a:rPr>
              <a:t>近交系数</a:t>
            </a:r>
            <a:r>
              <a:rPr lang="zh-CN" altLang="en-US" sz="4000" b="1" dirty="0" smtClean="0">
                <a:latin typeface="黑体" panose="02010609060101010101" pitchFamily="49" charset="-122"/>
                <a:ea typeface="黑体" panose="02010609060101010101" pitchFamily="49" charset="-122"/>
              </a:rPr>
              <a:t>的相对性</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91264" cy="5400600"/>
          </a:xfrm>
        </p:spPr>
        <p:txBody>
          <a:bodyPr>
            <a:normAutofit fontScale="85000" lnSpcReduction="2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与基因频率和基因型频率类似，近交系数也是一个基于群体的遗传参数。离开遗传群体谈论近交系数是没有意义的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祖先系数衡量一个遗传群体中个体之间亲缘关系的远近，近交系数衡量子代群体中两个等位基因亲缘关系的远近，二者在遗传上其实是一回事，即亲代群体的共祖先系数等于子代群体的平均近交系数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由于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近交系数是一个群体参数，严格地讲，谈论单个个体的近交系数也是没有意义的，除非后代群体中只有一种基因型。一般来说，后代都是多种基因型按照一定频率构成的群体，近交系数衡量的是后代携带两个基因的平均亲缘关系。</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46773282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260648"/>
            <a:ext cx="6768752" cy="936104"/>
          </a:xfrm>
        </p:spPr>
        <p:txBody>
          <a:bodyPr>
            <a:normAutofit/>
          </a:bodyPr>
          <a:lstStyle/>
          <a:p>
            <a:r>
              <a:rPr lang="zh-CN" altLang="en-US" sz="4000" b="1" dirty="0" smtClean="0">
                <a:latin typeface="黑体" panose="02010609060101010101" pitchFamily="49" charset="-122"/>
                <a:ea typeface="黑体" panose="02010609060101010101" pitchFamily="49" charset="-122"/>
              </a:rPr>
              <a:t>度量</a:t>
            </a:r>
            <a:r>
              <a:rPr lang="zh-CN" altLang="zh-CN" sz="4000" b="1" dirty="0" smtClean="0">
                <a:latin typeface="黑体" panose="02010609060101010101" pitchFamily="49" charset="-122"/>
                <a:ea typeface="黑体" panose="02010609060101010101" pitchFamily="49" charset="-122"/>
              </a:rPr>
              <a:t>近交系数</a:t>
            </a:r>
            <a:r>
              <a:rPr lang="zh-CN" altLang="en-US" sz="4000" b="1" dirty="0" smtClean="0">
                <a:latin typeface="黑体" panose="02010609060101010101" pitchFamily="49" charset="-122"/>
                <a:ea typeface="黑体" panose="02010609060101010101" pitchFamily="49" charset="-122"/>
              </a:rPr>
              <a:t>的基础群体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268760"/>
            <a:ext cx="8064896" cy="4752528"/>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近交系数在群体和数量遗传学研究中均发挥重要的作用。应用中要注意，近交系数是一个相对的概念，离开一个基础群体或参考群体，也就难以衡量个体之间的亲缘关系，近交系数也就失去了意义</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基础</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群体大致可以分为自然交配和人工控制交配两大类型。如果基础群体来自自然条件下一个物种的种群，根据物种的繁殖方式还可分为以下</a:t>
            </a:r>
            <a:r>
              <a:rPr lang="en-US" altLang="zh-CN"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种类型。</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02585470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03648" y="188640"/>
            <a:ext cx="6552728" cy="864096"/>
          </a:xfrm>
        </p:spPr>
        <p:txBody>
          <a:bodyPr>
            <a:normAutofit/>
          </a:bodyPr>
          <a:lstStyle/>
          <a:p>
            <a:r>
              <a:rPr lang="zh-CN" altLang="zh-CN" sz="4000" b="1" dirty="0">
                <a:latin typeface="黑体" panose="02010609060101010101" pitchFamily="49" charset="-122"/>
                <a:ea typeface="黑体" panose="02010609060101010101" pitchFamily="49" charset="-122"/>
              </a:rPr>
              <a:t>自然无性系群体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251520" y="1124744"/>
            <a:ext cx="8640960" cy="5472608"/>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单个无性系群体中，不同个体、以及它们的亲代和子代有着完全相同但高度杂合的基因型，用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表示单个无性系群体中的个体，则</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单个无性系群体内，个体之间的共祖先系数等于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与其自身的共祖先系数。因此，个体间的共祖先系数</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ZZ</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无性系也能发生自交，则这个共祖先系数当然就是自交一代群体的近交系数</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多</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个无性系构成的自然群体等同于一个随机交配群体，可以将单个无性系等价地视为随机交配群体中的单个个体。因此，群体的近交系数为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，不同无性系之间的共祖先系数也为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981664964"/>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63688" y="274638"/>
            <a:ext cx="5760640" cy="850106"/>
          </a:xfrm>
        </p:spPr>
        <p:txBody>
          <a:bodyPr>
            <a:normAutofit/>
          </a:bodyPr>
          <a:lstStyle/>
          <a:p>
            <a:r>
              <a:rPr lang="zh-CN" altLang="zh-CN" sz="4000" b="1" dirty="0">
                <a:latin typeface="黑体" panose="02010609060101010101" pitchFamily="49" charset="-122"/>
                <a:ea typeface="黑体" panose="02010609060101010101" pitchFamily="49" charset="-122"/>
              </a:rPr>
              <a:t>自然自交群体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96752"/>
            <a:ext cx="8229600" cy="5184576"/>
          </a:xfrm>
        </p:spPr>
        <p:txBody>
          <a:bodyPr>
            <a:no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单个自交系群体中，不同个体、以及它们的亲代和子代，有着完全相同的纯合基因型。同时，纯合基因型中的两个等位基因还是后裔同样。用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表示单个自交系群体中的个体，则</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，个体之间的共祖先系数</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smtClean="0">
                <a:latin typeface="Times New Roman" panose="02020603050405020304" pitchFamily="18" charset="0"/>
                <a:ea typeface="黑体" panose="02010609060101010101" pitchFamily="49" charset="-122"/>
                <a:cs typeface="Times New Roman" panose="02020603050405020304" pitchFamily="18" charset="0"/>
              </a:rPr>
              <a:t>ZZ</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2=1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多</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个未知来源自交系构成的自然群体中，近交系数也为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，但是不同自交系之间的共祖先系数为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5181293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115616" y="260648"/>
            <a:ext cx="7056784" cy="1296144"/>
          </a:xfrm>
        </p:spPr>
        <p:txBody>
          <a:bodyPr>
            <a:normAutofit fontScale="90000"/>
          </a:bodyPr>
          <a:lstStyle/>
          <a:p>
            <a:pPr>
              <a:lnSpc>
                <a:spcPct val="90000"/>
              </a:lnSpc>
            </a:pP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一个长度为</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500bp</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的座位上</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个等位基因的</a:t>
            </a:r>
            <a:r>
              <a:rPr lang="en-US" altLang="zh-CN" b="1"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序列比对</a:t>
            </a:r>
            <a:endParaRPr lang="zh-CN" altLang="en-US" b="1" dirty="0" smtClean="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1915029432"/>
              </p:ext>
            </p:extLst>
          </p:nvPr>
        </p:nvGraphicFramePr>
        <p:xfrm>
          <a:off x="323528" y="1700808"/>
          <a:ext cx="8424934" cy="4754880"/>
        </p:xfrm>
        <a:graphic>
          <a:graphicData uri="http://schemas.openxmlformats.org/drawingml/2006/table">
            <a:tbl>
              <a:tblPr firstRow="1" firstCol="1" bandRow="1">
                <a:tableStyleId>{5C22544A-7EE6-4342-B048-85BDC9FD1C3A}</a:tableStyleId>
              </a:tblPr>
              <a:tblGrid>
                <a:gridCol w="1787197"/>
                <a:gridCol w="637779"/>
                <a:gridCol w="666662"/>
                <a:gridCol w="666662"/>
                <a:gridCol w="666662"/>
                <a:gridCol w="666662"/>
                <a:gridCol w="666662"/>
                <a:gridCol w="666662"/>
                <a:gridCol w="666662"/>
                <a:gridCol w="666662"/>
                <a:gridCol w="666662"/>
              </a:tblGrid>
              <a:tr h="0">
                <a:tc rowSpan="2">
                  <a:txBody>
                    <a:bodyPr/>
                    <a:lstStyle/>
                    <a:p>
                      <a:pPr algn="l">
                        <a:spcAft>
                          <a:spcPts val="0"/>
                        </a:spcAft>
                      </a:pPr>
                      <a:r>
                        <a:rPr lang="zh-CN" sz="2400" kern="0" dirty="0">
                          <a:effectLst/>
                        </a:rPr>
                        <a:t>等位基因</a:t>
                      </a:r>
                      <a:endParaRPr lang="zh-CN" sz="2400" kern="100" dirty="0">
                        <a:effectLst/>
                        <a:latin typeface="Calibri"/>
                        <a:ea typeface="宋体"/>
                        <a:cs typeface="Times New Roman"/>
                      </a:endParaRPr>
                    </a:p>
                  </a:txBody>
                  <a:tcPr marL="68580" marR="68580" marT="0" marB="0"/>
                </a:tc>
                <a:tc gridSpan="10">
                  <a:txBody>
                    <a:bodyPr/>
                    <a:lstStyle/>
                    <a:p>
                      <a:pPr algn="l">
                        <a:spcAft>
                          <a:spcPts val="0"/>
                        </a:spcAft>
                      </a:pPr>
                      <a:r>
                        <a:rPr lang="zh-CN" sz="2400" kern="0" dirty="0">
                          <a:effectLst/>
                        </a:rPr>
                        <a:t>核苷酸物理位置</a:t>
                      </a:r>
                      <a:r>
                        <a:rPr lang="en-US" sz="2400" kern="0" dirty="0">
                          <a:effectLst/>
                        </a:rPr>
                        <a:t>/</a:t>
                      </a:r>
                      <a:r>
                        <a:rPr lang="en-US" sz="2400" kern="0" dirty="0" err="1">
                          <a:effectLst/>
                        </a:rPr>
                        <a:t>bp</a:t>
                      </a:r>
                      <a:r>
                        <a:rPr lang="zh-CN" sz="2400" kern="0" dirty="0">
                          <a:effectLst/>
                        </a:rPr>
                        <a:t>（其他位置上无差异，因此未给出）</a:t>
                      </a:r>
                      <a:endParaRPr lang="zh-CN" sz="24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0">
                <a:tc vMerge="1">
                  <a:txBody>
                    <a:bodyPr/>
                    <a:lstStyle/>
                    <a:p>
                      <a:endParaRPr lang="zh-CN" altLang="en-US"/>
                    </a:p>
                  </a:txBody>
                  <a:tcPr/>
                </a:tc>
                <a:tc>
                  <a:txBody>
                    <a:bodyPr/>
                    <a:lstStyle/>
                    <a:p>
                      <a:pPr algn="l">
                        <a:spcAft>
                          <a:spcPts val="0"/>
                        </a:spcAft>
                      </a:pPr>
                      <a:r>
                        <a:rPr lang="en-US" sz="2400" kern="0">
                          <a:effectLst/>
                        </a:rPr>
                        <a:t>132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142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162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192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198</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201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207</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240</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246</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en-US" sz="2400" kern="0">
                          <a:effectLst/>
                        </a:rPr>
                        <a:t>a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G</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en-US" sz="2400" kern="0">
                          <a:effectLst/>
                        </a:rPr>
                        <a:t>b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G</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en-US" sz="2400" kern="0">
                          <a:effectLst/>
                        </a:rPr>
                        <a:t>c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G</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en-US" sz="2400" kern="0">
                          <a:effectLst/>
                        </a:rPr>
                        <a:t>d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en-US" sz="2400" kern="0">
                          <a:effectLst/>
                        </a:rPr>
                        <a:t>e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T</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G</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zh-CN" sz="2400" kern="0">
                          <a:effectLst/>
                        </a:rPr>
                        <a:t>非匹配数</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zh-CN" sz="2400" kern="0">
                          <a:effectLst/>
                        </a:rPr>
                        <a:t>平均非匹配</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4.3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zh-CN" sz="2400" kern="0">
                          <a:effectLst/>
                        </a:rPr>
                        <a:t>杂合基因型</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ab</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ad</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ae</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bc</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bd</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be</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cd</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ce</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de</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zh-CN" sz="2400" kern="0">
                          <a:effectLst/>
                        </a:rPr>
                        <a:t>非匹配数</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5</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r>
              <a:tr h="0">
                <a:tc>
                  <a:txBody>
                    <a:bodyPr/>
                    <a:lstStyle/>
                    <a:p>
                      <a:pPr algn="l">
                        <a:spcAft>
                          <a:spcPts val="0"/>
                        </a:spcAft>
                      </a:pPr>
                      <a:r>
                        <a:rPr lang="zh-CN" sz="2400" kern="0">
                          <a:effectLst/>
                        </a:rPr>
                        <a:t>平均非匹配</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4.3 </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dirty="0">
                          <a:effectLst/>
                        </a:rPr>
                        <a:t> </a:t>
                      </a:r>
                      <a:endParaRPr lang="zh-CN" sz="24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549282962"/>
      </p:ext>
    </p:extLst>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488832" cy="850106"/>
          </a:xfrm>
        </p:spPr>
        <p:txBody>
          <a:bodyPr>
            <a:normAutofit/>
          </a:bodyPr>
          <a:lstStyle/>
          <a:p>
            <a:r>
              <a:rPr lang="zh-CN" altLang="zh-CN" sz="4000" b="1" dirty="0">
                <a:latin typeface="黑体" panose="02010609060101010101" pitchFamily="49" charset="-122"/>
                <a:ea typeface="黑体" panose="02010609060101010101" pitchFamily="49" charset="-122"/>
              </a:rPr>
              <a:t>自然异交群体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268760"/>
            <a:ext cx="8229600" cy="4032448"/>
          </a:xfrm>
        </p:spPr>
        <p:txBody>
          <a:bodyPr>
            <a:no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一般认为群体无限大，用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表示单个个体，则</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。任意两个个体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之间的共祖先系数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XY</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与它自身的共祖先系数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ZZ</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2=1/2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发生自交，则这个共祖先系数也就是自交一代群体的近交系数。</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58250598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74638"/>
            <a:ext cx="7488832" cy="850106"/>
          </a:xfrm>
        </p:spPr>
        <p:txBody>
          <a:bodyPr>
            <a:norm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自然混合自交和异交群体</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340768"/>
            <a:ext cx="8229600" cy="4320480"/>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一般认为群体无限大，用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表示单个个体，</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表示异交率，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则</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与它自身的共祖先</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系数</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a:latin typeface="Times New Roman" panose="02020603050405020304" pitchFamily="18" charset="0"/>
                <a:ea typeface="黑体" panose="02010609060101010101" pitchFamily="49" charset="-122"/>
                <a:cs typeface="Times New Roman" panose="02020603050405020304" pitchFamily="18" charset="0"/>
              </a:rPr>
              <a:t>ZZ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Z</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2=1/(1+</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由于</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是</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平衡点，亲代和子代的近交系数都应该</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等于</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把</a:t>
            </a:r>
            <a:r>
              <a:rPr lang="en-US" altLang="zh-CN"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看作子代，则任何两个个体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a:t>
            </a:r>
            <a:r>
              <a:rPr lang="en-US" altLang="zh-CN"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之间的共祖先系数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23683866"/>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188640"/>
            <a:ext cx="7488832" cy="792088"/>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人工控制杂交产生</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基础</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124744"/>
            <a:ext cx="8136904" cy="5472608"/>
          </a:xfrm>
        </p:spPr>
        <p:txBody>
          <a:bodyPr>
            <a:noAutofit/>
          </a:bodyPr>
          <a:lstStyle/>
          <a:p>
            <a:pPr>
              <a:lnSpc>
                <a:spcPct val="110000"/>
              </a:lnSpc>
            </a:pP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列出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种自然群体类型，其实代表着自然界的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种繁殖方式</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。根据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物种的生物学特性，人工控制条件下的繁殖方式更多（详见</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§1.3.1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章介绍的一些规则近交系统，是常见的人工控制繁殖方式，这些交配系统中，近交系数的变化都有一定的规律性</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这些群体时，要对它们的近交系数有所了解，以便采取适当的分析方法，开展目的明确的遗传研究，获得更有价值的遗传研究结果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规则近交系统中，组成世代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的个体是后续近交世代的原始亲本，这些亲本个体的来源就是基础群体。</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25705504"/>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43608" y="476672"/>
            <a:ext cx="7056784" cy="792088"/>
          </a:xfrm>
        </p:spPr>
        <p:txBody>
          <a:bodyPr>
            <a:noAutofit/>
          </a:bodyPr>
          <a:lstStyle/>
          <a:p>
            <a:r>
              <a:rPr lang="zh-CN" altLang="zh-CN" sz="4000" b="1" dirty="0" smtClean="0">
                <a:latin typeface="黑体" panose="02010609060101010101" pitchFamily="49" charset="-122"/>
                <a:ea typeface="黑体" panose="02010609060101010101" pitchFamily="49" charset="-122"/>
              </a:rPr>
              <a:t>自交系</a:t>
            </a:r>
            <a:r>
              <a:rPr lang="zh-CN" altLang="en-US" sz="4000" b="1" dirty="0" smtClean="0">
                <a:latin typeface="黑体" panose="02010609060101010101" pitchFamily="49" charset="-122"/>
                <a:ea typeface="黑体" panose="02010609060101010101" pitchFamily="49" charset="-122"/>
              </a:rPr>
              <a:t>及其</a:t>
            </a:r>
            <a:r>
              <a:rPr lang="zh-CN" altLang="zh-CN" sz="4000" b="1" dirty="0" smtClean="0">
                <a:latin typeface="黑体" panose="02010609060101010101" pitchFamily="49" charset="-122"/>
                <a:ea typeface="黑体" panose="02010609060101010101" pitchFamily="49" charset="-122"/>
              </a:rPr>
              <a:t>互交产生</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11560" y="1484784"/>
            <a:ext cx="7920880" cy="4824536"/>
          </a:xfrm>
        </p:spPr>
        <p:txBody>
          <a:bodyPr>
            <a:noAutofit/>
          </a:bodyPr>
          <a:lstStyle/>
          <a:p>
            <a:pPr>
              <a:lnSpc>
                <a:spcPct val="11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植物育种中经常利用自交系统产生大量的自交系，在此基础上开展品种选育或遗传研究</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有时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又利用两个或多个来源广泛的自交系，开展相互杂交，利用互交群体开展遗传研究或轮回选择育种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共</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祖先系数和近交系数之间的各种关系，在这些群体中也是适用的。</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60116652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83568" y="188640"/>
            <a:ext cx="7776864" cy="792088"/>
          </a:xfrm>
        </p:spPr>
        <p:txBody>
          <a:bodyPr>
            <a:noAutofit/>
          </a:bodyPr>
          <a:lstStyle/>
          <a:p>
            <a:r>
              <a:rPr lang="zh-CN" altLang="zh-CN" sz="4000" b="1" dirty="0">
                <a:latin typeface="黑体" panose="02010609060101010101" pitchFamily="49" charset="-122"/>
                <a:ea typeface="黑体" panose="02010609060101010101" pitchFamily="49" charset="-122"/>
              </a:rPr>
              <a:t>自交系之间互交产生的</a:t>
            </a:r>
            <a:r>
              <a:rPr lang="zh-CN" altLang="zh-CN" sz="4000" b="1" dirty="0" smtClean="0">
                <a:latin typeface="黑体" panose="02010609060101010101" pitchFamily="49" charset="-122"/>
                <a:ea typeface="黑体" panose="02010609060101010101" pitchFamily="49" charset="-122"/>
              </a:rPr>
              <a:t>基础群体</a:t>
            </a:r>
            <a:endParaRPr lang="en-US" altLang="zh-CN"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3356992"/>
            <a:ext cx="7776864" cy="3384376"/>
          </a:xfrm>
        </p:spPr>
        <p:txBody>
          <a:bodyPr>
            <a:noAutofit/>
          </a:bodyPr>
          <a:lstStyle/>
          <a:p>
            <a:pPr>
              <a:lnSpc>
                <a:spcPct val="110000"/>
              </a:lnSpc>
            </a:pP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左边为两个自交系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杂交后代的系谱，</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表示杂种一代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表示杂种二代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中间</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为两个自交系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杂交和回交后代的系谱，</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表示杂种一代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表示回交一代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BCF</a:t>
            </a:r>
            <a:r>
              <a:rPr lang="en-US" altLang="zh-CN" sz="26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右边</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为</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个自交系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杂交后代的系谱，</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表示自交系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的杂种一代，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表示自交系</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的杂种一代，</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表示双交一代</a:t>
            </a:r>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DCF</a:t>
            </a:r>
            <a:r>
              <a:rPr lang="en-US" altLang="zh-CN" sz="26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en-US" sz="2600" dirty="0">
                <a:latin typeface="Times New Roman" panose="02020603050405020304" pitchFamily="18" charset="0"/>
                <a:ea typeface="黑体" panose="02010609060101010101" pitchFamily="49" charset="-122"/>
                <a:cs typeface="Times New Roman" panose="02020603050405020304" pitchFamily="18" charset="0"/>
              </a:rPr>
              <a:t>。</a:t>
            </a: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81069" y="980728"/>
            <a:ext cx="8267395" cy="2448272"/>
          </a:xfrm>
          <a:prstGeom prst="rect">
            <a:avLst/>
          </a:prstGeom>
          <a:noFill/>
          <a:ln>
            <a:noFill/>
          </a:ln>
        </p:spPr>
      </p:pic>
    </p:spTree>
    <p:extLst>
      <p:ext uri="{BB962C8B-B14F-4D97-AF65-F5344CB8AC3E}">
        <p14:creationId xmlns:p14="http://schemas.microsoft.com/office/powerpoint/2010/main" val="3030984708"/>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6491064" cy="1143000"/>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杂种</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群体的近交系数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412776"/>
            <a:ext cx="6707088" cy="5112568"/>
          </a:xfrm>
        </p:spPr>
        <p:txBody>
          <a:bodyPr>
            <a:noAutofit/>
          </a:bodyPr>
          <a:lstStyle/>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的杂交后代系谱，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表示杂种一代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表示杂种二代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。显然，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之间没有亲缘关系，则</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只有一种基因型，一般不适合开展遗传和育种研究。根据自交系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差异的大小，</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的自交后代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存在不同程度的基因型分离，适宜于遗传和育种研究。若作为基础群体，群体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)/2=1/2</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rotWithShape="1">
          <a:blip r:embed="rId2" cstate="print">
            <a:extLst>
              <a:ext uri="{28A0092B-C50C-407E-A947-70E740481C1C}">
                <a14:useLocalDpi xmlns:a14="http://schemas.microsoft.com/office/drawing/2010/main" val="0"/>
              </a:ext>
            </a:extLst>
          </a:blip>
          <a:srcRect r="80028"/>
          <a:stretch/>
        </p:blipFill>
        <p:spPr bwMode="auto">
          <a:xfrm>
            <a:off x="7164288" y="116632"/>
            <a:ext cx="1835696" cy="2520280"/>
          </a:xfrm>
          <a:prstGeom prst="rect">
            <a:avLst/>
          </a:prstGeom>
          <a:noFill/>
          <a:ln>
            <a:noFill/>
          </a:ln>
        </p:spPr>
      </p:pic>
    </p:spTree>
    <p:extLst>
      <p:ext uri="{BB962C8B-B14F-4D97-AF65-F5344CB8AC3E}">
        <p14:creationId xmlns:p14="http://schemas.microsoft.com/office/powerpoint/2010/main" val="2401114168"/>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6491064" cy="922114"/>
          </a:xfrm>
        </p:spPr>
        <p:txBody>
          <a:bodyPr>
            <a:normAutofit/>
          </a:bodyPr>
          <a:lstStyle/>
          <a:p>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回交</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群体的近交系数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340768"/>
            <a:ext cx="6899842" cy="5112568"/>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两个自交系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的杂交和回交的系谱，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表示杂种一代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表示回交一代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BCF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之间没有亲缘关系，则</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的回交后代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存在不同程度的基因型分离，若作为基础群体，群体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AX</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AA</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2=1/2 </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可见</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，回交一代的近交系数等于自交一代的近交系数，它们其实都等于群体中纯合基因型的频率。</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rotWithShape="1">
          <a:blip r:embed="rId2" cstate="print">
            <a:extLst>
              <a:ext uri="{28A0092B-C50C-407E-A947-70E740481C1C}">
                <a14:useLocalDpi xmlns:a14="http://schemas.microsoft.com/office/drawing/2010/main" val="0"/>
              </a:ext>
            </a:extLst>
          </a:blip>
          <a:srcRect l="28726" r="50214"/>
          <a:stretch/>
        </p:blipFill>
        <p:spPr bwMode="auto">
          <a:xfrm>
            <a:off x="7295378" y="116632"/>
            <a:ext cx="1741118" cy="2448272"/>
          </a:xfrm>
          <a:prstGeom prst="rect">
            <a:avLst/>
          </a:prstGeom>
          <a:noFill/>
          <a:ln>
            <a:noFill/>
          </a:ln>
        </p:spPr>
      </p:pic>
    </p:spTree>
    <p:extLst>
      <p:ext uri="{BB962C8B-B14F-4D97-AF65-F5344CB8AC3E}">
        <p14:creationId xmlns:p14="http://schemas.microsoft.com/office/powerpoint/2010/main" val="30409262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5482952" cy="922114"/>
          </a:xfrm>
        </p:spPr>
        <p:txBody>
          <a:bodyPr>
            <a:norm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四交群体的近交系数</a:t>
            </a:r>
            <a:endParaRPr lang="en-US" altLang="zh-CN"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1124744"/>
            <a:ext cx="6336704" cy="1944216"/>
          </a:xfrm>
        </p:spPr>
        <p:txBody>
          <a:bodyPr>
            <a:noAutofit/>
          </a:body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四个自交系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杂交后代的系谱，</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的杂种一代，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表示自交系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的杂种一代，</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表示双交一代。显然，</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B</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C</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D</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6" name="图片 5"/>
          <p:cNvPicPr/>
          <p:nvPr/>
        </p:nvPicPr>
        <p:blipFill rotWithShape="1">
          <a:blip r:embed="rId2" cstate="print">
            <a:extLst>
              <a:ext uri="{28A0092B-C50C-407E-A947-70E740481C1C}">
                <a14:useLocalDpi xmlns:a14="http://schemas.microsoft.com/office/drawing/2010/main" val="0"/>
              </a:ext>
            </a:extLst>
          </a:blip>
          <a:srcRect l="59029" r="3700"/>
          <a:stretch/>
        </p:blipFill>
        <p:spPr bwMode="auto">
          <a:xfrm>
            <a:off x="6027102" y="44624"/>
            <a:ext cx="3081402" cy="2448272"/>
          </a:xfrm>
          <a:prstGeom prst="rect">
            <a:avLst/>
          </a:prstGeom>
          <a:noFill/>
          <a:ln>
            <a:noFill/>
          </a:ln>
        </p:spPr>
      </p:pic>
      <p:sp>
        <p:nvSpPr>
          <p:cNvPr id="7" name="内容占位符 2"/>
          <p:cNvSpPr txBox="1">
            <a:spLocks/>
          </p:cNvSpPr>
          <p:nvPr/>
        </p:nvSpPr>
        <p:spPr>
          <a:xfrm>
            <a:off x="395536" y="3212976"/>
            <a:ext cx="8352928" cy="352839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11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个自交系没有亲缘关系，则</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a:latin typeface="Times New Roman" panose="02020603050405020304" pitchFamily="18" charset="0"/>
                <a:ea typeface="黑体" panose="02010609060101010101" pitchFamily="49" charset="-122"/>
                <a:cs typeface="Times New Roman" panose="02020603050405020304" pitchFamily="18" charset="0"/>
              </a:rPr>
              <a:t>AB</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AC</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BC</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BD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CD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X</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Y</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X</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Y</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之间的共祖先系数</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 (</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AC</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AD</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BC</a:t>
            </a:r>
            <a:r>
              <a:rPr lang="en-US" altLang="zh-CN" sz="2800" dirty="0" err="1"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BD</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)/4=0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。因此，双交一代的近交系数</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Z</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err="1"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err="1" smtClean="0">
                <a:latin typeface="Times New Roman" panose="02020603050405020304" pitchFamily="18" charset="0"/>
                <a:ea typeface="黑体" panose="02010609060101010101" pitchFamily="49" charset="-122"/>
                <a:cs typeface="Times New Roman" panose="02020603050405020304" pitchFamily="18" charset="0"/>
              </a:rPr>
              <a:t>XY</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与两个自交系的杂种</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代不同的是，双交一代中存在基因型的分离，可以用于遗传和育种研究。若作为基础群体，双交</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群体</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Z</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的近交系数为</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4003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404664"/>
            <a:ext cx="7056784" cy="792088"/>
          </a:xfrm>
        </p:spPr>
        <p:txBody>
          <a:bodyPr/>
          <a:lstStyle/>
          <a:p>
            <a:pPr>
              <a:lnSpc>
                <a:spcPct val="90000"/>
              </a:lnSpc>
            </a:pP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同义突变</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和非同义突变</a:t>
            </a:r>
            <a:endParaRPr lang="zh-CN" altLang="en-US" b="1"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1747" name="Rectangle 3"/>
          <p:cNvSpPr>
            <a:spLocks noGrp="1" noChangeArrowheads="1"/>
          </p:cNvSpPr>
          <p:nvPr>
            <p:ph idx="1"/>
          </p:nvPr>
        </p:nvSpPr>
        <p:spPr>
          <a:xfrm>
            <a:off x="539552" y="1340768"/>
            <a:ext cx="8136904" cy="4752528"/>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64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种三联密码子与</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种氨基酸的对应关系（</a:t>
            </a:r>
            <a:r>
              <a:rPr lang="en-US" altLang="zh-CN" sz="2800" dirty="0" err="1">
                <a:latin typeface="Times New Roman" panose="02020603050405020304" pitchFamily="18" charset="0"/>
                <a:ea typeface="黑体" panose="02010609060101010101" pitchFamily="49" charset="-122"/>
                <a:cs typeface="Times New Roman" panose="02020603050405020304" pitchFamily="18" charset="0"/>
              </a:rPr>
              <a:t>Hartl</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and Jones 2005</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）可以看到，密码子中第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个碱基的变化，大多不影响最终的生化合成产物。可以预期</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9</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SNP</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，大多属于同义多态性（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synonymous polymorphism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），同义多态性不会引起蛋白质序列上氨基酸的替换</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与</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同义多态性相对应，如果</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在序列上的差异引起了蛋白质在氨基酸序列上的替换，这样的多态性称为非同义多态性（</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nonsynonymous polymorphism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968062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043608" y="332656"/>
            <a:ext cx="7056784" cy="792088"/>
          </a:xfrm>
        </p:spPr>
        <p:txBody>
          <a:bodyPr/>
          <a:lstStyle/>
          <a:p>
            <a:pPr>
              <a:lnSpc>
                <a:spcPct val="90000"/>
              </a:lnSpc>
            </a:pPr>
            <a:r>
              <a:rPr lang="en-US" altLang="zh-CN" b="1"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序列多态性的</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度量 </a:t>
            </a:r>
          </a:p>
        </p:txBody>
      </p:sp>
      <p:sp>
        <p:nvSpPr>
          <p:cNvPr id="31747" name="Rectangle 3"/>
          <p:cNvSpPr>
            <a:spLocks noGrp="1" noChangeArrowheads="1"/>
          </p:cNvSpPr>
          <p:nvPr>
            <p:ph idx="1"/>
          </p:nvPr>
        </p:nvSpPr>
        <p:spPr>
          <a:xfrm>
            <a:off x="611560" y="1268760"/>
            <a:ext cx="7920880" cy="4608512"/>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前表</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个等位基因序列进行成对比对，相当于对所有可能杂合基因型携带两个等位基因的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序列进行比对，比对的结果可以得到碱基的非匹配数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nucleotide </a:t>
            </a:r>
            <a:r>
              <a:rPr lang="en-US" altLang="zh-CN" dirty="0">
                <a:latin typeface="Times New Roman" panose="02020603050405020304" pitchFamily="18" charset="0"/>
                <a:ea typeface="黑体" panose="02010609060101010101" pitchFamily="49" charset="-122"/>
                <a:cs typeface="Times New Roman" panose="02020603050405020304" pitchFamily="18" charset="0"/>
              </a:rPr>
              <a:t>mismatches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），列</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表最后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三行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b</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个位置上存在非匹配，</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个位置上存在非匹配，</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个位置上存在非匹配等等，由此得到平均的非匹配数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Π=4.3</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204793385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1507</TotalTime>
  <Words>6460</Words>
  <Application>Microsoft Office PowerPoint</Application>
  <PresentationFormat>全屏显示(4:3)</PresentationFormat>
  <Paragraphs>459</Paragraphs>
  <Slides>77</Slides>
  <Notes>7</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77</vt:i4>
      </vt:variant>
    </vt:vector>
  </HeadingPairs>
  <TitlesOfParts>
    <vt:vector size="79" baseType="lpstr">
      <vt:lpstr>Office 主题</vt:lpstr>
      <vt:lpstr>公式</vt:lpstr>
      <vt:lpstr>第5章  遗传多样性的分子理论</vt:lpstr>
      <vt:lpstr>本章的主要内容</vt:lpstr>
      <vt:lpstr>§5.1 遗传变异的分子基础</vt:lpstr>
      <vt:lpstr>变异的类型</vt:lpstr>
      <vt:lpstr>DNA序列的多态性</vt:lpstr>
      <vt:lpstr>无限等位基因模型</vt:lpstr>
      <vt:lpstr>一个长度为500bp的座位上5个等位基因的DNA序列比对</vt:lpstr>
      <vt:lpstr>同义突变和非同义突变</vt:lpstr>
      <vt:lpstr>DNA序列多态性的度量 </vt:lpstr>
      <vt:lpstr>DNA序列多态性的度量 </vt:lpstr>
      <vt:lpstr>§5.2 基因融合和基因树</vt:lpstr>
      <vt:lpstr>负二项分布</vt:lpstr>
      <vt:lpstr>几何分布</vt:lpstr>
      <vt:lpstr>几何分布的性质</vt:lpstr>
      <vt:lpstr>几何分布的期望和方差</vt:lpstr>
      <vt:lpstr>基因在祖先世代中的融合</vt:lpstr>
      <vt:lpstr>基因融合模型</vt:lpstr>
      <vt:lpstr>理想群体中6个等位基因的谱系图</vt:lpstr>
      <vt:lpstr>基因融合模型的优点</vt:lpstr>
      <vt:lpstr>两个基因融合发生的时间T2 </vt:lpstr>
      <vt:lpstr>两个基因融合时间T2的期望和方差</vt:lpstr>
      <vt:lpstr>k个基因的融合</vt:lpstr>
      <vt:lpstr>k个基因融合时间Tk的期望和方差</vt:lpstr>
      <vt:lpstr>k个基因发生k-1次融合的时间T1  </vt:lpstr>
      <vt:lpstr>k个基因完全融合的时间T1  </vt:lpstr>
      <vt:lpstr>当前群体中6个基因的融合过程</vt:lpstr>
      <vt:lpstr>基因树及其特性</vt:lpstr>
      <vt:lpstr>基因树及其特性</vt:lpstr>
      <vt:lpstr>基因树中所有分支的总长度</vt:lpstr>
      <vt:lpstr>基因融合模型的作用</vt:lpstr>
      <vt:lpstr>§5.3 中性突变理论</vt:lpstr>
      <vt:lpstr>中性突变</vt:lpstr>
      <vt:lpstr>中性理论</vt:lpstr>
      <vt:lpstr>中性突变与有限随机交配群体</vt:lpstr>
      <vt:lpstr>中性突变与遗传漂变中的近交系数</vt:lpstr>
      <vt:lpstr>中性突变与遗传漂变的平衡近交系数</vt:lpstr>
      <vt:lpstr>平衡群体的杂合度</vt:lpstr>
      <vt:lpstr>参数θ=4Nu的估计</vt:lpstr>
      <vt:lpstr>例子</vt:lpstr>
      <vt:lpstr>突变和漂移对群体结构的共同影响</vt:lpstr>
      <vt:lpstr>突变和漂移达到平衡状态的特点</vt:lpstr>
      <vt:lpstr>突变和漂移达到平衡状态的特点</vt:lpstr>
      <vt:lpstr>平衡状态下的等位基因个数</vt:lpstr>
      <vt:lpstr>平衡状态下的等位基因构成</vt:lpstr>
      <vt:lpstr>等位基因个数的估计</vt:lpstr>
      <vt:lpstr>特殊条件下的等位基因个数</vt:lpstr>
      <vt:lpstr>不同大小样本群体中的平均等位基因个数</vt:lpstr>
      <vt:lpstr>样本群体中观测等位基因构成的概率</vt:lpstr>
      <vt:lpstr>例子：N=5，n=10 </vt:lpstr>
      <vt:lpstr>利用等位基因构成检验中性理论</vt:lpstr>
      <vt:lpstr>参数θ的两种估计方法</vt:lpstr>
      <vt:lpstr>参数θ的两种估计方法</vt:lpstr>
      <vt:lpstr>中性突变理论的Tajima D检验</vt:lpstr>
      <vt:lpstr>Tajima D检验统计量</vt:lpstr>
      <vt:lpstr>例子（表5.1中的5条DNA序列）</vt:lpstr>
      <vt:lpstr>迁移和漂变的联合作用</vt:lpstr>
      <vt:lpstr>迁移和漂变的联合作用</vt:lpstr>
      <vt:lpstr>迁移与突变之间的相似性</vt:lpstr>
      <vt:lpstr>平衡群体的近交系数随迁入个体数的变化曲线</vt:lpstr>
      <vt:lpstr>可逆突变和漂变的联合作用</vt:lpstr>
      <vt:lpstr>可逆突变、迁移和漂变的联合作用</vt:lpstr>
      <vt:lpstr>§5.4 近交系数计算方法小结 </vt:lpstr>
      <vt:lpstr>不同交配系统的近交系数</vt:lpstr>
      <vt:lpstr>一种或多种遗传因素作用下，理想群体的近交系数，不考虑选择的作用</vt:lpstr>
      <vt:lpstr>近交系数在群体遗传中的作用</vt:lpstr>
      <vt:lpstr>近交系数的相对性</vt:lpstr>
      <vt:lpstr>度量近交系数的基础群体</vt:lpstr>
      <vt:lpstr>自然无性系群体</vt:lpstr>
      <vt:lpstr>自然自交群体</vt:lpstr>
      <vt:lpstr>自然异交群体</vt:lpstr>
      <vt:lpstr>自然混合自交和异交群体</vt:lpstr>
      <vt:lpstr>人工控制杂交产生基础群体</vt:lpstr>
      <vt:lpstr>自交系及其互交产生的群体</vt:lpstr>
      <vt:lpstr>自交系之间互交产生的基础群体</vt:lpstr>
      <vt:lpstr>杂种F2群体的近交系数</vt:lpstr>
      <vt:lpstr>回交群体的近交系数</vt:lpstr>
      <vt:lpstr>四交群体的近交系数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第3章 有限大小的随机交配群体 </dc:title>
  <dc:creator>WangJK</dc:creator>
  <cp:lastModifiedBy>2014CB138105</cp:lastModifiedBy>
  <cp:revision>201</cp:revision>
  <dcterms:created xsi:type="dcterms:W3CDTF">2016-09-01T03:26:09Z</dcterms:created>
  <dcterms:modified xsi:type="dcterms:W3CDTF">2016-09-18T08:20:10Z</dcterms:modified>
</cp:coreProperties>
</file>