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8"/>
  </p:notesMasterIdLst>
  <p:sldIdLst>
    <p:sldId id="256" r:id="rId2"/>
    <p:sldId id="257" r:id="rId3"/>
    <p:sldId id="258" r:id="rId4"/>
    <p:sldId id="259" r:id="rId5"/>
    <p:sldId id="260" r:id="rId6"/>
    <p:sldId id="305" r:id="rId7"/>
    <p:sldId id="306" r:id="rId8"/>
    <p:sldId id="307" r:id="rId9"/>
    <p:sldId id="308" r:id="rId10"/>
    <p:sldId id="309" r:id="rId11"/>
    <p:sldId id="265" r:id="rId12"/>
    <p:sldId id="266" r:id="rId13"/>
    <p:sldId id="267" r:id="rId14"/>
    <p:sldId id="404" r:id="rId15"/>
    <p:sldId id="268" r:id="rId16"/>
    <p:sldId id="315" r:id="rId17"/>
    <p:sldId id="314" r:id="rId18"/>
    <p:sldId id="269" r:id="rId19"/>
    <p:sldId id="316" r:id="rId20"/>
    <p:sldId id="317" r:id="rId21"/>
    <p:sldId id="318" r:id="rId22"/>
    <p:sldId id="319" r:id="rId23"/>
    <p:sldId id="311" r:id="rId24"/>
    <p:sldId id="347" r:id="rId25"/>
    <p:sldId id="352" r:id="rId26"/>
    <p:sldId id="353" r:id="rId27"/>
    <p:sldId id="354" r:id="rId28"/>
    <p:sldId id="322" r:id="rId29"/>
    <p:sldId id="348" r:id="rId30"/>
    <p:sldId id="350" r:id="rId31"/>
    <p:sldId id="351" r:id="rId32"/>
    <p:sldId id="370" r:id="rId33"/>
    <p:sldId id="356" r:id="rId34"/>
    <p:sldId id="349" r:id="rId35"/>
    <p:sldId id="371" r:id="rId36"/>
    <p:sldId id="375" r:id="rId37"/>
    <p:sldId id="376" r:id="rId38"/>
    <p:sldId id="358" r:id="rId39"/>
    <p:sldId id="372" r:id="rId40"/>
    <p:sldId id="361" r:id="rId41"/>
    <p:sldId id="377" r:id="rId42"/>
    <p:sldId id="378" r:id="rId43"/>
    <p:sldId id="379" r:id="rId44"/>
    <p:sldId id="380" r:id="rId45"/>
    <p:sldId id="381" r:id="rId46"/>
    <p:sldId id="405" r:id="rId47"/>
    <p:sldId id="406" r:id="rId48"/>
    <p:sldId id="407" r:id="rId49"/>
    <p:sldId id="408" r:id="rId50"/>
    <p:sldId id="409" r:id="rId51"/>
    <p:sldId id="410" r:id="rId52"/>
    <p:sldId id="411" r:id="rId53"/>
    <p:sldId id="412" r:id="rId54"/>
    <p:sldId id="413" r:id="rId55"/>
    <p:sldId id="414" r:id="rId56"/>
    <p:sldId id="383" r:id="rId57"/>
    <p:sldId id="384" r:id="rId58"/>
    <p:sldId id="385" r:id="rId59"/>
    <p:sldId id="386" r:id="rId60"/>
    <p:sldId id="415" r:id="rId61"/>
    <p:sldId id="387" r:id="rId62"/>
    <p:sldId id="388" r:id="rId63"/>
    <p:sldId id="389" r:id="rId64"/>
    <p:sldId id="390" r:id="rId65"/>
    <p:sldId id="391" r:id="rId66"/>
    <p:sldId id="392" r:id="rId67"/>
    <p:sldId id="393" r:id="rId68"/>
    <p:sldId id="394" r:id="rId69"/>
    <p:sldId id="399" r:id="rId70"/>
    <p:sldId id="400" r:id="rId71"/>
    <p:sldId id="401" r:id="rId72"/>
    <p:sldId id="402" r:id="rId73"/>
    <p:sldId id="403" r:id="rId74"/>
    <p:sldId id="395" r:id="rId75"/>
    <p:sldId id="396" r:id="rId76"/>
    <p:sldId id="397" r:id="rId77"/>
    <p:sldId id="398" r:id="rId78"/>
    <p:sldId id="363" r:id="rId79"/>
    <p:sldId id="366" r:id="rId80"/>
    <p:sldId id="367" r:id="rId81"/>
    <p:sldId id="313" r:id="rId82"/>
    <p:sldId id="271" r:id="rId83"/>
    <p:sldId id="272" r:id="rId84"/>
    <p:sldId id="273" r:id="rId85"/>
    <p:sldId id="274" r:id="rId86"/>
    <p:sldId id="275" r:id="rId8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2513" autoAdjust="0"/>
    <p:restoredTop sz="94660"/>
  </p:normalViewPr>
  <p:slideViewPr>
    <p:cSldViewPr>
      <p:cViewPr>
        <p:scale>
          <a:sx n="60" d="100"/>
          <a:sy n="60" d="100"/>
        </p:scale>
        <p:origin x="-163" y="-499"/>
      </p:cViewPr>
      <p:guideLst>
        <p:guide orient="horz" pos="2160"/>
        <p:guide pos="2880"/>
      </p:guideLst>
    </p:cSldViewPr>
  </p:slideViewPr>
  <p:notesTextViewPr>
    <p:cViewPr>
      <p:scale>
        <a:sx n="100" d="100"/>
        <a:sy n="100" d="100"/>
      </p:scale>
      <p:origin x="0" y="0"/>
    </p:cViewPr>
  </p:notesTextViewPr>
  <p:sorterViewPr>
    <p:cViewPr>
      <p:scale>
        <a:sx n="90" d="100"/>
        <a:sy n="90" d="100"/>
      </p:scale>
      <p:origin x="0" y="20501"/>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33.wmf"/><Relationship Id="rId1" Type="http://schemas.openxmlformats.org/officeDocument/2006/relationships/image" Target="../media/image32.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7.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9.wmf"/><Relationship Id="rId1" Type="http://schemas.openxmlformats.org/officeDocument/2006/relationships/image" Target="../media/image38.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41.wmf"/><Relationship Id="rId1" Type="http://schemas.openxmlformats.org/officeDocument/2006/relationships/image" Target="../media/image4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image" Target="../media/image46.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4" Type="http://schemas.openxmlformats.org/officeDocument/2006/relationships/image" Target="../media/image62.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5" Type="http://schemas.openxmlformats.org/officeDocument/2006/relationships/image" Target="../media/image67.wmf"/><Relationship Id="rId4" Type="http://schemas.openxmlformats.org/officeDocument/2006/relationships/image" Target="../media/image66.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76.wmf"/><Relationship Id="rId7" Type="http://schemas.openxmlformats.org/officeDocument/2006/relationships/image" Target="../media/image80.wmf"/><Relationship Id="rId2" Type="http://schemas.openxmlformats.org/officeDocument/2006/relationships/image" Target="../media/image75.wmf"/><Relationship Id="rId1" Type="http://schemas.openxmlformats.org/officeDocument/2006/relationships/image" Target="../media/image74.wmf"/><Relationship Id="rId6" Type="http://schemas.openxmlformats.org/officeDocument/2006/relationships/image" Target="../media/image79.wmf"/><Relationship Id="rId5" Type="http://schemas.openxmlformats.org/officeDocument/2006/relationships/image" Target="../media/image78.wmf"/><Relationship Id="rId4" Type="http://schemas.openxmlformats.org/officeDocument/2006/relationships/image" Target="../media/image77.wmf"/></Relationships>
</file>

<file path=ppt/drawings/_rels/vmlDrawing31.vml.rels><?xml version="1.0" encoding="UTF-8" standalone="yes"?>
<Relationships xmlns="http://schemas.openxmlformats.org/package/2006/relationships"><Relationship Id="rId8" Type="http://schemas.openxmlformats.org/officeDocument/2006/relationships/image" Target="../media/image88.wmf"/><Relationship Id="rId3" Type="http://schemas.openxmlformats.org/officeDocument/2006/relationships/image" Target="../media/image83.wmf"/><Relationship Id="rId7" Type="http://schemas.openxmlformats.org/officeDocument/2006/relationships/image" Target="../media/image87.wmf"/><Relationship Id="rId2" Type="http://schemas.openxmlformats.org/officeDocument/2006/relationships/image" Target="../media/image82.wmf"/><Relationship Id="rId1" Type="http://schemas.openxmlformats.org/officeDocument/2006/relationships/image" Target="../media/image81.wmf"/><Relationship Id="rId6" Type="http://schemas.openxmlformats.org/officeDocument/2006/relationships/image" Target="../media/image86.wmf"/><Relationship Id="rId5" Type="http://schemas.openxmlformats.org/officeDocument/2006/relationships/image" Target="../media/image85.wmf"/><Relationship Id="rId4" Type="http://schemas.openxmlformats.org/officeDocument/2006/relationships/image" Target="../media/image84.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6" Type="http://schemas.openxmlformats.org/officeDocument/2006/relationships/image" Target="../media/image94.wmf"/><Relationship Id="rId5" Type="http://schemas.openxmlformats.org/officeDocument/2006/relationships/image" Target="../media/image93.wmf"/><Relationship Id="rId4" Type="http://schemas.openxmlformats.org/officeDocument/2006/relationships/image" Target="../media/image92.w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95.wmf"/></Relationships>
</file>

<file path=ppt/drawings/_rels/vmlDrawing34.v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image" Target="../media/image97.wmf"/><Relationship Id="rId1" Type="http://schemas.openxmlformats.org/officeDocument/2006/relationships/image" Target="../media/image96.w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100.wmf"/></Relationships>
</file>

<file path=ppt/drawings/_rels/vmlDrawing36.vml.rels><?xml version="1.0" encoding="UTF-8" standalone="yes"?>
<Relationships xmlns="http://schemas.openxmlformats.org/package/2006/relationships"><Relationship Id="rId2" Type="http://schemas.openxmlformats.org/officeDocument/2006/relationships/image" Target="../media/image102.wmf"/><Relationship Id="rId1" Type="http://schemas.openxmlformats.org/officeDocument/2006/relationships/image" Target="../media/image101.wmf"/></Relationships>
</file>

<file path=ppt/drawings/_rels/vmlDrawing37.vml.rels><?xml version="1.0" encoding="UTF-8" standalone="yes"?>
<Relationships xmlns="http://schemas.openxmlformats.org/package/2006/relationships"><Relationship Id="rId3" Type="http://schemas.openxmlformats.org/officeDocument/2006/relationships/image" Target="../media/image105.wmf"/><Relationship Id="rId2" Type="http://schemas.openxmlformats.org/officeDocument/2006/relationships/image" Target="../media/image104.wmf"/><Relationship Id="rId1" Type="http://schemas.openxmlformats.org/officeDocument/2006/relationships/image" Target="../media/image102.wmf"/><Relationship Id="rId5" Type="http://schemas.openxmlformats.org/officeDocument/2006/relationships/image" Target="../media/image107.wmf"/><Relationship Id="rId4" Type="http://schemas.openxmlformats.org/officeDocument/2006/relationships/image" Target="../media/image106.wmf"/></Relationships>
</file>

<file path=ppt/drawings/_rels/vmlDrawing38.vml.rels><?xml version="1.0" encoding="UTF-8" standalone="yes"?>
<Relationships xmlns="http://schemas.openxmlformats.org/package/2006/relationships"><Relationship Id="rId3" Type="http://schemas.openxmlformats.org/officeDocument/2006/relationships/image" Target="../media/image110.wmf"/><Relationship Id="rId2" Type="http://schemas.openxmlformats.org/officeDocument/2006/relationships/image" Target="../media/image109.wmf"/><Relationship Id="rId1" Type="http://schemas.openxmlformats.org/officeDocument/2006/relationships/image" Target="../media/image108.wmf"/><Relationship Id="rId4" Type="http://schemas.openxmlformats.org/officeDocument/2006/relationships/image" Target="../media/image111.wmf"/></Relationships>
</file>

<file path=ppt/drawings/_rels/vmlDrawing39.vml.rels><?xml version="1.0" encoding="UTF-8" standalone="yes"?>
<Relationships xmlns="http://schemas.openxmlformats.org/package/2006/relationships"><Relationship Id="rId2" Type="http://schemas.openxmlformats.org/officeDocument/2006/relationships/image" Target="../media/image114.wmf"/><Relationship Id="rId1" Type="http://schemas.openxmlformats.org/officeDocument/2006/relationships/image" Target="../media/image11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7.wmf"/></Relationships>
</file>

<file path=ppt/drawings/_rels/vmlDrawing40.vml.rels><?xml version="1.0" encoding="UTF-8" standalone="yes"?>
<Relationships xmlns="http://schemas.openxmlformats.org/package/2006/relationships"><Relationship Id="rId2" Type="http://schemas.openxmlformats.org/officeDocument/2006/relationships/image" Target="../media/image117.wmf"/><Relationship Id="rId1" Type="http://schemas.openxmlformats.org/officeDocument/2006/relationships/image" Target="../media/image116.wmf"/></Relationships>
</file>

<file path=ppt/drawings/_rels/vmlDrawing41.vml.rels><?xml version="1.0" encoding="UTF-8" standalone="yes"?>
<Relationships xmlns="http://schemas.openxmlformats.org/package/2006/relationships"><Relationship Id="rId1" Type="http://schemas.openxmlformats.org/officeDocument/2006/relationships/image" Target="../media/image120.wmf"/></Relationships>
</file>

<file path=ppt/drawings/_rels/vmlDrawing42.vml.rels><?xml version="1.0" encoding="UTF-8" standalone="yes"?>
<Relationships xmlns="http://schemas.openxmlformats.org/package/2006/relationships"><Relationship Id="rId1" Type="http://schemas.openxmlformats.org/officeDocument/2006/relationships/image" Target="../media/image121.wmf"/></Relationships>
</file>

<file path=ppt/drawings/_rels/vmlDrawing43.vml.rels><?xml version="1.0" encoding="UTF-8" standalone="yes"?>
<Relationships xmlns="http://schemas.openxmlformats.org/package/2006/relationships"><Relationship Id="rId3" Type="http://schemas.openxmlformats.org/officeDocument/2006/relationships/image" Target="../media/image124.wmf"/><Relationship Id="rId2" Type="http://schemas.openxmlformats.org/officeDocument/2006/relationships/image" Target="../media/image123.wmf"/><Relationship Id="rId1" Type="http://schemas.openxmlformats.org/officeDocument/2006/relationships/image" Target="../media/image1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4D2B75-4366-4B4F-B71B-4CA548092C3A}" type="datetimeFigureOut">
              <a:rPr lang="zh-CN" altLang="en-US" smtClean="0"/>
              <a:t>2016/10/21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D709E4-5824-4479-A2BD-0A04411896BE}" type="slidenum">
              <a:rPr lang="zh-CN" altLang="en-US" smtClean="0"/>
              <a:t>‹#›</a:t>
            </a:fld>
            <a:endParaRPr lang="zh-CN" altLang="en-US"/>
          </a:p>
        </p:txBody>
      </p:sp>
    </p:spTree>
    <p:extLst>
      <p:ext uri="{BB962C8B-B14F-4D97-AF65-F5344CB8AC3E}">
        <p14:creationId xmlns:p14="http://schemas.microsoft.com/office/powerpoint/2010/main" val="3106523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5</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A523030C-5829-4730-ACF7-32DF0DDCA034}" type="slidenum">
              <a:rPr lang="en-US" altLang="zh-CN" smtClean="0"/>
              <a:pPr/>
              <a:t>14</a:t>
            </a:fld>
            <a:endParaRPr lang="en-US" altLang="zh-CN"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F1FB3B3C-78B2-4B26-9D99-3E19B2F0B4D5}" type="slidenum">
              <a:rPr lang="en-US" altLang="zh-CN" smtClean="0"/>
              <a:pPr/>
              <a:t>15</a:t>
            </a:fld>
            <a:endParaRPr lang="en-US" altLang="zh-CN"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F1FB3B3C-78B2-4B26-9D99-3E19B2F0B4D5}" type="slidenum">
              <a:rPr lang="en-US" altLang="zh-CN" smtClean="0"/>
              <a:pPr/>
              <a:t>16</a:t>
            </a:fld>
            <a:endParaRPr lang="en-US" altLang="zh-CN"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F1FB3B3C-78B2-4B26-9D99-3E19B2F0B4D5}" type="slidenum">
              <a:rPr lang="en-US" altLang="zh-CN" smtClean="0"/>
              <a:pPr/>
              <a:t>17</a:t>
            </a:fld>
            <a:endParaRPr lang="en-US" altLang="zh-CN"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D4C69CBA-08D2-479D-B304-E4EACFE62D52}" type="slidenum">
              <a:rPr lang="en-US" altLang="zh-CN" smtClean="0"/>
              <a:pPr/>
              <a:t>18</a:t>
            </a:fld>
            <a:endParaRPr lang="en-US" altLang="zh-CN"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D4C69CBA-08D2-479D-B304-E4EACFE62D52}" type="slidenum">
              <a:rPr lang="en-US" altLang="zh-CN" smtClean="0"/>
              <a:pPr/>
              <a:t>19</a:t>
            </a:fld>
            <a:endParaRPr lang="en-US" altLang="zh-CN"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D4C69CBA-08D2-479D-B304-E4EACFE62D52}" type="slidenum">
              <a:rPr lang="en-US" altLang="zh-CN" smtClean="0"/>
              <a:pPr/>
              <a:t>20</a:t>
            </a:fld>
            <a:endParaRPr lang="en-US" altLang="zh-CN"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D4C69CBA-08D2-479D-B304-E4EACFE62D52}" type="slidenum">
              <a:rPr lang="en-US" altLang="zh-CN" smtClean="0"/>
              <a:pPr/>
              <a:t>21</a:t>
            </a:fld>
            <a:endParaRPr lang="en-US" altLang="zh-CN"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D4C69CBA-08D2-479D-B304-E4EACFE62D52}" type="slidenum">
              <a:rPr lang="en-US" altLang="zh-CN" smtClean="0"/>
              <a:pPr/>
              <a:t>22</a:t>
            </a:fld>
            <a:endParaRPr lang="en-US" altLang="zh-CN"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521719D2-65EF-4405-BEF3-88495B6A0215}" type="slidenum">
              <a:rPr lang="en-US" altLang="zh-CN" smtClean="0"/>
              <a:pPr/>
              <a:t>25</a:t>
            </a:fld>
            <a:endParaRPr lang="en-US" altLang="zh-CN"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6</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B9DB60B2-B2AD-4A06-965F-8A5A301235FD}" type="slidenum">
              <a:rPr lang="en-US" altLang="zh-CN" smtClean="0"/>
              <a:pPr/>
              <a:t>33</a:t>
            </a:fld>
            <a:endParaRPr lang="en-US" altLang="zh-CN" smtClean="0"/>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53284D1B-84DC-4F9F-ABFD-1A611B2756F8}" type="slidenum">
              <a:rPr lang="en-US" altLang="zh-CN" smtClean="0"/>
              <a:pPr/>
              <a:t>38</a:t>
            </a:fld>
            <a:endParaRPr lang="en-US" altLang="zh-CN"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smtClean="0">
                <a:ea typeface="宋体" charset="-122"/>
              </a:rPr>
              <a:t>FX=</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53284D1B-84DC-4F9F-ABFD-1A611B2756F8}" type="slidenum">
              <a:rPr lang="en-US" altLang="zh-CN" smtClean="0"/>
              <a:pPr/>
              <a:t>39</a:t>
            </a:fld>
            <a:endParaRPr lang="en-US" altLang="zh-CN"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smtClean="0">
                <a:ea typeface="宋体" charset="-122"/>
              </a:rPr>
              <a:t>FX=</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35343ACE-018B-4F42-9BEF-FEC6F8799605}" type="slidenum">
              <a:rPr lang="en-US" altLang="zh-CN" smtClean="0"/>
              <a:pPr/>
              <a:t>40</a:t>
            </a:fld>
            <a:endParaRPr lang="en-US" altLang="zh-CN" smtClean="0"/>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53284D1B-84DC-4F9F-ABFD-1A611B2756F8}" type="slidenum">
              <a:rPr lang="en-US" altLang="zh-CN" smtClean="0"/>
              <a:pPr/>
              <a:t>41</a:t>
            </a:fld>
            <a:endParaRPr lang="en-US" altLang="zh-CN"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smtClean="0">
                <a:ea typeface="宋体" charset="-122"/>
              </a:rPr>
              <a:t>FX=</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53284D1B-84DC-4F9F-ABFD-1A611B2756F8}" type="slidenum">
              <a:rPr lang="en-US" altLang="zh-CN" smtClean="0"/>
              <a:pPr/>
              <a:t>42</a:t>
            </a:fld>
            <a:endParaRPr lang="en-US" altLang="zh-CN"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smtClean="0">
                <a:ea typeface="宋体" charset="-122"/>
              </a:rPr>
              <a:t>FX=</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53284D1B-84DC-4F9F-ABFD-1A611B2756F8}" type="slidenum">
              <a:rPr lang="en-US" altLang="zh-CN" smtClean="0"/>
              <a:pPr/>
              <a:t>43</a:t>
            </a:fld>
            <a:endParaRPr lang="en-US" altLang="zh-CN"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smtClean="0">
                <a:ea typeface="宋体" charset="-122"/>
              </a:rPr>
              <a:t>FX=</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53284D1B-84DC-4F9F-ABFD-1A611B2756F8}" type="slidenum">
              <a:rPr lang="en-US" altLang="zh-CN" smtClean="0"/>
              <a:pPr/>
              <a:t>44</a:t>
            </a:fld>
            <a:endParaRPr lang="en-US" altLang="zh-CN"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smtClean="0">
                <a:ea typeface="宋体" charset="-122"/>
              </a:rPr>
              <a:t>FX=</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53284D1B-84DC-4F9F-ABFD-1A611B2756F8}" type="slidenum">
              <a:rPr lang="en-US" altLang="zh-CN" smtClean="0"/>
              <a:pPr/>
              <a:t>45</a:t>
            </a:fld>
            <a:endParaRPr lang="en-US" altLang="zh-CN"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smtClean="0">
                <a:ea typeface="宋体" charset="-122"/>
              </a:rPr>
              <a:t>FX=</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9329607F-DDF1-4D2B-B718-D5BAE66CE920}" type="slidenum">
              <a:rPr lang="en-US" altLang="zh-CN" smtClean="0"/>
              <a:pPr/>
              <a:t>76</a:t>
            </a:fld>
            <a:endParaRPr lang="en-US" altLang="zh-CN"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7</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9329607F-DDF1-4D2B-B718-D5BAE66CE920}" type="slidenum">
              <a:rPr lang="en-US" altLang="zh-CN" smtClean="0"/>
              <a:pPr/>
              <a:t>77</a:t>
            </a:fld>
            <a:endParaRPr lang="en-US" altLang="zh-CN"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9329607F-DDF1-4D2B-B718-D5BAE66CE920}" type="slidenum">
              <a:rPr lang="en-US" altLang="zh-CN" smtClean="0"/>
              <a:pPr/>
              <a:t>78</a:t>
            </a:fld>
            <a:endParaRPr lang="en-US" altLang="zh-CN" smtClean="0"/>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6334DB73-9771-490A-951F-1CDA43864664}" type="slidenum">
              <a:rPr lang="en-US" altLang="zh-CN" smtClean="0"/>
              <a:pPr/>
              <a:t>82</a:t>
            </a:fld>
            <a:endParaRPr lang="en-US" altLang="zh-CN"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FAD00A20-6FEF-4F00-9429-8E8AD14CFBF8}" type="slidenum">
              <a:rPr lang="en-US" altLang="zh-CN" smtClean="0"/>
              <a:pPr/>
              <a:t>83</a:t>
            </a:fld>
            <a:endParaRPr lang="en-US" altLang="zh-CN"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6FFFF01E-A1E2-4000-AA92-2D360138185A}" type="slidenum">
              <a:rPr lang="en-US" altLang="zh-CN" smtClean="0"/>
              <a:pPr/>
              <a:t>84</a:t>
            </a:fld>
            <a:endParaRPr lang="en-US" altLang="zh-CN"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F8D842FD-0210-46D2-8EF3-B757FA161272}" type="slidenum">
              <a:rPr lang="en-US" altLang="zh-CN" smtClean="0"/>
              <a:pPr/>
              <a:t>85</a:t>
            </a:fld>
            <a:endParaRPr lang="en-US" altLang="zh-CN"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D26201E9-1AE2-43E2-9C83-70439C6C5FD1}" type="slidenum">
              <a:rPr lang="en-US" altLang="zh-CN" smtClean="0"/>
              <a:pPr/>
              <a:t>86</a:t>
            </a:fld>
            <a:endParaRPr lang="en-US" altLang="zh-CN"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8</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9</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10</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640B7A9A-2F86-46D9-A577-F96F7D80177F}" type="slidenum">
              <a:rPr lang="en-US" altLang="zh-CN" smtClean="0"/>
              <a:pPr/>
              <a:t>11</a:t>
            </a:fld>
            <a:endParaRPr lang="en-US" altLang="zh-CN" smtClean="0"/>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22D8AD1F-1D60-47B2-8CB1-6333AB8ED718}" type="slidenum">
              <a:rPr lang="en-US" altLang="zh-CN" smtClean="0"/>
              <a:pPr/>
              <a:t>12</a:t>
            </a:fld>
            <a:endParaRPr lang="en-US" altLang="zh-CN" smtClean="0"/>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A523030C-5829-4730-ACF7-32DF0DDCA034}" type="slidenum">
              <a:rPr lang="en-US" altLang="zh-CN" smtClean="0"/>
              <a:pPr/>
              <a:t>13</a:t>
            </a:fld>
            <a:endParaRPr lang="en-US" altLang="zh-CN"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2"/>
            <a:ext cx="4038600" cy="45307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4648200" y="1600202"/>
            <a:ext cx="4038600" cy="21891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648200" y="3941763"/>
            <a:ext cx="4038600" cy="218916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Rectangle 39"/>
          <p:cNvSpPr>
            <a:spLocks noGrp="1" noChangeArrowheads="1"/>
          </p:cNvSpPr>
          <p:nvPr>
            <p:ph type="dt" sz="half" idx="10"/>
          </p:nvPr>
        </p:nvSpPr>
        <p:spPr>
          <a:xfrm>
            <a:off x="457200" y="6278563"/>
            <a:ext cx="2133600" cy="457200"/>
          </a:xfrm>
          <a:prstGeom prst="rect">
            <a:avLst/>
          </a:prstGeom>
        </p:spPr>
        <p:txBody>
          <a:bodyPr/>
          <a:lstStyle>
            <a:lvl1pPr>
              <a:defRPr>
                <a:ea typeface="宋体" pitchFamily="2" charset="-122"/>
              </a:defRPr>
            </a:lvl1pPr>
          </a:lstStyle>
          <a:p>
            <a:pPr>
              <a:defRPr/>
            </a:pPr>
            <a:endParaRPr lang="en-US" altLang="zh-CN"/>
          </a:p>
        </p:txBody>
      </p:sp>
      <p:sp>
        <p:nvSpPr>
          <p:cNvPr id="7" name="Rectangle 40"/>
          <p:cNvSpPr>
            <a:spLocks noGrp="1" noChangeArrowheads="1"/>
          </p:cNvSpPr>
          <p:nvPr>
            <p:ph type="ftr" sz="quarter" idx="11"/>
          </p:nvPr>
        </p:nvSpPr>
        <p:spPr>
          <a:xfrm>
            <a:off x="3124200" y="6278563"/>
            <a:ext cx="2895600" cy="457200"/>
          </a:xfrm>
          <a:prstGeom prst="rect">
            <a:avLst/>
          </a:prstGeom>
        </p:spPr>
        <p:txBody>
          <a:bodyPr/>
          <a:lstStyle>
            <a:lvl1pPr>
              <a:defRPr>
                <a:ea typeface="宋体" pitchFamily="2" charset="-122"/>
              </a:defRPr>
            </a:lvl1pPr>
          </a:lstStyle>
          <a:p>
            <a:pPr>
              <a:defRPr/>
            </a:pPr>
            <a:endParaRPr lang="en-US" altLang="zh-CN"/>
          </a:p>
        </p:txBody>
      </p:sp>
      <p:sp>
        <p:nvSpPr>
          <p:cNvPr id="8" name="Rectangle 41"/>
          <p:cNvSpPr>
            <a:spLocks noGrp="1" noChangeArrowheads="1"/>
          </p:cNvSpPr>
          <p:nvPr>
            <p:ph type="sldNum" sz="quarter" idx="12"/>
          </p:nvPr>
        </p:nvSpPr>
        <p:spPr/>
        <p:txBody>
          <a:bodyPr/>
          <a:lstStyle>
            <a:lvl1pPr>
              <a:defRPr/>
            </a:lvl1pPr>
          </a:lstStyle>
          <a:p>
            <a:pPr>
              <a:defRPr/>
            </a:pPr>
            <a:fld id="{01B39F8A-9355-493B-A6BC-3042550B775F}" type="slidenum">
              <a:rPr lang="en-US" altLang="zh-CN"/>
              <a:pPr>
                <a:defRPr/>
              </a:pPr>
              <a:t>‹#›</a:t>
            </a:fld>
            <a:endParaRPr lang="en-US" altLang="zh-CN"/>
          </a:p>
        </p:txBody>
      </p:sp>
    </p:spTree>
    <p:extLst>
      <p:ext uri="{BB962C8B-B14F-4D97-AF65-F5344CB8AC3E}">
        <p14:creationId xmlns:p14="http://schemas.microsoft.com/office/powerpoint/2010/main" val="3740228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2"/>
            <a:ext cx="4038600" cy="45307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2"/>
            <a:ext cx="4038600" cy="45307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39"/>
          <p:cNvSpPr>
            <a:spLocks noGrp="1" noChangeArrowheads="1"/>
          </p:cNvSpPr>
          <p:nvPr>
            <p:ph type="dt" sz="half" idx="10"/>
          </p:nvPr>
        </p:nvSpPr>
        <p:spPr>
          <a:xfrm>
            <a:off x="457200" y="6278563"/>
            <a:ext cx="2133600" cy="457200"/>
          </a:xfrm>
          <a:prstGeom prst="rect">
            <a:avLst/>
          </a:prstGeom>
        </p:spPr>
        <p:txBody>
          <a:bodyPr/>
          <a:lstStyle>
            <a:lvl1pPr>
              <a:defRPr>
                <a:ea typeface="宋体" pitchFamily="2" charset="-122"/>
              </a:defRPr>
            </a:lvl1pPr>
          </a:lstStyle>
          <a:p>
            <a:pPr>
              <a:defRPr/>
            </a:pPr>
            <a:endParaRPr lang="en-US" altLang="zh-CN"/>
          </a:p>
        </p:txBody>
      </p:sp>
      <p:sp>
        <p:nvSpPr>
          <p:cNvPr id="6" name="Rectangle 40"/>
          <p:cNvSpPr>
            <a:spLocks noGrp="1" noChangeArrowheads="1"/>
          </p:cNvSpPr>
          <p:nvPr>
            <p:ph type="ftr" sz="quarter" idx="11"/>
          </p:nvPr>
        </p:nvSpPr>
        <p:spPr>
          <a:xfrm>
            <a:off x="3124200" y="6278563"/>
            <a:ext cx="2895600" cy="457200"/>
          </a:xfrm>
          <a:prstGeom prst="rect">
            <a:avLst/>
          </a:prstGeom>
        </p:spPr>
        <p:txBody>
          <a:bodyPr/>
          <a:lstStyle>
            <a:lvl1pPr>
              <a:defRPr>
                <a:ea typeface="宋体" pitchFamily="2" charset="-122"/>
              </a:defRPr>
            </a:lvl1pPr>
          </a:lstStyle>
          <a:p>
            <a:pPr>
              <a:defRPr/>
            </a:pPr>
            <a:endParaRPr lang="en-US" altLang="zh-CN"/>
          </a:p>
        </p:txBody>
      </p:sp>
      <p:sp>
        <p:nvSpPr>
          <p:cNvPr id="7" name="Rectangle 41"/>
          <p:cNvSpPr>
            <a:spLocks noGrp="1" noChangeArrowheads="1"/>
          </p:cNvSpPr>
          <p:nvPr>
            <p:ph type="sldNum" sz="quarter" idx="12"/>
          </p:nvPr>
        </p:nvSpPr>
        <p:spPr/>
        <p:txBody>
          <a:bodyPr/>
          <a:lstStyle>
            <a:lvl1pPr>
              <a:defRPr/>
            </a:lvl1pPr>
          </a:lstStyle>
          <a:p>
            <a:pPr>
              <a:defRPr/>
            </a:pPr>
            <a:fld id="{A0AEA361-55EC-473C-A3C1-31A54FC40184}" type="slidenum">
              <a:rPr lang="en-US" altLang="zh-CN"/>
              <a:pPr>
                <a:defRPr/>
              </a:pPr>
              <a:t>‹#›</a:t>
            </a:fld>
            <a:endParaRPr lang="en-US" altLang="zh-CN"/>
          </a:p>
        </p:txBody>
      </p:sp>
    </p:spTree>
    <p:extLst>
      <p:ext uri="{BB962C8B-B14F-4D97-AF65-F5344CB8AC3E}">
        <p14:creationId xmlns:p14="http://schemas.microsoft.com/office/powerpoint/2010/main" val="3080344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2016/10/21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2016/10/21</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notesSlide" Target="../notesSlides/notesSlide7.xml"/><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0.bin"/><Relationship Id="rId11" Type="http://schemas.openxmlformats.org/officeDocument/2006/relationships/image" Target="../media/image11.wmf"/><Relationship Id="rId5" Type="http://schemas.openxmlformats.org/officeDocument/2006/relationships/image" Target="../media/image8.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0.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notesSlide" Target="../notesSlides/notesSlide8.xml"/><Relationship Id="rId7"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4.bin"/><Relationship Id="rId5" Type="http://schemas.openxmlformats.org/officeDocument/2006/relationships/image" Target="../media/image12.wmf"/><Relationship Id="rId4" Type="http://schemas.openxmlformats.org/officeDocument/2006/relationships/oleObject" Target="../embeddings/oleObject13.bin"/><Relationship Id="rId9" Type="http://schemas.openxmlformats.org/officeDocument/2006/relationships/image" Target="../media/image14.wmf"/></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7.bin"/><Relationship Id="rId5" Type="http://schemas.openxmlformats.org/officeDocument/2006/relationships/image" Target="../media/image15.wmf"/><Relationship Id="rId4" Type="http://schemas.openxmlformats.org/officeDocument/2006/relationships/oleObject" Target="../embeddings/oleObject16.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9.bin"/><Relationship Id="rId5" Type="http://schemas.openxmlformats.org/officeDocument/2006/relationships/image" Target="../media/image17.wmf"/><Relationship Id="rId4" Type="http://schemas.openxmlformats.org/officeDocument/2006/relationships/oleObject" Target="../embeddings/oleObject18.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9.wmf"/><Relationship Id="rId4" Type="http://schemas.openxmlformats.org/officeDocument/2006/relationships/oleObject" Target="../embeddings/oleObject20.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20.wmf"/><Relationship Id="rId4" Type="http://schemas.openxmlformats.org/officeDocument/2006/relationships/oleObject" Target="../embeddings/oleObject2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2.jpeg"/></Relationships>
</file>

<file path=ppt/slides/_rels/slide2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8.emf"/><Relationship Id="rId7"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23.bin"/><Relationship Id="rId5" Type="http://schemas.openxmlformats.org/officeDocument/2006/relationships/image" Target="../media/image26.wmf"/><Relationship Id="rId4" Type="http://schemas.openxmlformats.org/officeDocument/2006/relationships/oleObject" Target="../embeddings/oleObject2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9.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30.wmf"/><Relationship Id="rId4" Type="http://schemas.openxmlformats.org/officeDocument/2006/relationships/oleObject" Target="../embeddings/oleObject25.bin"/></Relationships>
</file>

<file path=ppt/slides/_rels/slide33.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notesSlide" Target="../notesSlides/notesSlide20.xml"/><Relationship Id="rId7" Type="http://schemas.openxmlformats.org/officeDocument/2006/relationships/image" Target="../media/image33.wmf"/><Relationship Id="rId2" Type="http://schemas.openxmlformats.org/officeDocument/2006/relationships/slideLayout" Target="../slideLayouts/slideLayout13.xml"/><Relationship Id="rId1" Type="http://schemas.openxmlformats.org/officeDocument/2006/relationships/vmlDrawing" Target="../drawings/vmlDrawing14.vml"/><Relationship Id="rId6" Type="http://schemas.openxmlformats.org/officeDocument/2006/relationships/oleObject" Target="../embeddings/oleObject27.bin"/><Relationship Id="rId5" Type="http://schemas.openxmlformats.org/officeDocument/2006/relationships/image" Target="../media/image32.wmf"/><Relationship Id="rId4" Type="http://schemas.openxmlformats.org/officeDocument/2006/relationships/oleObject" Target="../embeddings/oleObject26.bin"/></Relationships>
</file>

<file path=ppt/slides/_rels/slide34.xml.rels><?xml version="1.0" encoding="UTF-8" standalone="yes"?>
<Relationships xmlns="http://schemas.openxmlformats.org/package/2006/relationships"><Relationship Id="rId3" Type="http://schemas.openxmlformats.org/officeDocument/2006/relationships/image" Target="../media/image31.emf"/><Relationship Id="rId7" Type="http://schemas.openxmlformats.org/officeDocument/2006/relationships/image" Target="../media/image35.wmf"/><Relationship Id="rId2" Type="http://schemas.openxmlformats.org/officeDocument/2006/relationships/slideLayout" Target="../slideLayouts/slideLayout6.xml"/><Relationship Id="rId1" Type="http://schemas.openxmlformats.org/officeDocument/2006/relationships/vmlDrawing" Target="../drawings/vmlDrawing15.vml"/><Relationship Id="rId6" Type="http://schemas.openxmlformats.org/officeDocument/2006/relationships/oleObject" Target="../embeddings/oleObject29.bin"/><Relationship Id="rId5" Type="http://schemas.openxmlformats.org/officeDocument/2006/relationships/image" Target="../media/image34.wmf"/><Relationship Id="rId4" Type="http://schemas.openxmlformats.org/officeDocument/2006/relationships/oleObject" Target="../embeddings/oleObject28.bin"/></Relationships>
</file>

<file path=ppt/slides/_rels/slide35.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36.wmf"/><Relationship Id="rId4" Type="http://schemas.openxmlformats.org/officeDocument/2006/relationships/oleObject" Target="../embeddings/oleObject30.bin"/></Relationships>
</file>

<file path=ppt/slides/_rels/slide36.xml.rels><?xml version="1.0" encoding="UTF-8" standalone="yes"?>
<Relationships xmlns="http://schemas.openxmlformats.org/package/2006/relationships"><Relationship Id="rId3" Type="http://schemas.openxmlformats.org/officeDocument/2006/relationships/image" Target="../media/image31.emf"/><Relationship Id="rId7" Type="http://schemas.openxmlformats.org/officeDocument/2006/relationships/image" Target="../media/image35.wmf"/><Relationship Id="rId2" Type="http://schemas.openxmlformats.org/officeDocument/2006/relationships/slideLayout" Target="../slideLayouts/slideLayout6.xml"/><Relationship Id="rId1" Type="http://schemas.openxmlformats.org/officeDocument/2006/relationships/vmlDrawing" Target="../drawings/vmlDrawing17.vml"/><Relationship Id="rId6" Type="http://schemas.openxmlformats.org/officeDocument/2006/relationships/oleObject" Target="../embeddings/oleObject32.bin"/><Relationship Id="rId5" Type="http://schemas.openxmlformats.org/officeDocument/2006/relationships/image" Target="../media/image37.wmf"/><Relationship Id="rId4" Type="http://schemas.openxmlformats.org/officeDocument/2006/relationships/oleObject" Target="../embeddings/oleObject31.bin"/></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1.emf"/><Relationship Id="rId7" Type="http://schemas.openxmlformats.org/officeDocument/2006/relationships/image" Target="../media/image39.wmf"/><Relationship Id="rId2" Type="http://schemas.openxmlformats.org/officeDocument/2006/relationships/slideLayout" Target="../slideLayouts/slideLayout6.xml"/><Relationship Id="rId1" Type="http://schemas.openxmlformats.org/officeDocument/2006/relationships/vmlDrawing" Target="../drawings/vmlDrawing18.vml"/><Relationship Id="rId6" Type="http://schemas.openxmlformats.org/officeDocument/2006/relationships/oleObject" Target="../embeddings/oleObject34.bin"/><Relationship Id="rId5" Type="http://schemas.openxmlformats.org/officeDocument/2006/relationships/image" Target="../media/image38.wmf"/><Relationship Id="rId4" Type="http://schemas.openxmlformats.org/officeDocument/2006/relationships/oleObject" Target="../embeddings/oleObject33.bin"/><Relationship Id="rId9" Type="http://schemas.openxmlformats.org/officeDocument/2006/relationships/image" Target="../media/image35.wmf"/></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21.xml"/><Relationship Id="rId7" Type="http://schemas.openxmlformats.org/officeDocument/2006/relationships/image" Target="../media/image41.wmf"/><Relationship Id="rId2" Type="http://schemas.openxmlformats.org/officeDocument/2006/relationships/slideLayout" Target="../slideLayouts/slideLayout12.xml"/><Relationship Id="rId1" Type="http://schemas.openxmlformats.org/officeDocument/2006/relationships/vmlDrawing" Target="../drawings/vmlDrawing19.vml"/><Relationship Id="rId6" Type="http://schemas.openxmlformats.org/officeDocument/2006/relationships/oleObject" Target="../embeddings/oleObject37.bin"/><Relationship Id="rId5" Type="http://schemas.openxmlformats.org/officeDocument/2006/relationships/image" Target="../media/image40.wmf"/><Relationship Id="rId4" Type="http://schemas.openxmlformats.org/officeDocument/2006/relationships/oleObject" Target="../embeddings/oleObject36.bin"/></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43.wmf"/><Relationship Id="rId2" Type="http://schemas.openxmlformats.org/officeDocument/2006/relationships/slideLayout" Target="../slideLayouts/slideLayout12.xml"/><Relationship Id="rId1" Type="http://schemas.openxmlformats.org/officeDocument/2006/relationships/vmlDrawing" Target="../drawings/vmlDrawing20.vml"/><Relationship Id="rId6" Type="http://schemas.openxmlformats.org/officeDocument/2006/relationships/oleObject" Target="../embeddings/oleObject39.bin"/><Relationship Id="rId5" Type="http://schemas.openxmlformats.org/officeDocument/2006/relationships/image" Target="../media/image42.wmf"/><Relationship Id="rId4" Type="http://schemas.openxmlformats.org/officeDocument/2006/relationships/oleObject" Target="../embeddings/oleObject38.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notesSlide" Target="../notesSlides/notesSlide23.xml"/><Relationship Id="rId7" Type="http://schemas.openxmlformats.org/officeDocument/2006/relationships/image" Target="../media/image45.wmf"/><Relationship Id="rId2" Type="http://schemas.openxmlformats.org/officeDocument/2006/relationships/slideLayout" Target="../slideLayouts/slideLayout12.xml"/><Relationship Id="rId1" Type="http://schemas.openxmlformats.org/officeDocument/2006/relationships/vmlDrawing" Target="../drawings/vmlDrawing21.vml"/><Relationship Id="rId6" Type="http://schemas.openxmlformats.org/officeDocument/2006/relationships/oleObject" Target="../embeddings/oleObject41.bin"/><Relationship Id="rId5" Type="http://schemas.openxmlformats.org/officeDocument/2006/relationships/image" Target="../media/image44.wmf"/><Relationship Id="rId4" Type="http://schemas.openxmlformats.org/officeDocument/2006/relationships/oleObject" Target="../embeddings/oleObject40.bin"/></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4.xml"/><Relationship Id="rId7" Type="http://schemas.openxmlformats.org/officeDocument/2006/relationships/image" Target="../media/image47.wmf"/><Relationship Id="rId2" Type="http://schemas.openxmlformats.org/officeDocument/2006/relationships/slideLayout" Target="../slideLayouts/slideLayout12.xml"/><Relationship Id="rId1" Type="http://schemas.openxmlformats.org/officeDocument/2006/relationships/vmlDrawing" Target="../drawings/vmlDrawing22.vml"/><Relationship Id="rId6" Type="http://schemas.openxmlformats.org/officeDocument/2006/relationships/oleObject" Target="../embeddings/oleObject43.bin"/><Relationship Id="rId5" Type="http://schemas.openxmlformats.org/officeDocument/2006/relationships/image" Target="../media/image46.wmf"/><Relationship Id="rId4" Type="http://schemas.openxmlformats.org/officeDocument/2006/relationships/oleObject" Target="../embeddings/oleObject42.bin"/></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25.xml"/><Relationship Id="rId7" Type="http://schemas.openxmlformats.org/officeDocument/2006/relationships/image" Target="../media/image49.wmf"/><Relationship Id="rId2" Type="http://schemas.openxmlformats.org/officeDocument/2006/relationships/slideLayout" Target="../slideLayouts/slideLayout12.xml"/><Relationship Id="rId1" Type="http://schemas.openxmlformats.org/officeDocument/2006/relationships/vmlDrawing" Target="../drawings/vmlDrawing23.vml"/><Relationship Id="rId6" Type="http://schemas.openxmlformats.org/officeDocument/2006/relationships/oleObject" Target="../embeddings/oleObject45.bin"/><Relationship Id="rId5" Type="http://schemas.openxmlformats.org/officeDocument/2006/relationships/image" Target="../media/image48.wmf"/><Relationship Id="rId4" Type="http://schemas.openxmlformats.org/officeDocument/2006/relationships/oleObject" Target="../embeddings/oleObject44.bin"/></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2.xml"/><Relationship Id="rId1" Type="http://schemas.openxmlformats.org/officeDocument/2006/relationships/vmlDrawing" Target="../drawings/vmlDrawing24.vml"/><Relationship Id="rId5" Type="http://schemas.openxmlformats.org/officeDocument/2006/relationships/image" Target="../media/image50.wmf"/><Relationship Id="rId4" Type="http://schemas.openxmlformats.org/officeDocument/2006/relationships/oleObject" Target="../embeddings/oleObject46.bin"/></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2.xml"/><Relationship Id="rId1" Type="http://schemas.openxmlformats.org/officeDocument/2006/relationships/vmlDrawing" Target="../drawings/vmlDrawing25.vml"/><Relationship Id="rId5" Type="http://schemas.openxmlformats.org/officeDocument/2006/relationships/image" Target="../media/image51.wmf"/><Relationship Id="rId4" Type="http://schemas.openxmlformats.org/officeDocument/2006/relationships/oleObject" Target="../embeddings/oleObject47.bin"/></Relationships>
</file>

<file path=ppt/slides/_rels/slide46.xml.rels><?xml version="1.0" encoding="UTF-8" standalone="yes"?>
<Relationships xmlns="http://schemas.openxmlformats.org/package/2006/relationships"><Relationship Id="rId2" Type="http://schemas.openxmlformats.org/officeDocument/2006/relationships/image" Target="../media/image52.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53.bin"/><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54.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51.bin"/><Relationship Id="rId14" Type="http://schemas.openxmlformats.org/officeDocument/2006/relationships/image" Target="../media/image58.wmf"/></Relationships>
</file>

<file path=ppt/slides/_rels/slide48.x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60.wmf"/><Relationship Id="rId5" Type="http://schemas.openxmlformats.org/officeDocument/2006/relationships/oleObject" Target="../embeddings/oleObject55.bin"/><Relationship Id="rId10" Type="http://schemas.openxmlformats.org/officeDocument/2006/relationships/image" Target="../media/image62.wmf"/><Relationship Id="rId4" Type="http://schemas.openxmlformats.org/officeDocument/2006/relationships/image" Target="../media/image59.wmf"/><Relationship Id="rId9" Type="http://schemas.openxmlformats.org/officeDocument/2006/relationships/oleObject" Target="../embeddings/oleObject57.bin"/></Relationships>
</file>

<file path=ppt/slides/_rels/slide49.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58.bin"/><Relationship Id="rId7" Type="http://schemas.openxmlformats.org/officeDocument/2006/relationships/oleObject" Target="../embeddings/oleObject60.bin"/><Relationship Id="rId12" Type="http://schemas.openxmlformats.org/officeDocument/2006/relationships/image" Target="../media/image67.wmf"/><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64.wmf"/><Relationship Id="rId11" Type="http://schemas.openxmlformats.org/officeDocument/2006/relationships/oleObject" Target="../embeddings/oleObject62.bin"/><Relationship Id="rId5" Type="http://schemas.openxmlformats.org/officeDocument/2006/relationships/oleObject" Target="../embeddings/oleObject59.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68.bin"/><Relationship Id="rId3" Type="http://schemas.openxmlformats.org/officeDocument/2006/relationships/oleObject" Target="../embeddings/oleObject63.bin"/><Relationship Id="rId7" Type="http://schemas.openxmlformats.org/officeDocument/2006/relationships/oleObject" Target="../embeddings/oleObject65.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69.wmf"/><Relationship Id="rId11" Type="http://schemas.openxmlformats.org/officeDocument/2006/relationships/oleObject" Target="../embeddings/oleObject67.bin"/><Relationship Id="rId5" Type="http://schemas.openxmlformats.org/officeDocument/2006/relationships/oleObject" Target="../embeddings/oleObject64.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66.bin"/><Relationship Id="rId14" Type="http://schemas.openxmlformats.org/officeDocument/2006/relationships/image" Target="../media/image73.wmf"/></Relationships>
</file>

<file path=ppt/slides/_rels/slide51.xml.rels><?xml version="1.0" encoding="UTF-8" standalone="yes"?>
<Relationships xmlns="http://schemas.openxmlformats.org/package/2006/relationships"><Relationship Id="rId8" Type="http://schemas.openxmlformats.org/officeDocument/2006/relationships/image" Target="../media/image76.wmf"/><Relationship Id="rId13" Type="http://schemas.openxmlformats.org/officeDocument/2006/relationships/oleObject" Target="../embeddings/oleObject74.bin"/><Relationship Id="rId3" Type="http://schemas.openxmlformats.org/officeDocument/2006/relationships/oleObject" Target="../embeddings/oleObject69.bin"/><Relationship Id="rId7" Type="http://schemas.openxmlformats.org/officeDocument/2006/relationships/oleObject" Target="../embeddings/oleObject71.bin"/><Relationship Id="rId12" Type="http://schemas.openxmlformats.org/officeDocument/2006/relationships/image" Target="../media/image78.wmf"/><Relationship Id="rId2" Type="http://schemas.openxmlformats.org/officeDocument/2006/relationships/slideLayout" Target="../slideLayouts/slideLayout2.xml"/><Relationship Id="rId16" Type="http://schemas.openxmlformats.org/officeDocument/2006/relationships/image" Target="../media/image80.wmf"/><Relationship Id="rId1" Type="http://schemas.openxmlformats.org/officeDocument/2006/relationships/vmlDrawing" Target="../drawings/vmlDrawing30.vml"/><Relationship Id="rId6" Type="http://schemas.openxmlformats.org/officeDocument/2006/relationships/image" Target="../media/image75.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72.bin"/><Relationship Id="rId14" Type="http://schemas.openxmlformats.org/officeDocument/2006/relationships/image" Target="../media/image79.wmf"/></Relationships>
</file>

<file path=ppt/slides/_rels/slide52.xml.rels><?xml version="1.0" encoding="UTF-8" standalone="yes"?>
<Relationships xmlns="http://schemas.openxmlformats.org/package/2006/relationships"><Relationship Id="rId8" Type="http://schemas.openxmlformats.org/officeDocument/2006/relationships/image" Target="../media/image83.wmf"/><Relationship Id="rId13" Type="http://schemas.openxmlformats.org/officeDocument/2006/relationships/oleObject" Target="../embeddings/oleObject81.bin"/><Relationship Id="rId18" Type="http://schemas.openxmlformats.org/officeDocument/2006/relationships/image" Target="../media/image88.wmf"/><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85.wmf"/><Relationship Id="rId17" Type="http://schemas.openxmlformats.org/officeDocument/2006/relationships/oleObject" Target="../embeddings/oleObject83.bin"/><Relationship Id="rId2" Type="http://schemas.openxmlformats.org/officeDocument/2006/relationships/slideLayout" Target="../slideLayouts/slideLayout2.xml"/><Relationship Id="rId16" Type="http://schemas.openxmlformats.org/officeDocument/2006/relationships/image" Target="../media/image87.wmf"/><Relationship Id="rId1" Type="http://schemas.openxmlformats.org/officeDocument/2006/relationships/vmlDrawing" Target="../drawings/vmlDrawing31.vml"/><Relationship Id="rId6" Type="http://schemas.openxmlformats.org/officeDocument/2006/relationships/image" Target="../media/image82.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84.wmf"/><Relationship Id="rId4" Type="http://schemas.openxmlformats.org/officeDocument/2006/relationships/image" Target="../media/image81.wmf"/><Relationship Id="rId9" Type="http://schemas.openxmlformats.org/officeDocument/2006/relationships/oleObject" Target="../embeddings/oleObject79.bin"/><Relationship Id="rId14" Type="http://schemas.openxmlformats.org/officeDocument/2006/relationships/image" Target="../media/image86.wmf"/></Relationships>
</file>

<file path=ppt/slides/_rels/slide53.xml.rels><?xml version="1.0" encoding="UTF-8" standalone="yes"?>
<Relationships xmlns="http://schemas.openxmlformats.org/package/2006/relationships"><Relationship Id="rId8" Type="http://schemas.openxmlformats.org/officeDocument/2006/relationships/image" Target="../media/image91.wmf"/><Relationship Id="rId13" Type="http://schemas.openxmlformats.org/officeDocument/2006/relationships/oleObject" Target="../embeddings/oleObject89.bin"/><Relationship Id="rId3" Type="http://schemas.openxmlformats.org/officeDocument/2006/relationships/oleObject" Target="../embeddings/oleObject84.bin"/><Relationship Id="rId7" Type="http://schemas.openxmlformats.org/officeDocument/2006/relationships/oleObject" Target="../embeddings/oleObject86.bin"/><Relationship Id="rId12" Type="http://schemas.openxmlformats.org/officeDocument/2006/relationships/image" Target="../media/image93.wmf"/><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image" Target="../media/image90.wmf"/><Relationship Id="rId11" Type="http://schemas.openxmlformats.org/officeDocument/2006/relationships/oleObject" Target="../embeddings/oleObject88.bin"/><Relationship Id="rId5" Type="http://schemas.openxmlformats.org/officeDocument/2006/relationships/oleObject" Target="../embeddings/oleObject85.bin"/><Relationship Id="rId10" Type="http://schemas.openxmlformats.org/officeDocument/2006/relationships/image" Target="../media/image92.wmf"/><Relationship Id="rId4" Type="http://schemas.openxmlformats.org/officeDocument/2006/relationships/image" Target="../media/image89.wmf"/><Relationship Id="rId9" Type="http://schemas.openxmlformats.org/officeDocument/2006/relationships/oleObject" Target="../embeddings/oleObject87.bin"/><Relationship Id="rId14" Type="http://schemas.openxmlformats.org/officeDocument/2006/relationships/image" Target="../media/image94.wmf"/></Relationships>
</file>

<file path=ppt/slides/_rels/slide54.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slideLayout" Target="../slideLayouts/slideLayout2.xml"/><Relationship Id="rId1" Type="http://schemas.openxmlformats.org/officeDocument/2006/relationships/vmlDrawing" Target="../drawings/vmlDrawing33.vml"/><Relationship Id="rId5" Type="http://schemas.openxmlformats.org/officeDocument/2006/relationships/image" Target="../media/image95.wmf"/><Relationship Id="rId4" Type="http://schemas.openxmlformats.org/officeDocument/2006/relationships/oleObject" Target="../embeddings/oleObject90.bin"/></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8" Type="http://schemas.openxmlformats.org/officeDocument/2006/relationships/oleObject" Target="../embeddings/oleObject93.bin"/><Relationship Id="rId3" Type="http://schemas.openxmlformats.org/officeDocument/2006/relationships/image" Target="../media/image99.emf"/><Relationship Id="rId7" Type="http://schemas.openxmlformats.org/officeDocument/2006/relationships/image" Target="../media/image97.wmf"/><Relationship Id="rId2" Type="http://schemas.openxmlformats.org/officeDocument/2006/relationships/slideLayout" Target="../slideLayouts/slideLayout2.xml"/><Relationship Id="rId1" Type="http://schemas.openxmlformats.org/officeDocument/2006/relationships/vmlDrawing" Target="../drawings/vmlDrawing34.vml"/><Relationship Id="rId6" Type="http://schemas.openxmlformats.org/officeDocument/2006/relationships/oleObject" Target="../embeddings/oleObject92.bin"/><Relationship Id="rId5" Type="http://schemas.openxmlformats.org/officeDocument/2006/relationships/image" Target="../media/image96.wmf"/><Relationship Id="rId4" Type="http://schemas.openxmlformats.org/officeDocument/2006/relationships/oleObject" Target="../embeddings/oleObject91.bin"/><Relationship Id="rId9" Type="http://schemas.openxmlformats.org/officeDocument/2006/relationships/image" Target="../media/image98.wmf"/></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35.vml"/><Relationship Id="rId4" Type="http://schemas.openxmlformats.org/officeDocument/2006/relationships/image" Target="../media/image100.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2.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03.emf"/><Relationship Id="rId7" Type="http://schemas.openxmlformats.org/officeDocument/2006/relationships/image" Target="../media/image102.wmf"/><Relationship Id="rId2" Type="http://schemas.openxmlformats.org/officeDocument/2006/relationships/slideLayout" Target="../slideLayouts/slideLayout2.xml"/><Relationship Id="rId1" Type="http://schemas.openxmlformats.org/officeDocument/2006/relationships/vmlDrawing" Target="../drawings/vmlDrawing36.vml"/><Relationship Id="rId6" Type="http://schemas.openxmlformats.org/officeDocument/2006/relationships/oleObject" Target="../embeddings/oleObject96.bin"/><Relationship Id="rId5" Type="http://schemas.openxmlformats.org/officeDocument/2006/relationships/image" Target="../media/image101.wmf"/><Relationship Id="rId4" Type="http://schemas.openxmlformats.org/officeDocument/2006/relationships/oleObject" Target="../embeddings/oleObject95.bin"/></Relationships>
</file>

<file path=ppt/slides/_rels/slide62.xml.rels><?xml version="1.0" encoding="UTF-8" standalone="yes"?>
<Relationships xmlns="http://schemas.openxmlformats.org/package/2006/relationships"><Relationship Id="rId8" Type="http://schemas.openxmlformats.org/officeDocument/2006/relationships/image" Target="../media/image105.wmf"/><Relationship Id="rId3" Type="http://schemas.openxmlformats.org/officeDocument/2006/relationships/oleObject" Target="../embeddings/oleObject97.bin"/><Relationship Id="rId7" Type="http://schemas.openxmlformats.org/officeDocument/2006/relationships/oleObject" Target="../embeddings/oleObject99.bin"/><Relationship Id="rId12" Type="http://schemas.openxmlformats.org/officeDocument/2006/relationships/image" Target="../media/image107.wmf"/><Relationship Id="rId2" Type="http://schemas.openxmlformats.org/officeDocument/2006/relationships/slideLayout" Target="../slideLayouts/slideLayout2.xml"/><Relationship Id="rId1" Type="http://schemas.openxmlformats.org/officeDocument/2006/relationships/vmlDrawing" Target="../drawings/vmlDrawing37.vml"/><Relationship Id="rId6" Type="http://schemas.openxmlformats.org/officeDocument/2006/relationships/image" Target="../media/image104.wmf"/><Relationship Id="rId11" Type="http://schemas.openxmlformats.org/officeDocument/2006/relationships/oleObject" Target="../embeddings/oleObject101.bin"/><Relationship Id="rId5" Type="http://schemas.openxmlformats.org/officeDocument/2006/relationships/oleObject" Target="../embeddings/oleObject98.bin"/><Relationship Id="rId10" Type="http://schemas.openxmlformats.org/officeDocument/2006/relationships/image" Target="../media/image106.wmf"/><Relationship Id="rId4" Type="http://schemas.openxmlformats.org/officeDocument/2006/relationships/image" Target="../media/image102.wmf"/><Relationship Id="rId9" Type="http://schemas.openxmlformats.org/officeDocument/2006/relationships/oleObject" Target="../embeddings/oleObject100.bin"/></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8" Type="http://schemas.openxmlformats.org/officeDocument/2006/relationships/oleObject" Target="../embeddings/oleObject104.bin"/><Relationship Id="rId3" Type="http://schemas.openxmlformats.org/officeDocument/2006/relationships/image" Target="../media/image112.emf"/><Relationship Id="rId7" Type="http://schemas.openxmlformats.org/officeDocument/2006/relationships/image" Target="../media/image109.wmf"/><Relationship Id="rId2" Type="http://schemas.openxmlformats.org/officeDocument/2006/relationships/slideLayout" Target="../slideLayouts/slideLayout2.xml"/><Relationship Id="rId1" Type="http://schemas.openxmlformats.org/officeDocument/2006/relationships/vmlDrawing" Target="../drawings/vmlDrawing38.vml"/><Relationship Id="rId6" Type="http://schemas.openxmlformats.org/officeDocument/2006/relationships/oleObject" Target="../embeddings/oleObject103.bin"/><Relationship Id="rId11" Type="http://schemas.openxmlformats.org/officeDocument/2006/relationships/image" Target="../media/image111.wmf"/><Relationship Id="rId5" Type="http://schemas.openxmlformats.org/officeDocument/2006/relationships/image" Target="../media/image108.wmf"/><Relationship Id="rId10" Type="http://schemas.openxmlformats.org/officeDocument/2006/relationships/oleObject" Target="../embeddings/oleObject105.bin"/><Relationship Id="rId4" Type="http://schemas.openxmlformats.org/officeDocument/2006/relationships/oleObject" Target="../embeddings/oleObject102.bin"/><Relationship Id="rId9" Type="http://schemas.openxmlformats.org/officeDocument/2006/relationships/image" Target="../media/image110.wmf"/></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115.emf"/><Relationship Id="rId7" Type="http://schemas.openxmlformats.org/officeDocument/2006/relationships/image" Target="../media/image114.wmf"/><Relationship Id="rId2" Type="http://schemas.openxmlformats.org/officeDocument/2006/relationships/slideLayout" Target="../slideLayouts/slideLayout2.xml"/><Relationship Id="rId1" Type="http://schemas.openxmlformats.org/officeDocument/2006/relationships/vmlDrawing" Target="../drawings/vmlDrawing39.vml"/><Relationship Id="rId6" Type="http://schemas.openxmlformats.org/officeDocument/2006/relationships/oleObject" Target="../embeddings/oleObject107.bin"/><Relationship Id="rId5" Type="http://schemas.openxmlformats.org/officeDocument/2006/relationships/image" Target="../media/image113.wmf"/><Relationship Id="rId4" Type="http://schemas.openxmlformats.org/officeDocument/2006/relationships/oleObject" Target="../embeddings/oleObject106.bin"/></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3.wmf"/><Relationship Id="rId4" Type="http://schemas.openxmlformats.org/officeDocument/2006/relationships/oleObject" Target="../embeddings/oleObject3.bin"/></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oleObject" Target="../embeddings/oleObject108.bin"/><Relationship Id="rId2" Type="http://schemas.openxmlformats.org/officeDocument/2006/relationships/slideLayout" Target="../slideLayouts/slideLayout2.xml"/><Relationship Id="rId1" Type="http://schemas.openxmlformats.org/officeDocument/2006/relationships/vmlDrawing" Target="../drawings/vmlDrawing40.vml"/><Relationship Id="rId6" Type="http://schemas.openxmlformats.org/officeDocument/2006/relationships/image" Target="../media/image117.wmf"/><Relationship Id="rId5" Type="http://schemas.openxmlformats.org/officeDocument/2006/relationships/oleObject" Target="../embeddings/oleObject109.bin"/><Relationship Id="rId4" Type="http://schemas.openxmlformats.org/officeDocument/2006/relationships/image" Target="../media/image116.wmf"/></Relationships>
</file>

<file path=ppt/slides/_rels/slide76.xml.rels><?xml version="1.0" encoding="UTF-8" standalone="yes"?>
<Relationships xmlns="http://schemas.openxmlformats.org/package/2006/relationships"><Relationship Id="rId3" Type="http://schemas.openxmlformats.org/officeDocument/2006/relationships/image" Target="../media/image118.e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119.emf"/><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3" Type="http://schemas.openxmlformats.org/officeDocument/2006/relationships/oleObject" Target="../embeddings/oleObject110.bin"/><Relationship Id="rId2" Type="http://schemas.openxmlformats.org/officeDocument/2006/relationships/slideLayout" Target="../slideLayouts/slideLayout12.xml"/><Relationship Id="rId1" Type="http://schemas.openxmlformats.org/officeDocument/2006/relationships/vmlDrawing" Target="../drawings/vmlDrawing41.vml"/><Relationship Id="rId4" Type="http://schemas.openxmlformats.org/officeDocument/2006/relationships/image" Target="../media/image120.w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image" Target="../media/image5.wmf"/><Relationship Id="rId4" Type="http://schemas.openxmlformats.org/officeDocument/2006/relationships/oleObject" Target="../embeddings/oleObject5.bin"/></Relationships>
</file>

<file path=ppt/slides/_rels/slide80.xml.rels><?xml version="1.0" encoding="UTF-8" standalone="yes"?>
<Relationships xmlns="http://schemas.openxmlformats.org/package/2006/relationships"><Relationship Id="rId3" Type="http://schemas.openxmlformats.org/officeDocument/2006/relationships/oleObject" Target="../embeddings/oleObject111.bin"/><Relationship Id="rId2" Type="http://schemas.openxmlformats.org/officeDocument/2006/relationships/slideLayout" Target="../slideLayouts/slideLayout12.xml"/><Relationship Id="rId1" Type="http://schemas.openxmlformats.org/officeDocument/2006/relationships/vmlDrawing" Target="../drawings/vmlDrawing42.vml"/><Relationship Id="rId4" Type="http://schemas.openxmlformats.org/officeDocument/2006/relationships/image" Target="../media/image121.wmf"/></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8" Type="http://schemas.openxmlformats.org/officeDocument/2006/relationships/oleObject" Target="../embeddings/oleObject114.bin"/><Relationship Id="rId3" Type="http://schemas.openxmlformats.org/officeDocument/2006/relationships/notesSlide" Target="../notesSlides/notesSlide33.xml"/><Relationship Id="rId7" Type="http://schemas.openxmlformats.org/officeDocument/2006/relationships/image" Target="../media/image123.wmf"/><Relationship Id="rId2" Type="http://schemas.openxmlformats.org/officeDocument/2006/relationships/slideLayout" Target="../slideLayouts/slideLayout12.xml"/><Relationship Id="rId1" Type="http://schemas.openxmlformats.org/officeDocument/2006/relationships/vmlDrawing" Target="../drawings/vmlDrawing43.vml"/><Relationship Id="rId6" Type="http://schemas.openxmlformats.org/officeDocument/2006/relationships/oleObject" Target="../embeddings/oleObject113.bin"/><Relationship Id="rId5" Type="http://schemas.openxmlformats.org/officeDocument/2006/relationships/image" Target="../media/image122.wmf"/><Relationship Id="rId4" Type="http://schemas.openxmlformats.org/officeDocument/2006/relationships/oleObject" Target="../embeddings/oleObject112.bin"/><Relationship Id="rId9" Type="http://schemas.openxmlformats.org/officeDocument/2006/relationships/image" Target="../media/image124.wmf"/></Relationships>
</file>

<file path=ppt/slides/_rels/slide84.xml.rels><?xml version="1.0" encoding="UTF-8" standalone="yes"?>
<Relationships xmlns="http://schemas.openxmlformats.org/package/2006/relationships"><Relationship Id="rId3" Type="http://schemas.openxmlformats.org/officeDocument/2006/relationships/image" Target="../media/image125.e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126.e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image" Target="../media/image7.wmf"/><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章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有效群体大小</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和系谱分析</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371600" y="3886200"/>
            <a:ext cx="6400800" cy="2207096"/>
          </a:xfrm>
        </p:spPr>
        <p:txBody>
          <a:bodyPr>
            <a:normAutofit lnSpcReduction="10000"/>
          </a:bodyPr>
          <a:lstStyle/>
          <a:p>
            <a:r>
              <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 </a:t>
            </a:r>
            <a:endPar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85247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39552" y="202630"/>
            <a:ext cx="7920880" cy="1210146"/>
          </a:xfrm>
        </p:spPr>
        <p:txBody>
          <a:bodyPr>
            <a:noAutofit/>
          </a:bodyPr>
          <a:lstStyle/>
          <a:p>
            <a:r>
              <a:rPr lang="zh-CN" altLang="zh-CN" sz="3600" b="1" dirty="0">
                <a:latin typeface="黑体" panose="02010609060101010101" pitchFamily="49" charset="-122"/>
                <a:ea typeface="黑体" panose="02010609060101010101" pitchFamily="49" charset="-122"/>
              </a:rPr>
              <a:t>一个随机交配大群体经过</a:t>
            </a:r>
            <a:r>
              <a:rPr lang="en-US" altLang="zh-CN" sz="3600" b="1" dirty="0">
                <a:latin typeface="黑体" panose="02010609060101010101" pitchFamily="49" charset="-122"/>
                <a:ea typeface="黑体" panose="02010609060101010101" pitchFamily="49" charset="-122"/>
              </a:rPr>
              <a:t>8</a:t>
            </a:r>
            <a:r>
              <a:rPr lang="zh-CN" altLang="zh-CN" sz="3600" b="1" dirty="0">
                <a:latin typeface="黑体" panose="02010609060101010101" pitchFamily="49" charset="-122"/>
                <a:ea typeface="黑体" panose="02010609060101010101" pitchFamily="49" charset="-122"/>
              </a:rPr>
              <a:t>个世代遗传漂移衍生的</a:t>
            </a:r>
            <a:r>
              <a:rPr lang="en-US" altLang="zh-CN" sz="3600" b="1" dirty="0">
                <a:latin typeface="黑体" panose="02010609060101010101" pitchFamily="49" charset="-122"/>
                <a:ea typeface="黑体" panose="02010609060101010101" pitchFamily="49" charset="-122"/>
              </a:rPr>
              <a:t>10</a:t>
            </a:r>
            <a:r>
              <a:rPr lang="zh-CN" altLang="zh-CN" sz="3600" b="1" dirty="0">
                <a:latin typeface="黑体" panose="02010609060101010101" pitchFamily="49" charset="-122"/>
                <a:ea typeface="黑体" panose="02010609060101010101" pitchFamily="49" charset="-122"/>
              </a:rPr>
              <a:t>个亚群体的基因频率</a:t>
            </a:r>
            <a:endParaRPr lang="zh-CN" altLang="en-US" sz="3600" b="1" dirty="0" smtClean="0">
              <a:latin typeface="黑体" panose="02010609060101010101" pitchFamily="49" charset="-122"/>
              <a:ea typeface="黑体" panose="02010609060101010101" pitchFamily="49" charset="-122"/>
              <a:cs typeface="Times New Roman" panose="02020603050405020304" pitchFamily="18" charset="0"/>
            </a:endParaRPr>
          </a:p>
        </p:txBody>
      </p:sp>
      <p:sp>
        <p:nvSpPr>
          <p:cNvPr id="13" name="内容占位符 12"/>
          <p:cNvSpPr>
            <a:spLocks noGrp="1"/>
          </p:cNvSpPr>
          <p:nvPr>
            <p:ph idx="1"/>
          </p:nvPr>
        </p:nvSpPr>
        <p:spPr>
          <a:xfrm>
            <a:off x="4572000" y="1600201"/>
            <a:ext cx="4248472" cy="4277071"/>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近交系数还可以从相对于基础群体杂合度的下降方面进行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基础群体杂合</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度</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cs typeface="Times New Roman" panose="02020603050405020304" pitchFamily="18" charset="0"/>
              </a:rPr>
              <a:t> 2 </a:t>
            </a:r>
            <a:r>
              <a:rPr lang="zh-CN" altLang="zh-CN" sz="2800" dirty="0" smtClean="0">
                <a:latin typeface="Times New Roman" panose="02020603050405020304" pitchFamily="18" charset="0"/>
                <a:cs typeface="Times New Roman" panose="02020603050405020304" pitchFamily="18" charset="0"/>
              </a:rPr>
              <a:t>×</a:t>
            </a:r>
            <a:r>
              <a:rPr lang="en-US" altLang="zh-CN" sz="2800" dirty="0" smtClean="0">
                <a:latin typeface="Times New Roman" panose="02020603050405020304" pitchFamily="18" charset="0"/>
                <a:cs typeface="Times New Roman" panose="02020603050405020304" pitchFamily="18" charset="0"/>
              </a:rPr>
              <a:t> 0.7062 </a:t>
            </a:r>
            <a:r>
              <a:rPr lang="zh-CN" altLang="zh-CN" sz="2800" dirty="0" smtClean="0">
                <a:latin typeface="Times New Roman" panose="02020603050405020304" pitchFamily="18" charset="0"/>
                <a:cs typeface="Times New Roman" panose="02020603050405020304" pitchFamily="18" charset="0"/>
              </a:rPr>
              <a:t>×</a:t>
            </a:r>
            <a:r>
              <a:rPr lang="en-US" altLang="zh-CN" sz="2800" dirty="0" smtClean="0">
                <a:latin typeface="Times New Roman" panose="02020603050405020304" pitchFamily="18" charset="0"/>
                <a:cs typeface="Times New Roman" panose="02020603050405020304" pitchFamily="18" charset="0"/>
              </a:rPr>
              <a:t> (1-0.7062) = 0.4150</a:t>
            </a:r>
            <a:r>
              <a:rPr lang="zh-CN" altLang="en-US" sz="2800" dirty="0" smtClean="0">
                <a:latin typeface="Times New Roman" panose="02020603050405020304" pitchFamily="18" charset="0"/>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亚群体平均杂合</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0.3526</a:t>
            </a:r>
            <a:r>
              <a:rPr lang="zh-CN" altLang="en-US" sz="2800" dirty="0" smtClean="0">
                <a:latin typeface="Times New Roman" panose="02020603050405020304" pitchFamily="18" charset="0"/>
                <a:cs typeface="Times New Roman" panose="02020603050405020304" pitchFamily="18" charset="0"/>
              </a:rPr>
              <a:t>。</a:t>
            </a:r>
            <a:endParaRPr lang="en-US" altLang="zh-CN" sz="2800" dirty="0">
              <a:latin typeface="Times New Roman" panose="02020603050405020304" pitchFamily="18" charset="0"/>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cs typeface="Times New Roman" panose="02020603050405020304" pitchFamily="18" charset="0"/>
              </a:rPr>
              <a:t> </a:t>
            </a:r>
            <a:r>
              <a:rPr lang="en-US" altLang="zh-CN" sz="2800" dirty="0" smtClean="0">
                <a:latin typeface="Times New Roman" panose="02020603050405020304" pitchFamily="18" charset="0"/>
                <a:cs typeface="Times New Roman" panose="02020603050405020304" pitchFamily="18" charset="0"/>
              </a:rPr>
              <a:t>(0.4150-0.3526) /0.4150=0.1503</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表格 8"/>
          <p:cNvGraphicFramePr>
            <a:graphicFrameLocks noGrp="1"/>
          </p:cNvGraphicFramePr>
          <p:nvPr>
            <p:extLst>
              <p:ext uri="{D42A27DB-BD31-4B8C-83A1-F6EECF244321}">
                <p14:modId xmlns:p14="http://schemas.microsoft.com/office/powerpoint/2010/main" val="854630688"/>
              </p:ext>
            </p:extLst>
          </p:nvPr>
        </p:nvGraphicFramePr>
        <p:xfrm>
          <a:off x="323528" y="1556792"/>
          <a:ext cx="4246776" cy="5120640"/>
        </p:xfrm>
        <a:graphic>
          <a:graphicData uri="http://schemas.openxmlformats.org/drawingml/2006/table">
            <a:tbl>
              <a:tblPr firstRow="1" firstCol="1" bandRow="1">
                <a:tableStyleId>{5C22544A-7EE6-4342-B048-85BDC9FD1C3A}</a:tableStyleId>
              </a:tblPr>
              <a:tblGrid>
                <a:gridCol w="1289685"/>
                <a:gridCol w="1662643"/>
                <a:gridCol w="1294448"/>
              </a:tblGrid>
              <a:tr h="190500">
                <a:tc>
                  <a:txBody>
                    <a:bodyPr/>
                    <a:lstStyle/>
                    <a:p>
                      <a:pPr algn="just">
                        <a:spcAft>
                          <a:spcPts val="0"/>
                        </a:spcAft>
                      </a:pPr>
                      <a:r>
                        <a:rPr lang="zh-CN" sz="2800" kern="0" dirty="0">
                          <a:effectLst/>
                        </a:rPr>
                        <a:t>亚群体</a:t>
                      </a:r>
                      <a:endParaRPr lang="zh-CN" sz="2800" kern="100" dirty="0">
                        <a:effectLst/>
                        <a:latin typeface="Calibri"/>
                        <a:ea typeface="宋体"/>
                        <a:cs typeface="Times New Roman"/>
                      </a:endParaRPr>
                    </a:p>
                  </a:txBody>
                  <a:tcPr marL="68580" marR="68580" marT="0" marB="0" anchor="b"/>
                </a:tc>
                <a:tc>
                  <a:txBody>
                    <a:bodyPr/>
                    <a:lstStyle/>
                    <a:p>
                      <a:pPr algn="just">
                        <a:spcAft>
                          <a:spcPts val="0"/>
                        </a:spcAft>
                      </a:pPr>
                      <a:r>
                        <a:rPr lang="zh-CN" sz="2800" kern="0" dirty="0">
                          <a:effectLst/>
                        </a:rPr>
                        <a:t>等位基因频率</a:t>
                      </a:r>
                      <a:endParaRPr lang="zh-CN" sz="2800" kern="100" dirty="0">
                        <a:effectLst/>
                        <a:latin typeface="Calibri"/>
                        <a:ea typeface="宋体"/>
                        <a:cs typeface="Times New Roman"/>
                      </a:endParaRPr>
                    </a:p>
                  </a:txBody>
                  <a:tcPr marL="68580" marR="68580" marT="0" marB="0" anchor="b"/>
                </a:tc>
                <a:tc>
                  <a:txBody>
                    <a:bodyPr/>
                    <a:lstStyle/>
                    <a:p>
                      <a:pPr algn="just">
                        <a:spcAft>
                          <a:spcPts val="0"/>
                        </a:spcAft>
                      </a:pPr>
                      <a:r>
                        <a:rPr lang="zh-CN" sz="2800" kern="0">
                          <a:effectLst/>
                        </a:rPr>
                        <a:t>杂合度</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0.463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0.4973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2</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0.565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0.4916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0.882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0.2082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0.721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0.4023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5</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0.735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0.3896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6</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0.839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0.2702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7</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0.843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0.2647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8</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0.910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0.1638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9</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0.746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0.3790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dirty="0">
                          <a:effectLst/>
                        </a:rPr>
                        <a:t>10</a:t>
                      </a:r>
                      <a:endParaRPr lang="zh-CN" sz="2800" kern="100" dirty="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0.358 </a:t>
                      </a:r>
                      <a:endParaRPr lang="zh-CN" sz="2800" kern="100" dirty="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0.4597 </a:t>
                      </a:r>
                      <a:endParaRPr lang="zh-CN" sz="28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2844148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title"/>
          </p:nvPr>
        </p:nvSpPr>
        <p:spPr>
          <a:xfrm>
            <a:off x="467544" y="260648"/>
            <a:ext cx="8064896" cy="864096"/>
          </a:xfrm>
        </p:spPr>
        <p:txBody>
          <a:bodyPr>
            <a:normAutofit/>
          </a:bodyPr>
          <a:lstStyle/>
          <a:p>
            <a:r>
              <a:rPr lang="zh-CN" altLang="en-US" b="1" dirty="0" smtClean="0">
                <a:latin typeface="黑体" panose="02010609060101010101" pitchFamily="49" charset="-122"/>
                <a:ea typeface="黑体" panose="02010609060101010101" pitchFamily="49" charset="-122"/>
              </a:rPr>
              <a:t>常见遗传</a:t>
            </a:r>
            <a:r>
              <a:rPr lang="en-US" altLang="zh-CN" b="1" dirty="0" smtClean="0">
                <a:latin typeface="黑体" panose="02010609060101010101" pitchFamily="49" charset="-122"/>
                <a:ea typeface="黑体" panose="02010609060101010101" pitchFamily="49" charset="-122"/>
              </a:rPr>
              <a:t>/</a:t>
            </a:r>
            <a:r>
              <a:rPr lang="zh-CN" altLang="en-US" b="1" dirty="0" smtClean="0">
                <a:latin typeface="黑体" panose="02010609060101010101" pitchFamily="49" charset="-122"/>
                <a:ea typeface="黑体" panose="02010609060101010101" pitchFamily="49" charset="-122"/>
              </a:rPr>
              <a:t>育种</a:t>
            </a:r>
            <a:r>
              <a:rPr lang="zh-CN" altLang="en-US" b="1" dirty="0">
                <a:latin typeface="黑体" panose="02010609060101010101" pitchFamily="49" charset="-122"/>
                <a:ea typeface="黑体" panose="02010609060101010101" pitchFamily="49" charset="-122"/>
              </a:rPr>
              <a:t>群体的</a:t>
            </a:r>
            <a:r>
              <a:rPr lang="zh-CN" altLang="en-US" b="1" dirty="0" smtClean="0">
                <a:latin typeface="黑体" panose="02010609060101010101" pitchFamily="49" charset="-122"/>
                <a:ea typeface="黑体" panose="02010609060101010101" pitchFamily="49" charset="-122"/>
              </a:rPr>
              <a:t>有效大小</a:t>
            </a:r>
          </a:p>
        </p:txBody>
      </p:sp>
      <p:sp>
        <p:nvSpPr>
          <p:cNvPr id="36867" name="Rectangle 4"/>
          <p:cNvSpPr>
            <a:spLocks noGrp="1" noChangeArrowheads="1"/>
          </p:cNvSpPr>
          <p:nvPr>
            <p:ph idx="1"/>
          </p:nvPr>
        </p:nvSpPr>
        <p:spPr>
          <a:xfrm>
            <a:off x="685800" y="1268760"/>
            <a:ext cx="7918648" cy="3121025"/>
          </a:xfrm>
        </p:spPr>
        <p:txBody>
          <a:bodyPr/>
          <a:lstStyle/>
          <a:p>
            <a:pPr eaLnBrk="1" hangingPunct="1"/>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避免近亲交配的群体，</a:t>
            </a:r>
            <a:r>
              <a:rPr lang="en-US" altLang="zh-CN" sz="36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为实际大小 </a:t>
            </a:r>
          </a:p>
          <a:p>
            <a:pPr lvl="1" eaLnBrk="1" hangingPunct="1"/>
            <a:r>
              <a:rPr lang="zh-CN" altLang="en-US" sz="3200" dirty="0" smtClean="0">
                <a:latin typeface="Times New Roman" panose="02020603050405020304" pitchFamily="18" charset="0"/>
                <a:ea typeface="黑体" panose="02010609060101010101" pitchFamily="49" charset="-122"/>
                <a:cs typeface="Times New Roman" panose="02020603050405020304" pitchFamily="18" charset="0"/>
              </a:rPr>
              <a:t>排除自交</a:t>
            </a:r>
            <a:endParaRPr lang="en-US" altLang="zh-CN" sz="3200" dirty="0" smtClean="0">
              <a:latin typeface="Times New Roman" panose="02020603050405020304" pitchFamily="18" charset="0"/>
              <a:ea typeface="黑体" panose="02010609060101010101" pitchFamily="49" charset="-122"/>
              <a:cs typeface="Times New Roman" panose="02020603050405020304" pitchFamily="18" charset="0"/>
            </a:endParaRPr>
          </a:p>
          <a:p>
            <a:pPr lvl="1" eaLnBrk="1" hangingPunct="1"/>
            <a:endParaRPr lang="en-US" altLang="zh-CN" sz="3200" dirty="0" smtClean="0">
              <a:latin typeface="Times New Roman" panose="02020603050405020304" pitchFamily="18" charset="0"/>
              <a:ea typeface="黑体" panose="02010609060101010101" pitchFamily="49" charset="-122"/>
              <a:cs typeface="Times New Roman" panose="02020603050405020304" pitchFamily="18" charset="0"/>
            </a:endParaRPr>
          </a:p>
          <a:p>
            <a:pPr lvl="1" eaLnBrk="1" hangingPunct="1"/>
            <a:endParaRPr lang="en-US" altLang="zh-CN" sz="3200" dirty="0" smtClean="0">
              <a:latin typeface="Times New Roman" panose="02020603050405020304" pitchFamily="18" charset="0"/>
              <a:ea typeface="黑体" panose="02010609060101010101" pitchFamily="49" charset="-122"/>
              <a:cs typeface="Times New Roman" panose="02020603050405020304" pitchFamily="18" charset="0"/>
            </a:endParaRPr>
          </a:p>
          <a:p>
            <a:pPr lvl="1" eaLnBrk="1" hangingPunct="1"/>
            <a:r>
              <a:rPr lang="zh-CN" altLang="en-US" sz="3200" dirty="0" smtClean="0">
                <a:latin typeface="Times New Roman" panose="02020603050405020304" pitchFamily="18" charset="0"/>
                <a:ea typeface="黑体" panose="02010609060101010101" pitchFamily="49" charset="-122"/>
                <a:cs typeface="Times New Roman" panose="02020603050405020304" pitchFamily="18" charset="0"/>
              </a:rPr>
              <a:t>排除自交和同胞交配</a:t>
            </a:r>
            <a:endParaRPr lang="en-US" altLang="zh-CN" sz="32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6869" name="对象 3"/>
          <p:cNvGraphicFramePr>
            <a:graphicFrameLocks noChangeAspect="1"/>
          </p:cNvGraphicFramePr>
          <p:nvPr>
            <p:extLst>
              <p:ext uri="{D42A27DB-BD31-4B8C-83A1-F6EECF244321}">
                <p14:modId xmlns:p14="http://schemas.microsoft.com/office/powerpoint/2010/main" val="2962116173"/>
              </p:ext>
            </p:extLst>
          </p:nvPr>
        </p:nvGraphicFramePr>
        <p:xfrm>
          <a:off x="1423811" y="2665759"/>
          <a:ext cx="2120900" cy="754062"/>
        </p:xfrm>
        <a:graphic>
          <a:graphicData uri="http://schemas.openxmlformats.org/presentationml/2006/ole">
            <mc:AlternateContent xmlns:mc="http://schemas.openxmlformats.org/markup-compatibility/2006">
              <mc:Choice xmlns:v="urn:schemas-microsoft-com:vml" Requires="v">
                <p:oleObj spid="_x0000_s3306" name="公式" r:id="rId4" imgW="723586" imgH="228501" progId="Equation.3">
                  <p:embed/>
                </p:oleObj>
              </mc:Choice>
              <mc:Fallback>
                <p:oleObj name="公式" r:id="rId4" imgW="723586" imgH="228501"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3811" y="2665759"/>
                        <a:ext cx="2120900" cy="754062"/>
                      </a:xfrm>
                      <a:prstGeom prst="rect">
                        <a:avLst/>
                      </a:prstGeom>
                      <a:noFill/>
                      <a:ln>
                        <a:noFill/>
                      </a:ln>
                    </p:spPr>
                  </p:pic>
                </p:oleObj>
              </mc:Fallback>
            </mc:AlternateContent>
          </a:graphicData>
        </a:graphic>
      </p:graphicFrame>
      <p:graphicFrame>
        <p:nvGraphicFramePr>
          <p:cNvPr id="36871" name="对象 5"/>
          <p:cNvGraphicFramePr>
            <a:graphicFrameLocks noChangeAspect="1"/>
          </p:cNvGraphicFramePr>
          <p:nvPr>
            <p:extLst>
              <p:ext uri="{D42A27DB-BD31-4B8C-83A1-F6EECF244321}">
                <p14:modId xmlns:p14="http://schemas.microsoft.com/office/powerpoint/2010/main" val="2563809333"/>
              </p:ext>
            </p:extLst>
          </p:nvPr>
        </p:nvGraphicFramePr>
        <p:xfrm>
          <a:off x="4089400" y="2425550"/>
          <a:ext cx="2105248" cy="1152128"/>
        </p:xfrm>
        <a:graphic>
          <a:graphicData uri="http://schemas.openxmlformats.org/presentationml/2006/ole">
            <mc:AlternateContent xmlns:mc="http://schemas.openxmlformats.org/markup-compatibility/2006">
              <mc:Choice xmlns:v="urn:schemas-microsoft-com:vml" Requires="v">
                <p:oleObj spid="_x0000_s3307" name="公式" r:id="rId6" imgW="812447" imgH="393529" progId="Equation.3">
                  <p:embed/>
                </p:oleObj>
              </mc:Choice>
              <mc:Fallback>
                <p:oleObj name="公式" r:id="rId6" imgW="812447" imgH="393529"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89400" y="2425550"/>
                        <a:ext cx="2105248" cy="1152128"/>
                      </a:xfrm>
                      <a:prstGeom prst="rect">
                        <a:avLst/>
                      </a:prstGeom>
                      <a:noFill/>
                      <a:ln>
                        <a:noFill/>
                      </a:ln>
                    </p:spPr>
                  </p:pic>
                </p:oleObj>
              </mc:Fallback>
            </mc:AlternateContent>
          </a:graphicData>
        </a:graphic>
      </p:graphicFrame>
      <p:graphicFrame>
        <p:nvGraphicFramePr>
          <p:cNvPr id="36873" name="对象 7"/>
          <p:cNvGraphicFramePr>
            <a:graphicFrameLocks noChangeAspect="1"/>
          </p:cNvGraphicFramePr>
          <p:nvPr>
            <p:extLst>
              <p:ext uri="{D42A27DB-BD31-4B8C-83A1-F6EECF244321}">
                <p14:modId xmlns:p14="http://schemas.microsoft.com/office/powerpoint/2010/main" val="2933719056"/>
              </p:ext>
            </p:extLst>
          </p:nvPr>
        </p:nvGraphicFramePr>
        <p:xfrm>
          <a:off x="1423812" y="4556472"/>
          <a:ext cx="2177344" cy="790575"/>
        </p:xfrm>
        <a:graphic>
          <a:graphicData uri="http://schemas.openxmlformats.org/presentationml/2006/ole">
            <mc:AlternateContent xmlns:mc="http://schemas.openxmlformats.org/markup-compatibility/2006">
              <mc:Choice xmlns:v="urn:schemas-microsoft-com:vml" Requires="v">
                <p:oleObj spid="_x0000_s3308" name="公式" r:id="rId8" imgW="711200" imgH="228600" progId="Equation.3">
                  <p:embed/>
                </p:oleObj>
              </mc:Choice>
              <mc:Fallback>
                <p:oleObj name="公式" r:id="rId8" imgW="711200" imgH="2286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23812" y="4556472"/>
                        <a:ext cx="2177344" cy="790575"/>
                      </a:xfrm>
                      <a:prstGeom prst="rect">
                        <a:avLst/>
                      </a:prstGeom>
                      <a:noFill/>
                      <a:ln>
                        <a:noFill/>
                      </a:ln>
                    </p:spPr>
                  </p:pic>
                </p:oleObj>
              </mc:Fallback>
            </mc:AlternateContent>
          </a:graphicData>
        </a:graphic>
      </p:graphicFrame>
      <p:graphicFrame>
        <p:nvGraphicFramePr>
          <p:cNvPr id="36875" name="对象 9"/>
          <p:cNvGraphicFramePr>
            <a:graphicFrameLocks noChangeAspect="1"/>
          </p:cNvGraphicFramePr>
          <p:nvPr>
            <p:extLst>
              <p:ext uri="{D42A27DB-BD31-4B8C-83A1-F6EECF244321}">
                <p14:modId xmlns:p14="http://schemas.microsoft.com/office/powerpoint/2010/main" val="4266779359"/>
              </p:ext>
            </p:extLst>
          </p:nvPr>
        </p:nvGraphicFramePr>
        <p:xfrm>
          <a:off x="4089399" y="4383042"/>
          <a:ext cx="2138785" cy="1138852"/>
        </p:xfrm>
        <a:graphic>
          <a:graphicData uri="http://schemas.openxmlformats.org/presentationml/2006/ole">
            <mc:AlternateContent xmlns:mc="http://schemas.openxmlformats.org/markup-compatibility/2006">
              <mc:Choice xmlns:v="urn:schemas-microsoft-com:vml" Requires="v">
                <p:oleObj spid="_x0000_s3309" name="公式" r:id="rId10" imgW="837836" imgH="393529" progId="Equation.3">
                  <p:embed/>
                </p:oleObj>
              </mc:Choice>
              <mc:Fallback>
                <p:oleObj name="公式" r:id="rId10" imgW="837836" imgH="393529"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89399" y="4383042"/>
                        <a:ext cx="2138785" cy="113885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4827921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title"/>
          </p:nvPr>
        </p:nvSpPr>
        <p:spPr>
          <a:xfrm>
            <a:off x="457200" y="274638"/>
            <a:ext cx="8229600" cy="778098"/>
          </a:xfrm>
        </p:spPr>
        <p:txBody>
          <a:bodyPr>
            <a:normAutofit/>
          </a:bodyPr>
          <a:lstStyle/>
          <a:p>
            <a:pPr eaLnBrk="1" hangingPunct="1"/>
            <a:r>
              <a:rPr lang="zh-CN" altLang="en-US" b="1" dirty="0" smtClean="0">
                <a:latin typeface="黑体" panose="02010609060101010101" pitchFamily="49" charset="-122"/>
                <a:ea typeface="黑体" panose="02010609060101010101" pitchFamily="49" charset="-122"/>
              </a:rPr>
              <a:t>常见遗传</a:t>
            </a:r>
            <a:r>
              <a:rPr lang="en-US" altLang="zh-CN" b="1" dirty="0" smtClean="0">
                <a:latin typeface="黑体" panose="02010609060101010101" pitchFamily="49" charset="-122"/>
                <a:ea typeface="黑体" panose="02010609060101010101" pitchFamily="49" charset="-122"/>
              </a:rPr>
              <a:t>/</a:t>
            </a:r>
            <a:r>
              <a:rPr lang="zh-CN" altLang="en-US" b="1" dirty="0" smtClean="0">
                <a:latin typeface="黑体" panose="02010609060101010101" pitchFamily="49" charset="-122"/>
                <a:ea typeface="黑体" panose="02010609060101010101" pitchFamily="49" charset="-122"/>
              </a:rPr>
              <a:t>育种群体的有效大小</a:t>
            </a:r>
          </a:p>
        </p:txBody>
      </p:sp>
      <p:sp>
        <p:nvSpPr>
          <p:cNvPr id="37891" name="Rectangle 4"/>
          <p:cNvSpPr>
            <a:spLocks noGrp="1" noChangeArrowheads="1"/>
          </p:cNvSpPr>
          <p:nvPr>
            <p:ph idx="1"/>
          </p:nvPr>
        </p:nvSpPr>
        <p:spPr>
          <a:xfrm>
            <a:off x="616779" y="1124744"/>
            <a:ext cx="7771645" cy="5256584"/>
          </a:xfrm>
        </p:spPr>
        <p:txBody>
          <a:bodyPr>
            <a:normAutofit fontScale="92500" lnSpcReduction="10000"/>
          </a:bodyPr>
          <a:lstStyle/>
          <a:p>
            <a:pPr eaLnBrk="1" hangingPunct="1">
              <a:lnSpc>
                <a:spcPct val="110000"/>
              </a:lnSpc>
            </a:pPr>
            <a:r>
              <a:rPr lang="zh-CN" altLang="en-US" sz="3500" dirty="0" smtClean="0">
                <a:latin typeface="Times New Roman" panose="02020603050405020304" pitchFamily="18" charset="0"/>
                <a:ea typeface="黑体" panose="02010609060101010101" pitchFamily="49" charset="-122"/>
                <a:cs typeface="Times New Roman" panose="02020603050405020304" pitchFamily="18" charset="0"/>
              </a:rPr>
              <a:t>雌雄个体数不等的群体</a:t>
            </a:r>
          </a:p>
          <a:p>
            <a:pPr eaLnBrk="1" hangingPunct="1">
              <a:lnSpc>
                <a:spcPct val="110000"/>
              </a:lnSpc>
              <a:buFont typeface="Wingdings" pitchFamily="2" charset="2"/>
              <a:buNone/>
            </a:pPr>
            <a:endPar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endParaRPr>
          </a:p>
          <a:p>
            <a:pPr eaLnBrk="1" hangingPunct="1">
              <a:lnSpc>
                <a:spcPct val="110000"/>
              </a:lnSpc>
            </a:pPr>
            <a:endPar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endParaRPr>
          </a:p>
          <a:p>
            <a:pPr lvl="1" eaLnBrk="1" hangingPunct="1">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可以看出，这时的近交系数主要由雌雄个体数</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f</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中的较小的一个决定。</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极端</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的例子是有无穷多个雌性个体但只有一个雄性个体（如动物中，一个雄性个体与大量雌性个体交配产生的后代群体），或者有无穷多雄性个体但只有一个雌性个体（如异花授粉植物中，一个植株上产生的大量种子</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这时有效群体大小</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e</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大约只等于</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p>
        </p:txBody>
      </p:sp>
      <p:graphicFrame>
        <p:nvGraphicFramePr>
          <p:cNvPr id="37895" name="对象 6"/>
          <p:cNvGraphicFramePr>
            <a:graphicFrameLocks noChangeAspect="1"/>
          </p:cNvGraphicFramePr>
          <p:nvPr>
            <p:extLst>
              <p:ext uri="{D42A27DB-BD31-4B8C-83A1-F6EECF244321}">
                <p14:modId xmlns:p14="http://schemas.microsoft.com/office/powerpoint/2010/main" val="3586016439"/>
              </p:ext>
            </p:extLst>
          </p:nvPr>
        </p:nvGraphicFramePr>
        <p:xfrm>
          <a:off x="971600" y="1772816"/>
          <a:ext cx="2403122" cy="1022350"/>
        </p:xfrm>
        <a:graphic>
          <a:graphicData uri="http://schemas.openxmlformats.org/presentationml/2006/ole">
            <mc:AlternateContent xmlns:mc="http://schemas.openxmlformats.org/markup-compatibility/2006">
              <mc:Choice xmlns:v="urn:schemas-microsoft-com:vml" Requires="v">
                <p:oleObj spid="_x0000_s4272" name="公式" r:id="rId4" imgW="1167893" imgH="444307" progId="Equation.3">
                  <p:embed/>
                </p:oleObj>
              </mc:Choice>
              <mc:Fallback>
                <p:oleObj name="公式" r:id="rId4" imgW="1167893" imgH="444307"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1600" y="1772816"/>
                        <a:ext cx="2403122" cy="1022350"/>
                      </a:xfrm>
                      <a:prstGeom prst="rect">
                        <a:avLst/>
                      </a:prstGeom>
                      <a:noFill/>
                      <a:ln>
                        <a:noFill/>
                      </a:ln>
                    </p:spPr>
                  </p:pic>
                </p:oleObj>
              </mc:Fallback>
            </mc:AlternateContent>
          </a:graphicData>
        </a:graphic>
      </p:graphicFrame>
      <p:graphicFrame>
        <p:nvGraphicFramePr>
          <p:cNvPr id="37897" name="对象 8"/>
          <p:cNvGraphicFramePr>
            <a:graphicFrameLocks noChangeAspect="1"/>
          </p:cNvGraphicFramePr>
          <p:nvPr>
            <p:extLst>
              <p:ext uri="{D42A27DB-BD31-4B8C-83A1-F6EECF244321}">
                <p14:modId xmlns:p14="http://schemas.microsoft.com/office/powerpoint/2010/main" val="1005762316"/>
              </p:ext>
            </p:extLst>
          </p:nvPr>
        </p:nvGraphicFramePr>
        <p:xfrm>
          <a:off x="3757133" y="1772816"/>
          <a:ext cx="1926971" cy="1057894"/>
        </p:xfrm>
        <a:graphic>
          <a:graphicData uri="http://schemas.openxmlformats.org/presentationml/2006/ole">
            <mc:AlternateContent xmlns:mc="http://schemas.openxmlformats.org/markup-compatibility/2006">
              <mc:Choice xmlns:v="urn:schemas-microsoft-com:vml" Requires="v">
                <p:oleObj spid="_x0000_s4273" name="公式" r:id="rId6" imgW="965200" imgH="469900" progId="Equation.3">
                  <p:embed/>
                </p:oleObj>
              </mc:Choice>
              <mc:Fallback>
                <p:oleObj name="公式" r:id="rId6" imgW="965200" imgH="4699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57133" y="1772816"/>
                        <a:ext cx="1926971" cy="1057894"/>
                      </a:xfrm>
                      <a:prstGeom prst="rect">
                        <a:avLst/>
                      </a:prstGeom>
                      <a:noFill/>
                      <a:ln>
                        <a:noFill/>
                      </a:ln>
                    </p:spPr>
                  </p:pic>
                </p:oleObj>
              </mc:Fallback>
            </mc:AlternateContent>
          </a:graphicData>
        </a:graphic>
      </p:graphicFrame>
      <p:graphicFrame>
        <p:nvGraphicFramePr>
          <p:cNvPr id="37899" name="对象 10"/>
          <p:cNvGraphicFramePr>
            <a:graphicFrameLocks noChangeAspect="1"/>
          </p:cNvGraphicFramePr>
          <p:nvPr>
            <p:extLst>
              <p:ext uri="{D42A27DB-BD31-4B8C-83A1-F6EECF244321}">
                <p14:modId xmlns:p14="http://schemas.microsoft.com/office/powerpoint/2010/main" val="1700771523"/>
              </p:ext>
            </p:extLst>
          </p:nvPr>
        </p:nvGraphicFramePr>
        <p:xfrm>
          <a:off x="5958467" y="1772816"/>
          <a:ext cx="2304344" cy="1000125"/>
        </p:xfrm>
        <a:graphic>
          <a:graphicData uri="http://schemas.openxmlformats.org/presentationml/2006/ole">
            <mc:AlternateContent xmlns:mc="http://schemas.openxmlformats.org/markup-compatibility/2006">
              <mc:Choice xmlns:v="urn:schemas-microsoft-com:vml" Requires="v">
                <p:oleObj spid="_x0000_s4274" name="公式" r:id="rId8" imgW="1143000" imgH="444500" progId="Equation.3">
                  <p:embed/>
                </p:oleObj>
              </mc:Choice>
              <mc:Fallback>
                <p:oleObj name="公式" r:id="rId8" imgW="1143000" imgH="4445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58467" y="1772816"/>
                        <a:ext cx="2304344" cy="10001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906685163"/>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title"/>
          </p:nvPr>
        </p:nvSpPr>
        <p:spPr>
          <a:xfrm>
            <a:off x="457200" y="274638"/>
            <a:ext cx="8229600" cy="850106"/>
          </a:xfrm>
        </p:spPr>
        <p:txBody>
          <a:bodyPr>
            <a:normAutofit/>
          </a:bodyPr>
          <a:lstStyle/>
          <a:p>
            <a:r>
              <a:rPr lang="zh-CN" altLang="en-US" b="1" dirty="0" smtClean="0">
                <a:latin typeface="黑体" panose="02010609060101010101" pitchFamily="49" charset="-122"/>
                <a:ea typeface="黑体" panose="02010609060101010101" pitchFamily="49" charset="-122"/>
              </a:rPr>
              <a:t>常见遗传</a:t>
            </a:r>
            <a:r>
              <a:rPr lang="en-US" altLang="zh-CN" b="1" dirty="0" smtClean="0">
                <a:latin typeface="黑体" panose="02010609060101010101" pitchFamily="49" charset="-122"/>
                <a:ea typeface="黑体" panose="02010609060101010101" pitchFamily="49" charset="-122"/>
              </a:rPr>
              <a:t>/</a:t>
            </a:r>
            <a:r>
              <a:rPr lang="zh-CN" altLang="en-US" b="1" dirty="0" smtClean="0">
                <a:latin typeface="黑体" panose="02010609060101010101" pitchFamily="49" charset="-122"/>
                <a:ea typeface="黑体" panose="02010609060101010101" pitchFamily="49" charset="-122"/>
              </a:rPr>
              <a:t>育种</a:t>
            </a:r>
            <a:r>
              <a:rPr lang="zh-CN" altLang="en-US" b="1" dirty="0">
                <a:latin typeface="黑体" panose="02010609060101010101" pitchFamily="49" charset="-122"/>
                <a:ea typeface="黑体" panose="02010609060101010101" pitchFamily="49" charset="-122"/>
              </a:rPr>
              <a:t>群体的</a:t>
            </a:r>
            <a:r>
              <a:rPr lang="zh-CN" altLang="en-US" b="1" dirty="0" smtClean="0">
                <a:latin typeface="黑体" panose="02010609060101010101" pitchFamily="49" charset="-122"/>
                <a:ea typeface="黑体" panose="02010609060101010101" pitchFamily="49" charset="-122"/>
              </a:rPr>
              <a:t>有效大小</a:t>
            </a:r>
            <a:endParaRPr lang="zh-CN" altLang="en-US" dirty="0" smtClean="0">
              <a:solidFill>
                <a:srgbClr val="FFFF00"/>
              </a:solidFill>
            </a:endParaRPr>
          </a:p>
        </p:txBody>
      </p:sp>
      <p:sp>
        <p:nvSpPr>
          <p:cNvPr id="38915" name="Rectangle 4"/>
          <p:cNvSpPr>
            <a:spLocks noGrp="1" noChangeArrowheads="1"/>
          </p:cNvSpPr>
          <p:nvPr>
            <p:ph idx="1"/>
          </p:nvPr>
        </p:nvSpPr>
        <p:spPr>
          <a:xfrm>
            <a:off x="457200" y="1196752"/>
            <a:ext cx="8229600" cy="3456384"/>
          </a:xfrm>
        </p:spPr>
        <p:txBody>
          <a:bodyPr>
            <a:normAutofit/>
          </a:bodyPr>
          <a:lstStyle/>
          <a:p>
            <a:pPr eaLnBrk="1" hangingPunct="1"/>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世代间个体数不等的群体</a:t>
            </a:r>
            <a:endPar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世代</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的群体大小为</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 1, 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，近交系数在上下代之间的关系是：</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dirty="0">
                <a:latin typeface="Times New Roman" panose="02020603050405020304" pitchFamily="18" charset="0"/>
                <a:ea typeface="黑体" panose="02010609060101010101" pitchFamily="49" charset="-122"/>
                <a:cs typeface="Times New Roman" panose="02020603050405020304" pitchFamily="18" charset="0"/>
              </a:rPr>
              <a:t>世代</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与世代</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的近交系数关系是：</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 name="Rectangle 5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 name="对象 2"/>
          <p:cNvGraphicFramePr>
            <a:graphicFrameLocks noChangeAspect="1"/>
          </p:cNvGraphicFramePr>
          <p:nvPr>
            <p:extLst>
              <p:ext uri="{D42A27DB-BD31-4B8C-83A1-F6EECF244321}">
                <p14:modId xmlns:p14="http://schemas.microsoft.com/office/powerpoint/2010/main" val="240342834"/>
              </p:ext>
            </p:extLst>
          </p:nvPr>
        </p:nvGraphicFramePr>
        <p:xfrm>
          <a:off x="1259633" y="2738531"/>
          <a:ext cx="4320480" cy="1122517"/>
        </p:xfrm>
        <a:graphic>
          <a:graphicData uri="http://schemas.openxmlformats.org/presentationml/2006/ole">
            <mc:AlternateContent xmlns:mc="http://schemas.openxmlformats.org/markup-compatibility/2006">
              <mc:Choice xmlns:v="urn:schemas-microsoft-com:vml" Requires="v">
                <p:oleObj spid="_x0000_s5191" name="公式" r:id="rId4" imgW="1701800" imgH="431800" progId="Equation.3">
                  <p:embed/>
                </p:oleObj>
              </mc:Choice>
              <mc:Fallback>
                <p:oleObj name="公式" r:id="rId4" imgW="1701800" imgH="431800" progId="Equation.3">
                  <p:embed/>
                  <p:pic>
                    <p:nvPicPr>
                      <p:cNvPr id="0" name="Object 5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9633" y="2738531"/>
                        <a:ext cx="4320480" cy="1122517"/>
                      </a:xfrm>
                      <a:prstGeom prst="rect">
                        <a:avLst/>
                      </a:prstGeom>
                      <a:noFill/>
                    </p:spPr>
                  </p:pic>
                </p:oleObj>
              </mc:Fallback>
            </mc:AlternateContent>
          </a:graphicData>
        </a:graphic>
      </p:graphicFrame>
      <p:sp>
        <p:nvSpPr>
          <p:cNvPr id="4" name="Rectangle 5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3979226330"/>
              </p:ext>
            </p:extLst>
          </p:nvPr>
        </p:nvGraphicFramePr>
        <p:xfrm>
          <a:off x="1280354" y="4365104"/>
          <a:ext cx="7180078" cy="1080120"/>
        </p:xfrm>
        <a:graphic>
          <a:graphicData uri="http://schemas.openxmlformats.org/presentationml/2006/ole">
            <mc:AlternateContent xmlns:mc="http://schemas.openxmlformats.org/markup-compatibility/2006">
              <mc:Choice xmlns:v="urn:schemas-microsoft-com:vml" Requires="v">
                <p:oleObj spid="_x0000_s5192" name="公式" r:id="rId6" imgW="2933700" imgH="431800" progId="Equation.3">
                  <p:embed/>
                </p:oleObj>
              </mc:Choice>
              <mc:Fallback>
                <p:oleObj name="公式" r:id="rId6" imgW="2933700" imgH="431800" progId="Equation.3">
                  <p:embed/>
                  <p:pic>
                    <p:nvPicPr>
                      <p:cNvPr id="0" name="Object 5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80354" y="4365104"/>
                        <a:ext cx="7180078" cy="1080120"/>
                      </a:xfrm>
                      <a:prstGeom prst="rect">
                        <a:avLst/>
                      </a:prstGeom>
                      <a:noFill/>
                    </p:spPr>
                  </p:pic>
                </p:oleObj>
              </mc:Fallback>
            </mc:AlternateContent>
          </a:graphicData>
        </a:graphic>
      </p:graphicFrame>
    </p:spTree>
    <p:extLst>
      <p:ext uri="{BB962C8B-B14F-4D97-AF65-F5344CB8AC3E}">
        <p14:creationId xmlns:p14="http://schemas.microsoft.com/office/powerpoint/2010/main" val="49140767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title"/>
          </p:nvPr>
        </p:nvSpPr>
        <p:spPr>
          <a:xfrm>
            <a:off x="457200" y="274638"/>
            <a:ext cx="8229600" cy="850106"/>
          </a:xfrm>
        </p:spPr>
        <p:txBody>
          <a:bodyPr>
            <a:normAutofit/>
          </a:bodyPr>
          <a:lstStyle/>
          <a:p>
            <a:r>
              <a:rPr lang="zh-CN" altLang="en-US" b="1" dirty="0" smtClean="0">
                <a:latin typeface="黑体" panose="02010609060101010101" pitchFamily="49" charset="-122"/>
                <a:ea typeface="黑体" panose="02010609060101010101" pitchFamily="49" charset="-122"/>
              </a:rPr>
              <a:t>常见遗传</a:t>
            </a:r>
            <a:r>
              <a:rPr lang="en-US" altLang="zh-CN" b="1" dirty="0" smtClean="0">
                <a:latin typeface="黑体" panose="02010609060101010101" pitchFamily="49" charset="-122"/>
                <a:ea typeface="黑体" panose="02010609060101010101" pitchFamily="49" charset="-122"/>
              </a:rPr>
              <a:t>/</a:t>
            </a:r>
            <a:r>
              <a:rPr lang="zh-CN" altLang="en-US" b="1" dirty="0" smtClean="0">
                <a:latin typeface="黑体" panose="02010609060101010101" pitchFamily="49" charset="-122"/>
                <a:ea typeface="黑体" panose="02010609060101010101" pitchFamily="49" charset="-122"/>
              </a:rPr>
              <a:t>育种</a:t>
            </a:r>
            <a:r>
              <a:rPr lang="zh-CN" altLang="en-US" b="1" dirty="0">
                <a:latin typeface="黑体" panose="02010609060101010101" pitchFamily="49" charset="-122"/>
                <a:ea typeface="黑体" panose="02010609060101010101" pitchFamily="49" charset="-122"/>
              </a:rPr>
              <a:t>群体的</a:t>
            </a:r>
            <a:r>
              <a:rPr lang="zh-CN" altLang="en-US" b="1" dirty="0" smtClean="0">
                <a:latin typeface="黑体" panose="02010609060101010101" pitchFamily="49" charset="-122"/>
                <a:ea typeface="黑体" panose="02010609060101010101" pitchFamily="49" charset="-122"/>
              </a:rPr>
              <a:t>有效大小</a:t>
            </a:r>
            <a:endParaRPr lang="zh-CN" altLang="en-US" dirty="0" smtClean="0">
              <a:solidFill>
                <a:srgbClr val="FFFF00"/>
              </a:solidFill>
            </a:endParaRPr>
          </a:p>
        </p:txBody>
      </p:sp>
      <p:sp>
        <p:nvSpPr>
          <p:cNvPr id="38915" name="Rectangle 4"/>
          <p:cNvSpPr>
            <a:spLocks noGrp="1" noChangeArrowheads="1"/>
          </p:cNvSpPr>
          <p:nvPr>
            <p:ph idx="1"/>
          </p:nvPr>
        </p:nvSpPr>
        <p:spPr>
          <a:xfrm>
            <a:off x="457200" y="1124744"/>
            <a:ext cx="8229600" cy="5040560"/>
          </a:xfrm>
        </p:spPr>
        <p:txBody>
          <a:bodyPr>
            <a:normAutofit/>
          </a:bodyPr>
          <a:lstStyle/>
          <a:p>
            <a:pPr eaLnBrk="1" hangingPunct="1"/>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世代间个体数不等的群体</a:t>
            </a:r>
            <a:endPar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有效群体大小</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e</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调和平均数</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受最小一个数值的影响最大。因此，具有最小个体数的世代对有效群体大小</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起决定作用。这种现象就是后面将要提及的瓶颈效应和建立者效应。</a:t>
            </a:r>
            <a:endParaRPr lang="zh-CN" altLang="en-US"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8921" name="对象 5"/>
          <p:cNvGraphicFramePr>
            <a:graphicFrameLocks noChangeAspect="1"/>
          </p:cNvGraphicFramePr>
          <p:nvPr>
            <p:extLst>
              <p:ext uri="{D42A27DB-BD31-4B8C-83A1-F6EECF244321}">
                <p14:modId xmlns:p14="http://schemas.microsoft.com/office/powerpoint/2010/main" val="456516493"/>
              </p:ext>
            </p:extLst>
          </p:nvPr>
        </p:nvGraphicFramePr>
        <p:xfrm>
          <a:off x="1187625" y="3235821"/>
          <a:ext cx="3816424" cy="1065371"/>
        </p:xfrm>
        <a:graphic>
          <a:graphicData uri="http://schemas.openxmlformats.org/presentationml/2006/ole">
            <mc:AlternateContent xmlns:mc="http://schemas.openxmlformats.org/markup-compatibility/2006">
              <mc:Choice xmlns:v="urn:schemas-microsoft-com:vml" Requires="v">
                <p:oleObj spid="_x0000_s162833" name="公式" r:id="rId4" imgW="1752600" imgH="431800" progId="Equation.3">
                  <p:embed/>
                </p:oleObj>
              </mc:Choice>
              <mc:Fallback>
                <p:oleObj name="公式" r:id="rId4" imgW="1752600" imgH="431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7625" y="3235821"/>
                        <a:ext cx="3816424" cy="1065371"/>
                      </a:xfrm>
                      <a:prstGeom prst="rect">
                        <a:avLst/>
                      </a:prstGeom>
                      <a:noFill/>
                      <a:ln>
                        <a:noFill/>
                      </a:ln>
                    </p:spPr>
                  </p:pic>
                </p:oleObj>
              </mc:Fallback>
            </mc:AlternateContent>
          </a:graphicData>
        </a:graphic>
      </p:graphicFrame>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3" name="对象 2"/>
          <p:cNvGraphicFramePr>
            <a:graphicFrameLocks noChangeAspect="1"/>
          </p:cNvGraphicFramePr>
          <p:nvPr>
            <p:extLst>
              <p:ext uri="{D42A27DB-BD31-4B8C-83A1-F6EECF244321}">
                <p14:modId xmlns:p14="http://schemas.microsoft.com/office/powerpoint/2010/main" val="2186411726"/>
              </p:ext>
            </p:extLst>
          </p:nvPr>
        </p:nvGraphicFramePr>
        <p:xfrm>
          <a:off x="1187624" y="2276872"/>
          <a:ext cx="6389544" cy="1008112"/>
        </p:xfrm>
        <a:graphic>
          <a:graphicData uri="http://schemas.openxmlformats.org/presentationml/2006/ole">
            <mc:AlternateContent xmlns:mc="http://schemas.openxmlformats.org/markup-compatibility/2006">
              <mc:Choice xmlns:v="urn:schemas-microsoft-com:vml" Requires="v">
                <p:oleObj spid="_x0000_s162834" name="公式" r:id="rId6" imgW="2794000" imgH="431800" progId="Equation.3">
                  <p:embed/>
                </p:oleObj>
              </mc:Choice>
              <mc:Fallback>
                <p:oleObj name="公式" r:id="rId6" imgW="2794000" imgH="431800" progId="Equation.3">
                  <p:embed/>
                  <p:pic>
                    <p:nvPicPr>
                      <p:cNvPr id="0"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87624" y="2276872"/>
                        <a:ext cx="6389544" cy="1008112"/>
                      </a:xfrm>
                      <a:prstGeom prst="rect">
                        <a:avLst/>
                      </a:prstGeom>
                      <a:noFill/>
                    </p:spPr>
                  </p:pic>
                </p:oleObj>
              </mc:Fallback>
            </mc:AlternateContent>
          </a:graphicData>
        </a:graphic>
      </p:graphicFrame>
    </p:spTree>
    <p:extLst>
      <p:ext uri="{BB962C8B-B14F-4D97-AF65-F5344CB8AC3E}">
        <p14:creationId xmlns:p14="http://schemas.microsoft.com/office/powerpoint/2010/main" val="157480189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8"/>
          <p:cNvSpPr>
            <a:spLocks noGrp="1" noChangeArrowheads="1"/>
          </p:cNvSpPr>
          <p:nvPr>
            <p:ph type="title"/>
          </p:nvPr>
        </p:nvSpPr>
        <p:spPr/>
        <p:txBody>
          <a:bodyPr>
            <a:noAutofit/>
          </a:bodyPr>
          <a:lstStyle/>
          <a:p>
            <a:r>
              <a:rPr lang="zh-CN" altLang="en-US" b="1" dirty="0" smtClean="0">
                <a:latin typeface="黑体" panose="02010609060101010101" pitchFamily="49" charset="-122"/>
                <a:ea typeface="黑体" panose="02010609060101010101" pitchFamily="49" charset="-122"/>
              </a:rPr>
              <a:t>理想群体中亲代对子体的贡献</a:t>
            </a:r>
          </a:p>
        </p:txBody>
      </p:sp>
      <p:sp>
        <p:nvSpPr>
          <p:cNvPr id="39939" name="Rectangle 3"/>
          <p:cNvSpPr>
            <a:spLocks noGrp="1" noChangeArrowheads="1"/>
          </p:cNvSpPr>
          <p:nvPr>
            <p:ph idx="1"/>
          </p:nvPr>
        </p:nvSpPr>
        <p:spPr>
          <a:xfrm>
            <a:off x="457200" y="1412776"/>
            <a:ext cx="8229600" cy="4032449"/>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对于理想群体，我们假定每个个体为下一代平均贡献一个后代</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或两个配子，</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保持群体大小代代相同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，由于随机交配的缘故，有些亲本可能贡献多于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个的后代，有的亲本可能没有后代。没有后代的个体，它们携带的基因也就不能传递给后续的世代</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8928023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8"/>
          <p:cNvSpPr>
            <a:spLocks noGrp="1" noChangeArrowheads="1"/>
          </p:cNvSpPr>
          <p:nvPr>
            <p:ph type="title"/>
          </p:nvPr>
        </p:nvSpPr>
        <p:spPr>
          <a:xfrm>
            <a:off x="457200" y="274638"/>
            <a:ext cx="8229600" cy="994122"/>
          </a:xfrm>
        </p:spPr>
        <p:txBody>
          <a:bodyPr>
            <a:noAutofit/>
          </a:bodyPr>
          <a:lstStyle/>
          <a:p>
            <a:r>
              <a:rPr lang="zh-CN" altLang="en-US" b="1" dirty="0" smtClean="0">
                <a:latin typeface="黑体" panose="02010609060101010101" pitchFamily="49" charset="-122"/>
                <a:ea typeface="黑体" panose="02010609060101010101" pitchFamily="49" charset="-122"/>
              </a:rPr>
              <a:t>后代贡献的随机性</a:t>
            </a:r>
          </a:p>
        </p:txBody>
      </p:sp>
      <p:sp>
        <p:nvSpPr>
          <p:cNvPr id="39939" name="Rectangle 3"/>
          <p:cNvSpPr>
            <a:spLocks noGrp="1" noChangeArrowheads="1"/>
          </p:cNvSpPr>
          <p:nvPr>
            <p:ph idx="1"/>
          </p:nvPr>
        </p:nvSpPr>
        <p:spPr>
          <a:xfrm>
            <a:off x="611560" y="1340768"/>
            <a:ext cx="7992888" cy="4896544"/>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每个</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亲本个体贡献的后代个体数是一个随机变量，服从</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二项分布</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=N, </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因此，作为随机变量，每个亲本贡献后代数的均值等于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3000" i="1" dirty="0" err="1" smtClean="0">
                <a:latin typeface="Times New Roman" panose="02020603050405020304" pitchFamily="18" charset="0"/>
                <a:ea typeface="黑体" panose="02010609060101010101" pitchFamily="49" charset="-122"/>
                <a:cs typeface="Times New Roman" panose="02020603050405020304" pitchFamily="18" charset="0"/>
              </a:rPr>
              <a:t>npq</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=1-1/</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亚群体容量较大的时候，这个随机变量近似服从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λ=1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的泊松分布，其均值等于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、方差也等于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如把</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对后代的平均</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贡献</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看做两个配子的话</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每个亲本贡献的配子数</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是随</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机变量</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近似</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服从</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λ=2</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泊松分布，其均值</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方差也</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2872909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8"/>
          <p:cNvSpPr>
            <a:spLocks noGrp="1" noChangeArrowheads="1"/>
          </p:cNvSpPr>
          <p:nvPr>
            <p:ph type="title"/>
          </p:nvPr>
        </p:nvSpPr>
        <p:spPr>
          <a:xfrm>
            <a:off x="457200" y="188640"/>
            <a:ext cx="8229600" cy="864096"/>
          </a:xfrm>
        </p:spPr>
        <p:txBody>
          <a:bodyPr/>
          <a:lstStyle/>
          <a:p>
            <a:r>
              <a:rPr lang="zh-CN" altLang="en-US" b="1" dirty="0">
                <a:latin typeface="Times New Roman" panose="02020603050405020304" pitchFamily="18" charset="0"/>
                <a:ea typeface="黑体" panose="02010609060101010101" pitchFamily="49" charset="-122"/>
                <a:cs typeface="Times New Roman" panose="02020603050405020304" pitchFamily="18" charset="0"/>
              </a:rPr>
              <a:t>家系大小非随机分布的群体</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9939" name="Rectangle 3"/>
          <p:cNvSpPr>
            <a:spLocks noGrp="1" noChangeArrowheads="1"/>
          </p:cNvSpPr>
          <p:nvPr>
            <p:ph idx="1"/>
          </p:nvPr>
        </p:nvSpPr>
        <p:spPr>
          <a:xfrm>
            <a:off x="518864" y="1124744"/>
            <a:ext cx="8229600" cy="5616624"/>
          </a:xfrm>
        </p:spPr>
        <p:txBody>
          <a:bodyPr>
            <a:normAutofit fontScale="85000" lnSpcReduction="10000"/>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对理想群体，我们假定每个个体有等同的机会为下一代贡献基因或后代，亲本个体对后代的贡献是一个随机分布</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家系大小非随机分布的群体是偏离理想群体的最常见的形式，家系大小定义为每个个体为下一个世代群体贡献的子代的数目。</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对实际的育种群体来说，由于亲本个体在繁殖能力上的差异，以及它们的后代个体在生存能力上的差异，亲本个体很少具有相同的机会为下一代贡献基因或后代。这种差异会造成家系大小差异的增加，其结果是后代群体中的大部分个体来自于少数的一些亲本，从而造成有效群体大小的下降。</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相反，特殊的育种方法也可以把家系大小的差异降低，从而增加有效群体大小。</a:t>
            </a:r>
            <a:endParaRPr lang="zh-CN" altLang="en-US"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99669231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8"/>
          <p:cNvSpPr>
            <a:spLocks noGrp="1" noChangeArrowheads="1"/>
          </p:cNvSpPr>
          <p:nvPr>
            <p:ph type="title"/>
          </p:nvPr>
        </p:nvSpPr>
        <p:spPr>
          <a:xfrm>
            <a:off x="184731" y="332656"/>
            <a:ext cx="8707749" cy="792088"/>
          </a:xfrm>
        </p:spPr>
        <p:txBody>
          <a:bodyPr>
            <a:normAutofit fontScale="90000"/>
          </a:bodyPr>
          <a:lstStyle/>
          <a:p>
            <a:r>
              <a:rPr lang="zh-CN" altLang="en-US" b="1" dirty="0">
                <a:latin typeface="Times New Roman" panose="02020603050405020304" pitchFamily="18" charset="0"/>
                <a:ea typeface="黑体" panose="02010609060101010101" pitchFamily="49" charset="-122"/>
                <a:cs typeface="Times New Roman" panose="02020603050405020304" pitchFamily="18" charset="0"/>
              </a:rPr>
              <a:t>家系大小非随机分布</a:t>
            </a:r>
            <a:r>
              <a:rPr lang="zh-CN" altLang="en-US" b="1" dirty="0" smtClean="0">
                <a:latin typeface="黑体" panose="02010609060101010101" pitchFamily="49" charset="-122"/>
                <a:ea typeface="黑体" panose="02010609060101010101" pitchFamily="49" charset="-122"/>
              </a:rPr>
              <a:t>的</a:t>
            </a:r>
            <a:r>
              <a:rPr lang="zh-CN" altLang="en-US" b="1" dirty="0">
                <a:latin typeface="黑体" panose="02010609060101010101" pitchFamily="49" charset="-122"/>
                <a:ea typeface="黑体" panose="02010609060101010101" pitchFamily="49" charset="-122"/>
              </a:rPr>
              <a:t>有效群体大小</a:t>
            </a:r>
            <a:endParaRPr lang="zh-CN" altLang="en-US" b="1" dirty="0" smtClean="0">
              <a:solidFill>
                <a:srgbClr val="FFFF00"/>
              </a:solidFill>
            </a:endParaRPr>
          </a:p>
        </p:txBody>
      </p:sp>
      <p:sp>
        <p:nvSpPr>
          <p:cNvPr id="40963" name="Rectangle 3"/>
          <p:cNvSpPr>
            <a:spLocks noGrp="1" noChangeArrowheads="1"/>
          </p:cNvSpPr>
          <p:nvPr>
            <p:ph idx="1"/>
          </p:nvPr>
        </p:nvSpPr>
        <p:spPr>
          <a:xfrm>
            <a:off x="611560" y="2492896"/>
            <a:ext cx="7992888" cy="3456384"/>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理想群体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en-US"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大小这一随机变量</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可视为</a:t>
            </a:r>
            <a:r>
              <a:rPr lang="el-GR" altLang="zh-CN" dirty="0" smtClean="0">
                <a:latin typeface="Times New Roman" panose="02020603050405020304" pitchFamily="18" charset="0"/>
                <a:ea typeface="黑体" panose="02010609060101010101" pitchFamily="49" charset="-122"/>
                <a:cs typeface="Times New Roman" panose="02020603050405020304" pitchFamily="18" charset="0"/>
              </a:rPr>
              <a:t>λ</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泊</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松（</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Poisson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）分布</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这时</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E</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e</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从这一公式还可以看出，如果家系大小的方差为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en-US"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e</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，即有效群体大小有时还可以是真实群体大小的两倍。</a:t>
            </a:r>
          </a:p>
        </p:txBody>
      </p:sp>
      <p:graphicFrame>
        <p:nvGraphicFramePr>
          <p:cNvPr id="40969" name="对象 8"/>
          <p:cNvGraphicFramePr>
            <a:graphicFrameLocks noChangeAspect="1"/>
          </p:cNvGraphicFramePr>
          <p:nvPr>
            <p:extLst>
              <p:ext uri="{D42A27DB-BD31-4B8C-83A1-F6EECF244321}">
                <p14:modId xmlns:p14="http://schemas.microsoft.com/office/powerpoint/2010/main" val="3208320726"/>
              </p:ext>
            </p:extLst>
          </p:nvPr>
        </p:nvGraphicFramePr>
        <p:xfrm>
          <a:off x="3268016" y="1124744"/>
          <a:ext cx="1880048" cy="1184178"/>
        </p:xfrm>
        <a:graphic>
          <a:graphicData uri="http://schemas.openxmlformats.org/presentationml/2006/ole">
            <mc:AlternateContent xmlns:mc="http://schemas.openxmlformats.org/markup-compatibility/2006">
              <mc:Choice xmlns:v="urn:schemas-microsoft-com:vml" Requires="v">
                <p:oleObj spid="_x0000_s6253" name="公式" r:id="rId4" imgW="774364" imgH="431613" progId="Equation.3">
                  <p:embed/>
                </p:oleObj>
              </mc:Choice>
              <mc:Fallback>
                <p:oleObj name="公式" r:id="rId4" imgW="774364" imgH="431613"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68016" y="1124744"/>
                        <a:ext cx="1880048" cy="118417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097320189"/>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8"/>
          <p:cNvSpPr>
            <a:spLocks noGrp="1" noChangeArrowheads="1"/>
          </p:cNvSpPr>
          <p:nvPr>
            <p:ph type="title"/>
          </p:nvPr>
        </p:nvSpPr>
        <p:spPr>
          <a:xfrm>
            <a:off x="457200" y="274638"/>
            <a:ext cx="8229600" cy="850106"/>
          </a:xfrm>
        </p:spPr>
        <p:txBody>
          <a:bodyPr>
            <a:normAutofit/>
          </a:bodyPr>
          <a:lstStyle/>
          <a:p>
            <a:r>
              <a:rPr lang="zh-CN" altLang="zh-CN" b="1" dirty="0">
                <a:latin typeface="黑体" panose="02010609060101010101" pitchFamily="49" charset="-122"/>
                <a:ea typeface="黑体" panose="02010609060101010101" pitchFamily="49" charset="-122"/>
              </a:rPr>
              <a:t>雌雄亲本</a:t>
            </a:r>
            <a:r>
              <a:rPr lang="zh-CN" altLang="zh-CN" b="1" dirty="0" smtClean="0">
                <a:latin typeface="黑体" panose="02010609060101010101" pitchFamily="49" charset="-122"/>
                <a:ea typeface="黑体" panose="02010609060101010101" pitchFamily="49" charset="-122"/>
              </a:rPr>
              <a:t>贡献</a:t>
            </a:r>
            <a:r>
              <a:rPr lang="zh-CN" altLang="en-US" b="1" dirty="0" smtClean="0">
                <a:latin typeface="黑体" panose="02010609060101010101" pitchFamily="49" charset="-122"/>
                <a:ea typeface="黑体" panose="02010609060101010101" pitchFamily="49" charset="-122"/>
              </a:rPr>
              <a:t>存在差异的情形</a:t>
            </a:r>
            <a:endParaRPr lang="zh-CN" altLang="en-US" b="1" dirty="0" smtClean="0">
              <a:solidFill>
                <a:srgbClr val="FFFF00"/>
              </a:solidFill>
              <a:latin typeface="黑体" panose="02010609060101010101" pitchFamily="49" charset="-122"/>
              <a:ea typeface="黑体" panose="02010609060101010101" pitchFamily="49" charset="-122"/>
            </a:endParaRPr>
          </a:p>
        </p:txBody>
      </p:sp>
      <p:sp>
        <p:nvSpPr>
          <p:cNvPr id="40963" name="Rectangle 3"/>
          <p:cNvSpPr>
            <a:spLocks noGrp="1" noChangeArrowheads="1"/>
          </p:cNvSpPr>
          <p:nvPr>
            <p:ph idx="1"/>
          </p:nvPr>
        </p:nvSpPr>
        <p:spPr>
          <a:xfrm>
            <a:off x="457200" y="1196753"/>
            <a:ext cx="8229600" cy="2592288"/>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对于雌雄异体的交配，如大多数的动物物种，雌雄亲本贡献的配子数还可能有不同的方差。这时，可以</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公式近似</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计算有效群体大小，其中</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km</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kf</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分别</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是雌雄亲本贡献配子数的方差。</a:t>
            </a:r>
            <a:endParaRPr lang="zh-CN" altLang="en-US"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1796423109"/>
              </p:ext>
            </p:extLst>
          </p:nvPr>
        </p:nvGraphicFramePr>
        <p:xfrm>
          <a:off x="2699792" y="3933056"/>
          <a:ext cx="3331636" cy="1268760"/>
        </p:xfrm>
        <a:graphic>
          <a:graphicData uri="http://schemas.openxmlformats.org/presentationml/2006/ole">
            <mc:AlternateContent xmlns:mc="http://schemas.openxmlformats.org/markup-compatibility/2006">
              <mc:Choice xmlns:v="urn:schemas-microsoft-com:vml" Requires="v">
                <p:oleObj spid="_x0000_s97330" name="公式" r:id="rId4" imgW="1155199" imgH="444307" progId="Equation.3">
                  <p:embed/>
                </p:oleObj>
              </mc:Choice>
              <mc:Fallback>
                <p:oleObj name="公式" r:id="rId4" imgW="1155199" imgH="444307"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9792" y="3933056"/>
                        <a:ext cx="3331636" cy="1268760"/>
                      </a:xfrm>
                      <a:prstGeom prst="rect">
                        <a:avLst/>
                      </a:prstGeom>
                      <a:noFill/>
                    </p:spPr>
                  </p:pic>
                </p:oleObj>
              </mc:Fallback>
            </mc:AlternateContent>
          </a:graphicData>
        </a:graphic>
      </p:graphicFrame>
    </p:spTree>
    <p:extLst>
      <p:ext uri="{BB962C8B-B14F-4D97-AF65-F5344CB8AC3E}">
        <p14:creationId xmlns:p14="http://schemas.microsoft.com/office/powerpoint/2010/main" val="297587209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latin typeface="黑体" panose="02010609060101010101" pitchFamily="49" charset="-122"/>
                <a:ea typeface="黑体" panose="02010609060101010101" pitchFamily="49" charset="-122"/>
              </a:rPr>
              <a:t>一般群体的亲缘关系研究方法</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539552" y="1484784"/>
            <a:ext cx="8064896" cy="4464496"/>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理想群体需要满足一系列条件，对于大多数动植物育种群体来说，这些条件不一定都能够得到满足</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通过</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有效群体大小这一概念，可以把一个非理想群体看作理想群体进行研究</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latin typeface="Times New Roman" panose="02020603050405020304" pitchFamily="18" charset="0"/>
                <a:ea typeface="黑体" panose="02010609060101010101" pitchFamily="49" charset="-122"/>
                <a:cs typeface="Times New Roman" panose="02020603050405020304" pitchFamily="18" charset="0"/>
              </a:rPr>
              <a:t>另外，</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系谱关系明确或者按照特殊规则进行交配的群体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可以直接计算</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个体</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间共祖先系数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它们</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后代</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5926240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8"/>
          <p:cNvSpPr>
            <a:spLocks noGrp="1" noChangeArrowheads="1"/>
          </p:cNvSpPr>
          <p:nvPr>
            <p:ph type="title"/>
          </p:nvPr>
        </p:nvSpPr>
        <p:spPr>
          <a:xfrm>
            <a:off x="457200" y="188640"/>
            <a:ext cx="8229600" cy="792088"/>
          </a:xfrm>
        </p:spPr>
        <p:txBody>
          <a:bodyPr>
            <a:normAutofit/>
          </a:bodyPr>
          <a:lstStyle/>
          <a:p>
            <a:r>
              <a:rPr lang="zh-CN" altLang="zh-CN" b="1" dirty="0" smtClean="0">
                <a:latin typeface="黑体" panose="02010609060101010101" pitchFamily="49" charset="-122"/>
                <a:ea typeface="黑体" panose="02010609060101010101" pitchFamily="49" charset="-122"/>
              </a:rPr>
              <a:t>建立者效应</a:t>
            </a:r>
            <a:endParaRPr lang="zh-CN" altLang="en-US" b="1" dirty="0" smtClean="0">
              <a:solidFill>
                <a:srgbClr val="FFFF00"/>
              </a:solidFill>
              <a:latin typeface="黑体" panose="02010609060101010101" pitchFamily="49" charset="-122"/>
              <a:ea typeface="黑体" panose="02010609060101010101" pitchFamily="49" charset="-122"/>
            </a:endParaRPr>
          </a:p>
        </p:txBody>
      </p:sp>
      <p:sp>
        <p:nvSpPr>
          <p:cNvPr id="40963" name="Rectangle 3"/>
          <p:cNvSpPr>
            <a:spLocks noGrp="1" noChangeArrowheads="1"/>
          </p:cNvSpPr>
          <p:nvPr>
            <p:ph idx="1"/>
          </p:nvPr>
        </p:nvSpPr>
        <p:spPr>
          <a:xfrm>
            <a:off x="457200" y="1052736"/>
            <a:ext cx="8229600" cy="54006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前面的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看出，个体数最少的世代对有效群体大小的影响最大。当一个群体是由少数几个个体繁衍而来时，即繁衍过程中的某个阶段只有少数几个个体，这时的有效群体就会很小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某海岛上的人群，是由另一海岛或大陆上的少数几个人首先聚居，后来的群体是由这几个个体交配繁殖而来，那么，这几个祖先个体中的基因频率就决定了海岛群体的基因频率。由于随机漂移，海岛群体的遗传特性可能与原始群体存在较大差异</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差异是由少数几个建立者造成的，因此也称为建立者效应（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founder effect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9200540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8"/>
          <p:cNvSpPr>
            <a:spLocks noGrp="1" noChangeArrowheads="1"/>
          </p:cNvSpPr>
          <p:nvPr>
            <p:ph type="title"/>
          </p:nvPr>
        </p:nvSpPr>
        <p:spPr>
          <a:xfrm>
            <a:off x="1259632" y="184666"/>
            <a:ext cx="6480720" cy="796062"/>
          </a:xfrm>
        </p:spPr>
        <p:txBody>
          <a:bodyPr>
            <a:normAutofit/>
          </a:bodyPr>
          <a:lstStyle/>
          <a:p>
            <a:r>
              <a:rPr lang="zh-CN" altLang="zh-CN" b="1" dirty="0" smtClean="0">
                <a:latin typeface="黑体" panose="02010609060101010101" pitchFamily="49" charset="-122"/>
                <a:ea typeface="黑体" panose="02010609060101010101" pitchFamily="49" charset="-122"/>
              </a:rPr>
              <a:t>瓶颈效应</a:t>
            </a:r>
            <a:endParaRPr lang="zh-CN" altLang="en-US" b="1" dirty="0" smtClean="0">
              <a:solidFill>
                <a:srgbClr val="FFFF00"/>
              </a:solidFill>
              <a:latin typeface="黑体" panose="02010609060101010101" pitchFamily="49" charset="-122"/>
              <a:ea typeface="黑体" panose="02010609060101010101" pitchFamily="49" charset="-122"/>
            </a:endParaRPr>
          </a:p>
        </p:txBody>
      </p:sp>
      <p:sp>
        <p:nvSpPr>
          <p:cNvPr id="40963" name="Rectangle 3"/>
          <p:cNvSpPr>
            <a:spLocks noGrp="1" noChangeArrowheads="1"/>
          </p:cNvSpPr>
          <p:nvPr>
            <p:ph idx="1"/>
          </p:nvPr>
        </p:nvSpPr>
        <p:spPr>
          <a:xfrm>
            <a:off x="457200" y="1052736"/>
            <a:ext cx="8229600" cy="532859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另一情况下，少数个体在自然或人工的影响下（如自然灾害）存活下来，之后这些个体繁衍成一个新群体。当然新群体的基因频率就可能和原来的群体大不相同，而且基因的多样性也不丰富，交配产生新重组类型的可能性也不大，这种效应称为瓶颈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bottle-neck effect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建立者效应</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瓶颈效应，归根结底是由小样本的抽样误差引起的。它们不仅降低后代群体的有效大小，提高了后代群体的近交系数，并且在很大程度上决定了后代群体在很多方面的遗传特性，包括等位基因个数的减少、基因频率的奇异分离、以及连锁不平衡度的增加等等。</a:t>
            </a:r>
            <a:endPar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06557322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8"/>
          <p:cNvSpPr>
            <a:spLocks noGrp="1" noChangeArrowheads="1"/>
          </p:cNvSpPr>
          <p:nvPr>
            <p:ph type="title"/>
          </p:nvPr>
        </p:nvSpPr>
        <p:spPr>
          <a:xfrm>
            <a:off x="457200" y="274638"/>
            <a:ext cx="8229600" cy="778098"/>
          </a:xfrm>
        </p:spPr>
        <p:txBody>
          <a:bodyPr>
            <a:normAutofit fontScale="90000"/>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建立者效应和</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瓶颈效应</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细微差异</a:t>
            </a:r>
            <a:endParaRPr lang="zh-CN" altLang="en-US" b="1" dirty="0" smtClean="0">
              <a:solidFill>
                <a:srgbClr val="FFFF00"/>
              </a:solidFill>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0963" name="Rectangle 3"/>
          <p:cNvSpPr>
            <a:spLocks noGrp="1" noChangeArrowheads="1"/>
          </p:cNvSpPr>
          <p:nvPr>
            <p:ph idx="1"/>
          </p:nvPr>
        </p:nvSpPr>
        <p:spPr>
          <a:xfrm>
            <a:off x="467544" y="1124744"/>
            <a:ext cx="8147248" cy="5040560"/>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例如，最初从一陆地群体向一无人海岛迁入</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人，经过几百年的繁衍，海岛上的人口增加到现今的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10,000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人。但是，这些人的祖先都是当初迁入的那</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人，他们是陆地群体的一个有限样本，有着与陆地群体不同的基因频率。目前的海岛群体与陆地群体之间可能存在很大的遗传差异，这就是建立者效应</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又</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如，一个海岛上的人口一段时间内一直稳定在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10,000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人左右。后来由于一场突发灾难，如火山或地震等，人口迅速下降到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人。经过一段时间的恢复后，人口又发展到灾难前的水平。现在的人数与灾难前差不多，但是目前人群的遗传多样性要远低于灾难前，这就是瓶颈效应。</a:t>
            </a:r>
            <a:endPar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0964" name="Rectangle 11"/>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Font typeface="Wingdings" pitchFamily="2" charset="2"/>
              <a:buChar char="Ø"/>
              <a:defRPr sz="3200" b="1">
                <a:solidFill>
                  <a:schemeClr val="tx1"/>
                </a:solidFill>
                <a:latin typeface="黑体" pitchFamily="2" charset="-122"/>
                <a:ea typeface="黑体" pitchFamily="2" charset="-122"/>
              </a:defRPr>
            </a:lvl1pPr>
            <a:lvl2pPr marL="742950" indent="-285750">
              <a:spcBef>
                <a:spcPct val="20000"/>
              </a:spcBef>
              <a:buClr>
                <a:schemeClr val="tx2"/>
              </a:buClr>
              <a:buFont typeface="Wingdings" pitchFamily="2" charset="2"/>
              <a:buChar char="§"/>
              <a:defRPr sz="2800" b="1">
                <a:solidFill>
                  <a:schemeClr val="tx1"/>
                </a:solidFill>
                <a:latin typeface="黑体" pitchFamily="2" charset="-122"/>
                <a:ea typeface="黑体" pitchFamily="2" charset="-122"/>
              </a:defRPr>
            </a:lvl2pPr>
            <a:lvl3pPr marL="1143000" indent="-228600">
              <a:spcBef>
                <a:spcPct val="20000"/>
              </a:spcBef>
              <a:buClr>
                <a:schemeClr val="hlink"/>
              </a:buClr>
              <a:buChar char="•"/>
              <a:defRPr sz="2400" b="1">
                <a:solidFill>
                  <a:schemeClr val="tx1"/>
                </a:solidFill>
                <a:latin typeface="黑体" pitchFamily="2" charset="-122"/>
                <a:ea typeface="黑体" pitchFamily="2" charset="-122"/>
              </a:defRPr>
            </a:lvl3pPr>
            <a:lvl4pPr marL="1600200" indent="-228600">
              <a:spcBef>
                <a:spcPct val="20000"/>
              </a:spcBef>
              <a:buClr>
                <a:schemeClr val="hlink"/>
              </a:buClr>
              <a:buFont typeface="Wingdings" pitchFamily="2" charset="2"/>
              <a:buChar char="ü"/>
              <a:defRPr sz="2000" b="1">
                <a:solidFill>
                  <a:schemeClr val="tx1"/>
                </a:solidFill>
                <a:latin typeface="黑体" pitchFamily="2" charset="-122"/>
                <a:ea typeface="黑体" pitchFamily="2" charset="-122"/>
              </a:defRPr>
            </a:lvl4pPr>
            <a:lvl5pPr marL="2057400" indent="-228600">
              <a:spcBef>
                <a:spcPct val="20000"/>
              </a:spcBef>
              <a:buClr>
                <a:schemeClr val="hlink"/>
              </a:buClr>
              <a:buChar char="»"/>
              <a:defRPr sz="2000" b="1">
                <a:solidFill>
                  <a:schemeClr val="tx1"/>
                </a:solidFill>
                <a:latin typeface="黑体" pitchFamily="2" charset="-122"/>
                <a:ea typeface="黑体" pitchFamily="2" charset="-122"/>
              </a:defRPr>
            </a:lvl5pPr>
            <a:lvl6pPr marL="25146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6pPr>
            <a:lvl7pPr marL="29718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7pPr>
            <a:lvl8pPr marL="34290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8pPr>
            <a:lvl9pPr marL="38862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9pPr>
          </a:lstStyle>
          <a:p>
            <a:pPr>
              <a:spcBef>
                <a:spcPct val="0"/>
              </a:spcBef>
              <a:buClrTx/>
              <a:buFontTx/>
              <a:buNone/>
            </a:pPr>
            <a:endParaRPr lang="zh-CN" altLang="en-US" sz="1800" b="0">
              <a:latin typeface="Arial" charset="0"/>
              <a:ea typeface="宋体" charset="-122"/>
            </a:endParaRPr>
          </a:p>
        </p:txBody>
      </p:sp>
      <p:sp>
        <p:nvSpPr>
          <p:cNvPr id="40966" name="Rectangle 13"/>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Font typeface="Wingdings" pitchFamily="2" charset="2"/>
              <a:buChar char="Ø"/>
              <a:defRPr sz="3200" b="1">
                <a:solidFill>
                  <a:schemeClr val="tx1"/>
                </a:solidFill>
                <a:latin typeface="黑体" pitchFamily="2" charset="-122"/>
                <a:ea typeface="黑体" pitchFamily="2" charset="-122"/>
              </a:defRPr>
            </a:lvl1pPr>
            <a:lvl2pPr marL="742950" indent="-285750">
              <a:spcBef>
                <a:spcPct val="20000"/>
              </a:spcBef>
              <a:buClr>
                <a:schemeClr val="tx2"/>
              </a:buClr>
              <a:buFont typeface="Wingdings" pitchFamily="2" charset="2"/>
              <a:buChar char="§"/>
              <a:defRPr sz="2800" b="1">
                <a:solidFill>
                  <a:schemeClr val="tx1"/>
                </a:solidFill>
                <a:latin typeface="黑体" pitchFamily="2" charset="-122"/>
                <a:ea typeface="黑体" pitchFamily="2" charset="-122"/>
              </a:defRPr>
            </a:lvl2pPr>
            <a:lvl3pPr marL="1143000" indent="-228600">
              <a:spcBef>
                <a:spcPct val="20000"/>
              </a:spcBef>
              <a:buClr>
                <a:schemeClr val="hlink"/>
              </a:buClr>
              <a:buChar char="•"/>
              <a:defRPr sz="2400" b="1">
                <a:solidFill>
                  <a:schemeClr val="tx1"/>
                </a:solidFill>
                <a:latin typeface="黑体" pitchFamily="2" charset="-122"/>
                <a:ea typeface="黑体" pitchFamily="2" charset="-122"/>
              </a:defRPr>
            </a:lvl3pPr>
            <a:lvl4pPr marL="1600200" indent="-228600">
              <a:spcBef>
                <a:spcPct val="20000"/>
              </a:spcBef>
              <a:buClr>
                <a:schemeClr val="hlink"/>
              </a:buClr>
              <a:buFont typeface="Wingdings" pitchFamily="2" charset="2"/>
              <a:buChar char="ü"/>
              <a:defRPr sz="2000" b="1">
                <a:solidFill>
                  <a:schemeClr val="tx1"/>
                </a:solidFill>
                <a:latin typeface="黑体" pitchFamily="2" charset="-122"/>
                <a:ea typeface="黑体" pitchFamily="2" charset="-122"/>
              </a:defRPr>
            </a:lvl4pPr>
            <a:lvl5pPr marL="2057400" indent="-228600">
              <a:spcBef>
                <a:spcPct val="20000"/>
              </a:spcBef>
              <a:buClr>
                <a:schemeClr val="hlink"/>
              </a:buClr>
              <a:buChar char="»"/>
              <a:defRPr sz="2000" b="1">
                <a:solidFill>
                  <a:schemeClr val="tx1"/>
                </a:solidFill>
                <a:latin typeface="黑体" pitchFamily="2" charset="-122"/>
                <a:ea typeface="黑体" pitchFamily="2" charset="-122"/>
              </a:defRPr>
            </a:lvl5pPr>
            <a:lvl6pPr marL="25146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6pPr>
            <a:lvl7pPr marL="29718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7pPr>
            <a:lvl8pPr marL="34290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8pPr>
            <a:lvl9pPr marL="38862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9pPr>
          </a:lstStyle>
          <a:p>
            <a:pPr>
              <a:spcBef>
                <a:spcPct val="0"/>
              </a:spcBef>
              <a:buClrTx/>
              <a:buFontTx/>
              <a:buNone/>
            </a:pPr>
            <a:endParaRPr lang="zh-CN" altLang="en-US" sz="1800" b="0">
              <a:latin typeface="Arial" charset="0"/>
              <a:ea typeface="宋体" charset="-122"/>
            </a:endParaRPr>
          </a:p>
        </p:txBody>
      </p:sp>
      <p:sp>
        <p:nvSpPr>
          <p:cNvPr id="40968" name="Rectangle 17"/>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Font typeface="Wingdings" pitchFamily="2" charset="2"/>
              <a:buChar char="Ø"/>
              <a:defRPr sz="3200" b="1">
                <a:solidFill>
                  <a:schemeClr val="tx1"/>
                </a:solidFill>
                <a:latin typeface="黑体" pitchFamily="2" charset="-122"/>
                <a:ea typeface="黑体" pitchFamily="2" charset="-122"/>
              </a:defRPr>
            </a:lvl1pPr>
            <a:lvl2pPr marL="742950" indent="-285750">
              <a:spcBef>
                <a:spcPct val="20000"/>
              </a:spcBef>
              <a:buClr>
                <a:schemeClr val="tx2"/>
              </a:buClr>
              <a:buFont typeface="Wingdings" pitchFamily="2" charset="2"/>
              <a:buChar char="§"/>
              <a:defRPr sz="2800" b="1">
                <a:solidFill>
                  <a:schemeClr val="tx1"/>
                </a:solidFill>
                <a:latin typeface="黑体" pitchFamily="2" charset="-122"/>
                <a:ea typeface="黑体" pitchFamily="2" charset="-122"/>
              </a:defRPr>
            </a:lvl2pPr>
            <a:lvl3pPr marL="1143000" indent="-228600">
              <a:spcBef>
                <a:spcPct val="20000"/>
              </a:spcBef>
              <a:buClr>
                <a:schemeClr val="hlink"/>
              </a:buClr>
              <a:buChar char="•"/>
              <a:defRPr sz="2400" b="1">
                <a:solidFill>
                  <a:schemeClr val="tx1"/>
                </a:solidFill>
                <a:latin typeface="黑体" pitchFamily="2" charset="-122"/>
                <a:ea typeface="黑体" pitchFamily="2" charset="-122"/>
              </a:defRPr>
            </a:lvl3pPr>
            <a:lvl4pPr marL="1600200" indent="-228600">
              <a:spcBef>
                <a:spcPct val="20000"/>
              </a:spcBef>
              <a:buClr>
                <a:schemeClr val="hlink"/>
              </a:buClr>
              <a:buFont typeface="Wingdings" pitchFamily="2" charset="2"/>
              <a:buChar char="ü"/>
              <a:defRPr sz="2000" b="1">
                <a:solidFill>
                  <a:schemeClr val="tx1"/>
                </a:solidFill>
                <a:latin typeface="黑体" pitchFamily="2" charset="-122"/>
                <a:ea typeface="黑体" pitchFamily="2" charset="-122"/>
              </a:defRPr>
            </a:lvl4pPr>
            <a:lvl5pPr marL="2057400" indent="-228600">
              <a:spcBef>
                <a:spcPct val="20000"/>
              </a:spcBef>
              <a:buClr>
                <a:schemeClr val="hlink"/>
              </a:buClr>
              <a:buChar char="»"/>
              <a:defRPr sz="2000" b="1">
                <a:solidFill>
                  <a:schemeClr val="tx1"/>
                </a:solidFill>
                <a:latin typeface="黑体" pitchFamily="2" charset="-122"/>
                <a:ea typeface="黑体" pitchFamily="2" charset="-122"/>
              </a:defRPr>
            </a:lvl5pPr>
            <a:lvl6pPr marL="25146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6pPr>
            <a:lvl7pPr marL="29718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7pPr>
            <a:lvl8pPr marL="34290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8pPr>
            <a:lvl9pPr marL="38862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9pPr>
          </a:lstStyle>
          <a:p>
            <a:pPr>
              <a:spcBef>
                <a:spcPct val="0"/>
              </a:spcBef>
              <a:buClrTx/>
              <a:buFontTx/>
              <a:buNone/>
            </a:pPr>
            <a:endParaRPr lang="zh-CN" altLang="en-US" sz="1800" b="0">
              <a:latin typeface="Arial" charset="0"/>
              <a:ea typeface="宋体" charset="-122"/>
            </a:endParaRPr>
          </a:p>
        </p:txBody>
      </p:sp>
    </p:spTree>
    <p:extLst>
      <p:ext uri="{BB962C8B-B14F-4D97-AF65-F5344CB8AC3E}">
        <p14:creationId xmlns:p14="http://schemas.microsoft.com/office/powerpoint/2010/main" val="49458296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18654"/>
            <a:ext cx="8229600" cy="1282154"/>
          </a:xfrm>
        </p:spPr>
        <p:txBody>
          <a:bodyPr>
            <a:normAutofit fontScale="90000"/>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4.2 </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系谱</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群体中</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祖先系数和近交系数</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2060849"/>
            <a:ext cx="8229600" cy="2520280"/>
          </a:xfrm>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§4.2.1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系谱</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群体</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§4.2.2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共祖先系数和近交系数的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关系</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§4.2.3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常见系谱的共祖先系数和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§4.2.4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系谱群体共祖先系数的列表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计算</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4282683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74638"/>
            <a:ext cx="8229600" cy="706090"/>
          </a:xfrm>
        </p:spPr>
        <p:txBody>
          <a:bodyPr>
            <a:normAutofit fontScale="90000"/>
          </a:bodyPr>
          <a:lstStyle/>
          <a:p>
            <a:r>
              <a:rPr lang="zh-CN" altLang="en-US" b="1" dirty="0">
                <a:latin typeface="黑体" panose="02010609060101010101" pitchFamily="49" charset="-122"/>
                <a:ea typeface="黑体" panose="02010609060101010101" pitchFamily="49" charset="-122"/>
              </a:rPr>
              <a:t>利用</a:t>
            </a:r>
            <a:r>
              <a:rPr lang="zh-CN" altLang="zh-CN" b="1" dirty="0" smtClean="0">
                <a:latin typeface="黑体" panose="02010609060101010101" pitchFamily="49" charset="-122"/>
                <a:ea typeface="黑体" panose="02010609060101010101" pitchFamily="49" charset="-122"/>
              </a:rPr>
              <a:t>系谱</a:t>
            </a:r>
            <a:r>
              <a:rPr lang="zh-CN" altLang="en-US" b="1" dirty="0" smtClean="0">
                <a:latin typeface="黑体" panose="02010609060101010101" pitchFamily="49" charset="-122"/>
                <a:ea typeface="黑体" panose="02010609060101010101" pitchFamily="49" charset="-122"/>
              </a:rPr>
              <a:t>计算亲缘关系和近交</a:t>
            </a:r>
            <a:endParaRPr lang="zh-CN" altLang="en-US" b="1" dirty="0">
              <a:latin typeface="黑体" panose="02010609060101010101" pitchFamily="49" charset="-122"/>
              <a:ea typeface="黑体" panose="02010609060101010101" pitchFamily="49" charset="-122"/>
            </a:endParaRPr>
          </a:p>
        </p:txBody>
      </p:sp>
      <p:sp>
        <p:nvSpPr>
          <p:cNvPr id="4" name="内容占位符 3"/>
          <p:cNvSpPr>
            <a:spLocks noGrp="1"/>
          </p:cNvSpPr>
          <p:nvPr>
            <p:ph idx="1"/>
          </p:nvPr>
        </p:nvSpPr>
        <p:spPr>
          <a:xfrm>
            <a:off x="395536" y="1124744"/>
            <a:ext cx="8363272" cy="5472608"/>
          </a:xfrm>
        </p:spPr>
        <p:txBody>
          <a:bodyPr>
            <a:noAutofit/>
          </a:bodyPr>
          <a:lstStyle/>
          <a:p>
            <a:pPr>
              <a:lnSpc>
                <a:spcPct val="12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前面介绍的是</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群体大小或有效群体大小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，计算近交系数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研究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群体中基因和基因型频率的波动。近交系数等于任意个体是后裔同样纯合基因型的概率，这样定义的近交系数其实是一个群体中所有个体近交系数的平均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实际的动植物育种群体中，个体之间存在复杂的系谱关系，这时难以估计群体的有效大小，试图通过有效群体大小研究近交系数就十分困难。但是，如果知道个体之间的系谱信息，个体间的共祖先系数及每个个体的近交系数也是可以计算的。</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5823321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4"/>
          <p:cNvSpPr>
            <a:spLocks noGrp="1" noChangeArrowheads="1"/>
          </p:cNvSpPr>
          <p:nvPr>
            <p:ph type="ctrTitle"/>
          </p:nvPr>
        </p:nvSpPr>
        <p:spPr>
          <a:xfrm>
            <a:off x="107504" y="1052736"/>
            <a:ext cx="3960440" cy="720080"/>
          </a:xfrm>
        </p:spPr>
        <p:txBody>
          <a:bodyPr>
            <a:normAutofit fontScale="90000"/>
          </a:bodyPr>
          <a:lstStyle/>
          <a:p>
            <a:pPr eaLnBrk="1" hangingPunct="1"/>
            <a:r>
              <a:rPr lang="zh-CN" altLang="en-US" b="1" dirty="0" smtClean="0">
                <a:latin typeface="黑体" panose="02010609060101010101" pitchFamily="49" charset="-122"/>
                <a:ea typeface="黑体" panose="02010609060101010101" pitchFamily="49" charset="-122"/>
              </a:rPr>
              <a:t>人类群体的家谱</a:t>
            </a:r>
          </a:p>
        </p:txBody>
      </p:sp>
      <p:pic>
        <p:nvPicPr>
          <p:cNvPr id="59395" name="图片 3" descr="pedigre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3028950"/>
            <a:ext cx="4538133" cy="3496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396" name="图片 4" descr="Pedigree%20Chart.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923929" y="47182"/>
            <a:ext cx="5220072" cy="6804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5342566"/>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标题 1"/>
          <p:cNvSpPr>
            <a:spLocks noGrp="1"/>
          </p:cNvSpPr>
          <p:nvPr>
            <p:ph type="title"/>
          </p:nvPr>
        </p:nvSpPr>
        <p:spPr>
          <a:xfrm>
            <a:off x="685800" y="133351"/>
            <a:ext cx="7772400" cy="885825"/>
          </a:xfrm>
        </p:spPr>
        <p:txBody>
          <a:bodyPr/>
          <a:lstStyle/>
          <a:p>
            <a:r>
              <a:rPr lang="zh-CN" altLang="en-US" b="1" dirty="0" smtClean="0">
                <a:latin typeface="黑体" panose="02010609060101010101" pitchFamily="49" charset="-122"/>
                <a:ea typeface="黑体" panose="02010609060101010101" pitchFamily="49" charset="-122"/>
              </a:rPr>
              <a:t>人类群体系谱的表示方法</a:t>
            </a:r>
          </a:p>
        </p:txBody>
      </p:sp>
      <p:sp>
        <p:nvSpPr>
          <p:cNvPr id="60419" name="灯片编号占位符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Font typeface="Wingdings" pitchFamily="2" charset="2"/>
              <a:buChar char="Ø"/>
              <a:defRPr sz="3200" b="1">
                <a:solidFill>
                  <a:schemeClr val="tx1"/>
                </a:solidFill>
                <a:latin typeface="黑体" pitchFamily="2" charset="-122"/>
                <a:ea typeface="黑体" pitchFamily="2" charset="-122"/>
              </a:defRPr>
            </a:lvl1pPr>
            <a:lvl2pPr marL="742950" indent="-285750">
              <a:spcBef>
                <a:spcPct val="20000"/>
              </a:spcBef>
              <a:buClr>
                <a:schemeClr val="tx2"/>
              </a:buClr>
              <a:buFont typeface="Wingdings" pitchFamily="2" charset="2"/>
              <a:buChar char="§"/>
              <a:defRPr sz="2800" b="1">
                <a:solidFill>
                  <a:schemeClr val="tx1"/>
                </a:solidFill>
                <a:latin typeface="黑体" pitchFamily="2" charset="-122"/>
                <a:ea typeface="黑体" pitchFamily="2" charset="-122"/>
              </a:defRPr>
            </a:lvl2pPr>
            <a:lvl3pPr marL="1143000" indent="-228600">
              <a:spcBef>
                <a:spcPct val="20000"/>
              </a:spcBef>
              <a:buClr>
                <a:schemeClr val="hlink"/>
              </a:buClr>
              <a:buChar char="•"/>
              <a:defRPr sz="2400" b="1">
                <a:solidFill>
                  <a:schemeClr val="tx1"/>
                </a:solidFill>
                <a:latin typeface="黑体" pitchFamily="2" charset="-122"/>
                <a:ea typeface="黑体" pitchFamily="2" charset="-122"/>
              </a:defRPr>
            </a:lvl3pPr>
            <a:lvl4pPr marL="1600200" indent="-228600">
              <a:spcBef>
                <a:spcPct val="20000"/>
              </a:spcBef>
              <a:buClr>
                <a:schemeClr val="hlink"/>
              </a:buClr>
              <a:buFont typeface="Wingdings" pitchFamily="2" charset="2"/>
              <a:buChar char="ü"/>
              <a:defRPr sz="2000" b="1">
                <a:solidFill>
                  <a:schemeClr val="tx1"/>
                </a:solidFill>
                <a:latin typeface="黑体" pitchFamily="2" charset="-122"/>
                <a:ea typeface="黑体" pitchFamily="2" charset="-122"/>
              </a:defRPr>
            </a:lvl4pPr>
            <a:lvl5pPr marL="2057400" indent="-228600">
              <a:spcBef>
                <a:spcPct val="20000"/>
              </a:spcBef>
              <a:buClr>
                <a:schemeClr val="hlink"/>
              </a:buClr>
              <a:buChar char="»"/>
              <a:defRPr sz="2000" b="1">
                <a:solidFill>
                  <a:schemeClr val="tx1"/>
                </a:solidFill>
                <a:latin typeface="黑体" pitchFamily="2" charset="-122"/>
                <a:ea typeface="黑体" pitchFamily="2" charset="-122"/>
              </a:defRPr>
            </a:lvl5pPr>
            <a:lvl6pPr marL="25146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6pPr>
            <a:lvl7pPr marL="29718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7pPr>
            <a:lvl8pPr marL="34290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8pPr>
            <a:lvl9pPr marL="38862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9pPr>
          </a:lstStyle>
          <a:p>
            <a:pPr>
              <a:spcBef>
                <a:spcPct val="0"/>
              </a:spcBef>
              <a:buClrTx/>
              <a:buFontTx/>
              <a:buNone/>
            </a:pPr>
            <a:fld id="{2232DD21-35F0-47BF-A3E7-FB47BE978B7D}" type="slidenum">
              <a:rPr lang="zh-CN" altLang="en-US" sz="1600" b="0" smtClean="0">
                <a:solidFill>
                  <a:srgbClr val="0099FF"/>
                </a:solidFill>
                <a:latin typeface="Arial" charset="0"/>
                <a:ea typeface="宋体" charset="-122"/>
              </a:rPr>
              <a:pPr>
                <a:spcBef>
                  <a:spcPct val="0"/>
                </a:spcBef>
                <a:buClrTx/>
                <a:buFontTx/>
                <a:buNone/>
              </a:pPr>
              <a:t>26</a:t>
            </a:fld>
            <a:endParaRPr lang="en-US" altLang="zh-CN" sz="1600" b="0" smtClean="0">
              <a:solidFill>
                <a:srgbClr val="00CCFF"/>
              </a:solidFill>
              <a:latin typeface="Arial" charset="0"/>
              <a:ea typeface="宋体" charset="-122"/>
            </a:endParaRPr>
          </a:p>
        </p:txBody>
      </p:sp>
      <p:pic>
        <p:nvPicPr>
          <p:cNvPr id="60420" name="图片 5" descr="pedigree2.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133" y="1153666"/>
            <a:ext cx="8720667" cy="5515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716839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标题 1"/>
          <p:cNvSpPr>
            <a:spLocks noGrp="1"/>
          </p:cNvSpPr>
          <p:nvPr>
            <p:ph type="title"/>
          </p:nvPr>
        </p:nvSpPr>
        <p:spPr>
          <a:xfrm>
            <a:off x="685800" y="133351"/>
            <a:ext cx="7772400" cy="885825"/>
          </a:xfrm>
        </p:spPr>
        <p:txBody>
          <a:bodyPr/>
          <a:lstStyle/>
          <a:p>
            <a:r>
              <a:rPr lang="zh-CN" altLang="en-US" b="1" dirty="0" smtClean="0">
                <a:latin typeface="黑体" panose="02010609060101010101" pitchFamily="49" charset="-122"/>
                <a:ea typeface="黑体" panose="02010609060101010101" pitchFamily="49" charset="-122"/>
              </a:rPr>
              <a:t>包含有近交</a:t>
            </a:r>
            <a:r>
              <a:rPr lang="zh-CN" altLang="en-US" b="1" dirty="0">
                <a:latin typeface="黑体" panose="02010609060101010101" pitchFamily="49" charset="-122"/>
                <a:ea typeface="黑体" panose="02010609060101010101" pitchFamily="49" charset="-122"/>
              </a:rPr>
              <a:t>的</a:t>
            </a:r>
            <a:r>
              <a:rPr lang="zh-CN" altLang="en-US" b="1" dirty="0" smtClean="0">
                <a:latin typeface="黑体" panose="02010609060101010101" pitchFamily="49" charset="-122"/>
                <a:ea typeface="黑体" panose="02010609060101010101" pitchFamily="49" charset="-122"/>
              </a:rPr>
              <a:t>牛群系谱图</a:t>
            </a:r>
          </a:p>
        </p:txBody>
      </p:sp>
      <p:pic>
        <p:nvPicPr>
          <p:cNvPr id="61443" name="内容占位符 4" descr="Inbreeding_Fig_7.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827584" y="1052736"/>
            <a:ext cx="7560840" cy="5695950"/>
          </a:xfrm>
        </p:spPr>
      </p:pic>
    </p:spTree>
    <p:extLst>
      <p:ext uri="{BB962C8B-B14F-4D97-AF65-F5344CB8AC3E}">
        <p14:creationId xmlns:p14="http://schemas.microsoft.com/office/powerpoint/2010/main" val="32622058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标题 3"/>
          <p:cNvSpPr>
            <a:spLocks noGrp="1"/>
          </p:cNvSpPr>
          <p:nvPr>
            <p:ph type="title"/>
          </p:nvPr>
        </p:nvSpPr>
        <p:spPr>
          <a:xfrm>
            <a:off x="179512" y="238127"/>
            <a:ext cx="8784976" cy="1318666"/>
          </a:xfrm>
        </p:spPr>
        <p:txBody>
          <a:bodyPr>
            <a:normAutofit fontScale="90000"/>
          </a:bodyPr>
          <a:lstStyle/>
          <a:p>
            <a:r>
              <a:rPr lang="en-US" altLang="zh-CN" sz="2800" b="1" dirty="0" smtClean="0">
                <a:latin typeface="Arial" charset="0"/>
                <a:cs typeface="Arial" charset="0"/>
              </a:rPr>
              <a:t>Identification of the Single Base Change Causing the </a:t>
            </a:r>
            <a:r>
              <a:rPr lang="en-US" altLang="zh-CN" sz="2800" b="1" dirty="0" err="1" smtClean="0">
                <a:latin typeface="Arial" charset="0"/>
                <a:cs typeface="Arial" charset="0"/>
              </a:rPr>
              <a:t>Callipyge</a:t>
            </a:r>
            <a:r>
              <a:rPr lang="en-US" altLang="zh-CN" sz="2800" b="1" dirty="0" smtClean="0">
                <a:latin typeface="Arial" charset="0"/>
                <a:cs typeface="Arial" charset="0"/>
              </a:rPr>
              <a:t> Muscle Hypertrophy Phenotype, the Only Known Example of Polar </a:t>
            </a:r>
            <a:r>
              <a:rPr lang="en-US" altLang="zh-CN" sz="2800" b="1" dirty="0" err="1" smtClean="0">
                <a:latin typeface="Arial" charset="0"/>
                <a:cs typeface="Arial" charset="0"/>
              </a:rPr>
              <a:t>Overdominance</a:t>
            </a:r>
            <a:r>
              <a:rPr lang="en-US" altLang="zh-CN" sz="2800" b="1" dirty="0" smtClean="0">
                <a:latin typeface="Arial" charset="0"/>
                <a:cs typeface="Arial" charset="0"/>
              </a:rPr>
              <a:t> in Mammals</a:t>
            </a:r>
            <a:endParaRPr lang="zh-CN" altLang="en-US" sz="2800" b="1" dirty="0" smtClean="0">
              <a:solidFill>
                <a:schemeClr val="tx1"/>
              </a:solidFill>
              <a:latin typeface="Arial" charset="0"/>
              <a:cs typeface="Arial" charset="0"/>
            </a:endParaRPr>
          </a:p>
        </p:txBody>
      </p:sp>
      <p:sp>
        <p:nvSpPr>
          <p:cNvPr id="52227" name="内容占位符 5"/>
          <p:cNvSpPr>
            <a:spLocks noGrp="1"/>
          </p:cNvSpPr>
          <p:nvPr>
            <p:ph idx="1"/>
          </p:nvPr>
        </p:nvSpPr>
        <p:spPr>
          <a:xfrm>
            <a:off x="107504" y="1628800"/>
            <a:ext cx="5904656" cy="5114900"/>
          </a:xfrm>
        </p:spPr>
        <p:txBody>
          <a:bodyPr>
            <a:normAutofit/>
          </a:bodyPr>
          <a:lstStyle/>
          <a:p>
            <a:r>
              <a:rPr lang="en-US" altLang="zh-CN" sz="1800" dirty="0" smtClean="0">
                <a:latin typeface="Arial" charset="0"/>
                <a:cs typeface="Arial" charset="0"/>
              </a:rPr>
              <a:t>Ram 198812900 exhibits an inbreeding path with the sire (S318167) of Solid Gold contributing on both maternal and paternal sides of the pedigree. We hypothesized that this inbreeding path has allowed the region to be identical-by-descent, except for the </a:t>
            </a:r>
            <a:r>
              <a:rPr lang="en-US" altLang="zh-CN" sz="1800" i="1" dirty="0" err="1" smtClean="0">
                <a:latin typeface="Arial" charset="0"/>
                <a:cs typeface="Arial" charset="0"/>
              </a:rPr>
              <a:t>CLPG</a:t>
            </a:r>
            <a:r>
              <a:rPr lang="en-US" altLang="zh-CN" sz="1800" dirty="0" err="1" smtClean="0">
                <a:latin typeface="Arial" charset="0"/>
                <a:cs typeface="Arial" charset="0"/>
              </a:rPr>
              <a:t>mutation</a:t>
            </a:r>
            <a:r>
              <a:rPr lang="en-US" altLang="zh-CN" sz="1800" dirty="0" smtClean="0">
                <a:latin typeface="Arial" charset="0"/>
                <a:cs typeface="Arial" charset="0"/>
              </a:rPr>
              <a:t>, which we propose occurred in the gamete that produced Solid Gold. The C identifies the mutated allele, and individuals with the muscle hypertrophy phenotype are identified as </a:t>
            </a:r>
            <a:r>
              <a:rPr lang="en-US" altLang="zh-CN" sz="1800" dirty="0" smtClean="0">
                <a:solidFill>
                  <a:srgbClr val="00B0F0"/>
                </a:solidFill>
                <a:latin typeface="Arial" charset="0"/>
                <a:cs typeface="Arial" charset="0"/>
              </a:rPr>
              <a:t>solid black sheep</a:t>
            </a:r>
            <a:r>
              <a:rPr lang="en-US" altLang="zh-CN" sz="1800" dirty="0" smtClean="0">
                <a:latin typeface="Arial" charset="0"/>
                <a:cs typeface="Arial" charset="0"/>
              </a:rPr>
              <a:t>; those with normal phenotype are identified as </a:t>
            </a:r>
            <a:r>
              <a:rPr lang="en-US" altLang="zh-CN" sz="1800" dirty="0" smtClean="0">
                <a:solidFill>
                  <a:srgbClr val="00B0F0"/>
                </a:solidFill>
                <a:latin typeface="Arial" charset="0"/>
                <a:cs typeface="Arial" charset="0"/>
              </a:rPr>
              <a:t>gray sheep</a:t>
            </a:r>
            <a:r>
              <a:rPr lang="en-US" altLang="zh-CN" sz="1800" dirty="0" smtClean="0">
                <a:latin typeface="Arial" charset="0"/>
                <a:cs typeface="Arial" charset="0"/>
              </a:rPr>
              <a:t>. Wild-type chromosomes are represented as gray chromatids. A recombination event is depicted to have occurred on the maternal side of the pedigree; however, the event could have occurred on either or both sides to generate marker </a:t>
            </a:r>
            <a:r>
              <a:rPr lang="en-US" altLang="zh-CN" sz="1800" dirty="0" err="1" smtClean="0">
                <a:latin typeface="Arial" charset="0"/>
                <a:cs typeface="Arial" charset="0"/>
              </a:rPr>
              <a:t>informativeness</a:t>
            </a:r>
            <a:r>
              <a:rPr lang="en-US" altLang="zh-CN" sz="1800" dirty="0" smtClean="0">
                <a:latin typeface="Arial" charset="0"/>
                <a:cs typeface="Arial" charset="0"/>
              </a:rPr>
              <a:t> in the </a:t>
            </a:r>
            <a:r>
              <a:rPr lang="en-US" altLang="zh-CN" sz="1800" dirty="0" err="1" smtClean="0">
                <a:latin typeface="Arial" charset="0"/>
                <a:cs typeface="Arial" charset="0"/>
              </a:rPr>
              <a:t>centromeric</a:t>
            </a:r>
            <a:r>
              <a:rPr lang="en-US" altLang="zh-CN" sz="1800" dirty="0" smtClean="0">
                <a:latin typeface="Arial" charset="0"/>
                <a:cs typeface="Arial" charset="0"/>
              </a:rPr>
              <a:t> region of chromosome 18. </a:t>
            </a:r>
          </a:p>
          <a:p>
            <a:r>
              <a:rPr lang="en-US" altLang="zh-CN" sz="1800" dirty="0" smtClean="0">
                <a:latin typeface="Arial" charset="0"/>
                <a:cs typeface="Arial" charset="0"/>
              </a:rPr>
              <a:t>Genome Res. 2002. 12(10):1496-1506</a:t>
            </a:r>
            <a:endParaRPr lang="zh-CN" altLang="en-US" sz="1800" dirty="0" smtClean="0">
              <a:latin typeface="Arial" charset="0"/>
              <a:cs typeface="Arial" charset="0"/>
            </a:endParaRPr>
          </a:p>
        </p:txBody>
      </p:sp>
      <p:pic>
        <p:nvPicPr>
          <p:cNvPr id="52229" name="图片 2" descr="F2_medium.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52067" y="1981200"/>
            <a:ext cx="3191933"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0" name="TextBox 5"/>
          <p:cNvSpPr txBox="1">
            <a:spLocks noChangeArrowheads="1"/>
          </p:cNvSpPr>
          <p:nvPr/>
        </p:nvSpPr>
        <p:spPr bwMode="auto">
          <a:xfrm>
            <a:off x="7112001" y="6172200"/>
            <a:ext cx="146473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2"/>
              </a:buClr>
              <a:buFont typeface="Wingdings" pitchFamily="2" charset="2"/>
              <a:buChar char="Ø"/>
              <a:defRPr sz="3200" b="1">
                <a:solidFill>
                  <a:schemeClr val="tx1"/>
                </a:solidFill>
                <a:latin typeface="黑体" pitchFamily="2" charset="-122"/>
                <a:ea typeface="黑体" pitchFamily="2" charset="-122"/>
              </a:defRPr>
            </a:lvl1pPr>
            <a:lvl2pPr marL="742950" indent="-285750">
              <a:spcBef>
                <a:spcPct val="20000"/>
              </a:spcBef>
              <a:buClr>
                <a:schemeClr val="tx2"/>
              </a:buClr>
              <a:buFont typeface="Wingdings" pitchFamily="2" charset="2"/>
              <a:buChar char="§"/>
              <a:defRPr sz="2800" b="1">
                <a:solidFill>
                  <a:schemeClr val="tx1"/>
                </a:solidFill>
                <a:latin typeface="黑体" pitchFamily="2" charset="-122"/>
                <a:ea typeface="黑体" pitchFamily="2" charset="-122"/>
              </a:defRPr>
            </a:lvl2pPr>
            <a:lvl3pPr marL="1143000" indent="-228600">
              <a:spcBef>
                <a:spcPct val="20000"/>
              </a:spcBef>
              <a:buClr>
                <a:schemeClr val="hlink"/>
              </a:buClr>
              <a:buChar char="•"/>
              <a:defRPr sz="2400" b="1">
                <a:solidFill>
                  <a:schemeClr val="tx1"/>
                </a:solidFill>
                <a:latin typeface="黑体" pitchFamily="2" charset="-122"/>
                <a:ea typeface="黑体" pitchFamily="2" charset="-122"/>
              </a:defRPr>
            </a:lvl3pPr>
            <a:lvl4pPr marL="1600200" indent="-228600">
              <a:spcBef>
                <a:spcPct val="20000"/>
              </a:spcBef>
              <a:buClr>
                <a:schemeClr val="hlink"/>
              </a:buClr>
              <a:buFont typeface="Wingdings" pitchFamily="2" charset="2"/>
              <a:buChar char="ü"/>
              <a:defRPr sz="2000" b="1">
                <a:solidFill>
                  <a:schemeClr val="tx1"/>
                </a:solidFill>
                <a:latin typeface="黑体" pitchFamily="2" charset="-122"/>
                <a:ea typeface="黑体" pitchFamily="2" charset="-122"/>
              </a:defRPr>
            </a:lvl4pPr>
            <a:lvl5pPr marL="2057400" indent="-228600">
              <a:spcBef>
                <a:spcPct val="20000"/>
              </a:spcBef>
              <a:buClr>
                <a:schemeClr val="hlink"/>
              </a:buClr>
              <a:buChar char="»"/>
              <a:defRPr sz="2000" b="1">
                <a:solidFill>
                  <a:schemeClr val="tx1"/>
                </a:solidFill>
                <a:latin typeface="黑体" pitchFamily="2" charset="-122"/>
                <a:ea typeface="黑体" pitchFamily="2" charset="-122"/>
              </a:defRPr>
            </a:lvl5pPr>
            <a:lvl6pPr marL="25146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6pPr>
            <a:lvl7pPr marL="29718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7pPr>
            <a:lvl8pPr marL="34290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8pPr>
            <a:lvl9pPr marL="38862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9pPr>
          </a:lstStyle>
          <a:p>
            <a:pPr algn="ctr">
              <a:spcBef>
                <a:spcPct val="0"/>
              </a:spcBef>
              <a:buClrTx/>
              <a:buFontTx/>
              <a:buNone/>
            </a:pPr>
            <a:r>
              <a:rPr lang="zh-CN" altLang="en-US" b="0">
                <a:cs typeface="Arial" charset="0"/>
              </a:rPr>
              <a:t>绵羊</a:t>
            </a:r>
          </a:p>
        </p:txBody>
      </p:sp>
    </p:spTree>
    <p:extLst>
      <p:ext uri="{BB962C8B-B14F-4D97-AF65-F5344CB8AC3E}">
        <p14:creationId xmlns:p14="http://schemas.microsoft.com/office/powerpoint/2010/main" val="227486843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02630"/>
            <a:ext cx="8229600" cy="778098"/>
          </a:xfrm>
        </p:spPr>
        <p:txBody>
          <a:bodyPr>
            <a:normAutofit/>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半同胞个体</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交配的系谱图</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124744"/>
            <a:ext cx="8229600" cy="1512168"/>
          </a:xfrm>
        </p:spPr>
        <p:txBody>
          <a:bodyPr>
            <a:noAutofit/>
          </a:bodyPr>
          <a:lstStyle/>
          <a:p>
            <a:pPr>
              <a:lnSpc>
                <a:spcPct val="120000"/>
              </a:lnSpc>
            </a:pP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之间无祖先关联，个体</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的两个亲本</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具有共同祖先</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。共同祖先</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的基因型用</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表示，它的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表示。</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496" y="2492896"/>
            <a:ext cx="5832648" cy="3960440"/>
          </a:xfrm>
          <a:prstGeom prst="rect">
            <a:avLst/>
          </a:prstGeom>
          <a:noFill/>
          <a:ln>
            <a:noFill/>
          </a:ln>
        </p:spPr>
      </p:pic>
      <p:graphicFrame>
        <p:nvGraphicFramePr>
          <p:cNvPr id="6" name="对象 5"/>
          <p:cNvGraphicFramePr>
            <a:graphicFrameLocks noChangeAspect="1"/>
          </p:cNvGraphicFramePr>
          <p:nvPr>
            <p:extLst>
              <p:ext uri="{D42A27DB-BD31-4B8C-83A1-F6EECF244321}">
                <p14:modId xmlns:p14="http://schemas.microsoft.com/office/powerpoint/2010/main" val="2882051699"/>
              </p:ext>
            </p:extLst>
          </p:nvPr>
        </p:nvGraphicFramePr>
        <p:xfrm>
          <a:off x="4968552" y="3140968"/>
          <a:ext cx="4013200" cy="746125"/>
        </p:xfrm>
        <a:graphic>
          <a:graphicData uri="http://schemas.openxmlformats.org/presentationml/2006/ole">
            <mc:AlternateContent xmlns:mc="http://schemas.openxmlformats.org/markup-compatibility/2006">
              <mc:Choice xmlns:v="urn:schemas-microsoft-com:vml" Requires="v">
                <p:oleObj spid="_x0000_s121944" name="公式" r:id="rId4" imgW="2145960" imgH="393480" progId="Equation.3">
                  <p:embed/>
                </p:oleObj>
              </mc:Choice>
              <mc:Fallback>
                <p:oleObj name="公式" r:id="rId4" imgW="2145960" imgH="393480" progId="Equation.3">
                  <p:embed/>
                  <p:pic>
                    <p:nvPicPr>
                      <p:cNvPr id="0" name="Object 1"/>
                      <p:cNvPicPr>
                        <a:picLocks noChangeAspect="1" noChangeArrowheads="1"/>
                      </p:cNvPicPr>
                      <p:nvPr/>
                    </p:nvPicPr>
                    <p:blipFill>
                      <a:blip r:embed="rId5"/>
                      <a:srcRect/>
                      <a:stretch>
                        <a:fillRect/>
                      </a:stretch>
                    </p:blipFill>
                    <p:spPr bwMode="auto">
                      <a:xfrm>
                        <a:off x="4968552" y="3140968"/>
                        <a:ext cx="4013200" cy="746125"/>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677630957"/>
              </p:ext>
            </p:extLst>
          </p:nvPr>
        </p:nvGraphicFramePr>
        <p:xfrm>
          <a:off x="5275039" y="4005064"/>
          <a:ext cx="1709737" cy="746125"/>
        </p:xfrm>
        <a:graphic>
          <a:graphicData uri="http://schemas.openxmlformats.org/presentationml/2006/ole">
            <mc:AlternateContent xmlns:mc="http://schemas.openxmlformats.org/markup-compatibility/2006">
              <mc:Choice xmlns:v="urn:schemas-microsoft-com:vml" Requires="v">
                <p:oleObj spid="_x0000_s121945" name="公式" r:id="rId6" imgW="914400" imgH="393480" progId="Equation.3">
                  <p:embed/>
                </p:oleObj>
              </mc:Choice>
              <mc:Fallback>
                <p:oleObj name="公式" r:id="rId6" imgW="914400" imgH="393480" progId="Equation.3">
                  <p:embed/>
                  <p:pic>
                    <p:nvPicPr>
                      <p:cNvPr id="0" name="对象 5"/>
                      <p:cNvPicPr>
                        <a:picLocks noChangeAspect="1" noChangeArrowheads="1"/>
                      </p:cNvPicPr>
                      <p:nvPr/>
                    </p:nvPicPr>
                    <p:blipFill>
                      <a:blip r:embed="rId7"/>
                      <a:srcRect/>
                      <a:stretch>
                        <a:fillRect/>
                      </a:stretch>
                    </p:blipFill>
                    <p:spPr bwMode="auto">
                      <a:xfrm>
                        <a:off x="5275039" y="4005064"/>
                        <a:ext cx="1709737"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Box 7"/>
          <p:cNvSpPr txBox="1"/>
          <p:nvPr/>
        </p:nvSpPr>
        <p:spPr>
          <a:xfrm>
            <a:off x="4896544" y="4804033"/>
            <a:ext cx="4211960" cy="523220"/>
          </a:xfrm>
          <a:prstGeom prst="rect">
            <a:avLst/>
          </a:prstGeom>
          <a:noFill/>
        </p:spPr>
        <p:txBody>
          <a:bodyPr wrap="square" rtlCol="0">
            <a:spAutoFit/>
          </a:bodyPr>
          <a:lstStyle/>
          <a:p>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表示路径</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b="1" u="sng"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上的亲本个数</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386312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latin typeface="黑体" panose="02010609060101010101" pitchFamily="49" charset="-122"/>
                <a:ea typeface="黑体" panose="02010609060101010101" pitchFamily="49" charset="-122"/>
              </a:rPr>
              <a:t>本章的主要</a:t>
            </a:r>
            <a:r>
              <a:rPr lang="zh-CN" altLang="en-US" b="1" dirty="0">
                <a:latin typeface="黑体" panose="02010609060101010101" pitchFamily="49" charset="-122"/>
                <a:ea typeface="黑体" panose="02010609060101010101" pitchFamily="49" charset="-122"/>
              </a:rPr>
              <a:t>内容</a:t>
            </a:r>
            <a:endParaRPr lang="zh-CN" altLang="en-US" dirty="0"/>
          </a:p>
        </p:txBody>
      </p:sp>
      <p:sp>
        <p:nvSpPr>
          <p:cNvPr id="3" name="内容占位符 2"/>
          <p:cNvSpPr>
            <a:spLocks noGrp="1"/>
          </p:cNvSpPr>
          <p:nvPr>
            <p:ph idx="1"/>
          </p:nvPr>
        </p:nvSpPr>
        <p:spPr>
          <a:xfrm>
            <a:off x="1043608" y="1484784"/>
            <a:ext cx="7056784" cy="3701008"/>
          </a:xfrm>
        </p:spPr>
        <p:txBody>
          <a:bodyPr>
            <a:noAutofit/>
          </a:bodyPr>
          <a:lstStyle/>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非理想群体的有效</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大小</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系谱群体中的共祖先系数和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规则近交交配系统的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群体遗传学在植物遗传资源保护中的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应用</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568135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多个共同亲本</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457200" y="1600201"/>
            <a:ext cx="8229600" cy="2404864"/>
          </a:xfrm>
        </p:spPr>
        <p:txBody>
          <a:bodyPr>
            <a:noAutofit/>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对于具有多个共同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（均用</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情形，只需要把每个共同亲本产生的近交系数累加在一起即可</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，其中</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表示后裔同样基因传递到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的路径上的亲本个数。</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4160270572"/>
              </p:ext>
            </p:extLst>
          </p:nvPr>
        </p:nvGraphicFramePr>
        <p:xfrm>
          <a:off x="2699792" y="4293096"/>
          <a:ext cx="4046277" cy="1152128"/>
        </p:xfrm>
        <a:graphic>
          <a:graphicData uri="http://schemas.openxmlformats.org/presentationml/2006/ole">
            <mc:AlternateContent xmlns:mc="http://schemas.openxmlformats.org/markup-compatibility/2006">
              <mc:Choice xmlns:v="urn:schemas-microsoft-com:vml" Requires="v">
                <p:oleObj spid="_x0000_s122929" name="公式" r:id="rId3" imgW="1384300" imgH="393700" progId="Equation.3">
                  <p:embed/>
                </p:oleObj>
              </mc:Choice>
              <mc:Fallback>
                <p:oleObj name="公式" r:id="rId3" imgW="13843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4293096"/>
                        <a:ext cx="4046277" cy="1152128"/>
                      </a:xfrm>
                      <a:prstGeom prst="rect">
                        <a:avLst/>
                      </a:prstGeom>
                      <a:noFill/>
                    </p:spPr>
                  </p:pic>
                </p:oleObj>
              </mc:Fallback>
            </mc:AlternateContent>
          </a:graphicData>
        </a:graphic>
      </p:graphicFrame>
    </p:spTree>
    <p:extLst>
      <p:ext uri="{BB962C8B-B14F-4D97-AF65-F5344CB8AC3E}">
        <p14:creationId xmlns:p14="http://schemas.microsoft.com/office/powerpoint/2010/main" val="16639745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74638"/>
            <a:ext cx="8229600" cy="778098"/>
          </a:xfrm>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多个共同亲本</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3347864" y="1124744"/>
            <a:ext cx="5472608" cy="5328592"/>
          </a:xfrm>
        </p:spPr>
        <p:txBody>
          <a:bodyPr>
            <a:noAutofit/>
          </a:bodyPr>
          <a:lstStyle/>
          <a:p>
            <a:pPr>
              <a:lnSpc>
                <a:spcPct val="120000"/>
              </a:lnSpc>
            </a:pP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p>
          <a:p>
            <a:pPr>
              <a:lnSpc>
                <a:spcPct val="120000"/>
              </a:lnSpc>
            </a:pP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=(1/2)</a:t>
            </a:r>
            <a:r>
              <a:rPr lang="en-US" altLang="zh-CN" sz="2400" baseline="300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=1/8 (</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只有</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400" b="1" u="sng"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C</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一条路径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p>
          <a:p>
            <a:pPr>
              <a:lnSpc>
                <a:spcPct val="120000"/>
              </a:lnSpc>
            </a:pP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smtClean="0">
                <a:latin typeface="Times New Roman" panose="02020603050405020304" pitchFamily="18" charset="0"/>
                <a:ea typeface="黑体" panose="02010609060101010101" pitchFamily="49" charset="-122"/>
                <a:cs typeface="Times New Roman" panose="02020603050405020304" pitchFamily="18" charset="0"/>
              </a:rPr>
              <a:t>Q</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=(1/2)</a:t>
            </a:r>
            <a:r>
              <a:rPr lang="en-US" altLang="zh-CN" sz="2400" baseline="30000" dirty="0">
                <a:latin typeface="Times New Roman" panose="02020603050405020304" pitchFamily="18" charset="0"/>
                <a:ea typeface="黑体" panose="02010609060101010101" pitchFamily="49" charset="-122"/>
                <a:cs typeface="Times New Roman" panose="02020603050405020304" pitchFamily="18" charset="0"/>
              </a:rPr>
              <a:t>4</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=1/16 (</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只有</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DB</a:t>
            </a:r>
            <a:r>
              <a:rPr lang="en-US" altLang="zh-CN" sz="2400" b="1" u="sng"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C</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一条路径</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p>
          <a:p>
            <a:pPr>
              <a:lnSpc>
                <a:spcPct val="120000"/>
              </a:lnSpc>
            </a:pP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Q</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，有</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D</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C</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三个共同亲本。路径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1" u="sng"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对近交系数</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的贡献是</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(1/2)</a:t>
            </a:r>
            <a:r>
              <a:rPr lang="en-US" altLang="zh-CN" sz="2400" baseline="300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)=9/64</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路径</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PD</a:t>
            </a:r>
            <a:r>
              <a:rPr lang="en-US" altLang="zh-CN" sz="2800" b="1" u="sng"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Q</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对近交系数</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的贡献是</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(1/2)</a:t>
            </a:r>
            <a:r>
              <a:rPr lang="en-US" altLang="zh-CN" sz="2400" baseline="30000" dirty="0">
                <a:latin typeface="Times New Roman" panose="02020603050405020304" pitchFamily="18" charset="0"/>
                <a:ea typeface="黑体" panose="02010609060101010101" pitchFamily="49" charset="-122"/>
                <a:cs typeface="Times New Roman" panose="02020603050405020304" pitchFamily="18" charset="0"/>
              </a:rPr>
              <a:t>4</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=1/16</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路径</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PDB</a:t>
            </a:r>
            <a:r>
              <a:rPr lang="en-US" altLang="zh-CN" sz="2800" b="1" u="sng"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CQ</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对近交系数</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的贡献是</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1/2)</a:t>
            </a:r>
            <a:r>
              <a:rPr lang="en-US" altLang="zh-CN" sz="2400" baseline="30000" dirty="0" smtClean="0">
                <a:latin typeface="Times New Roman" panose="02020603050405020304" pitchFamily="18" charset="0"/>
                <a:ea typeface="黑体" panose="02010609060101010101" pitchFamily="49" charset="-122"/>
                <a:cs typeface="Times New Roman" panose="02020603050405020304" pitchFamily="18" charset="0"/>
              </a:rPr>
              <a:t>6</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=1/64</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400" baseline="-25000"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 9/64 </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16+1/64=7/32</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a:latin typeface="Times New Roman" panose="02020603050405020304" pitchFamily="18" charset="0"/>
              <a:ea typeface="黑体" panose="02010609060101010101" pitchFamily="49" charset="-122"/>
              <a:cs typeface="Times New Roman" panose="02020603050405020304" pitchFamily="18" charset="0"/>
            </a:endParaRPr>
          </a:p>
        </p:txBody>
      </p:sp>
      <p:grpSp>
        <p:nvGrpSpPr>
          <p:cNvPr id="6" name="组合 5"/>
          <p:cNvGrpSpPr/>
          <p:nvPr/>
        </p:nvGrpSpPr>
        <p:grpSpPr>
          <a:xfrm>
            <a:off x="467544" y="1268760"/>
            <a:ext cx="2696068" cy="3500512"/>
            <a:chOff x="621302" y="1754556"/>
            <a:chExt cx="2696068" cy="3500512"/>
          </a:xfrm>
        </p:grpSpPr>
        <p:sp>
          <p:nvSpPr>
            <p:cNvPr id="9" name="TextBox 8"/>
            <p:cNvSpPr txBox="1"/>
            <p:nvPr/>
          </p:nvSpPr>
          <p:spPr>
            <a:xfrm>
              <a:off x="1702863" y="1754556"/>
              <a:ext cx="624982" cy="523220"/>
            </a:xfrm>
            <a:prstGeom prst="rect">
              <a:avLst/>
            </a:prstGeom>
            <a:noFill/>
          </p:spPr>
          <p:txBody>
            <a:bodyPr wrap="square" rtlCol="0">
              <a:spAutoFit/>
            </a:bodyPr>
            <a:lstStyle/>
            <a:p>
              <a:pPr algn="ctr"/>
              <a:r>
                <a:rPr lang="en-US" altLang="zh-CN" sz="2800" dirty="0" smtClean="0"/>
                <a:t>A</a:t>
              </a:r>
              <a:endParaRPr lang="zh-CN" altLang="en-US" sz="2800" dirty="0"/>
            </a:p>
          </p:txBody>
        </p:sp>
        <p:sp>
          <p:nvSpPr>
            <p:cNvPr id="10" name="TextBox 9"/>
            <p:cNvSpPr txBox="1"/>
            <p:nvPr/>
          </p:nvSpPr>
          <p:spPr>
            <a:xfrm>
              <a:off x="973718" y="2489838"/>
              <a:ext cx="624982" cy="523220"/>
            </a:xfrm>
            <a:prstGeom prst="rect">
              <a:avLst/>
            </a:prstGeom>
            <a:noFill/>
          </p:spPr>
          <p:txBody>
            <a:bodyPr wrap="square" rtlCol="0">
              <a:spAutoFit/>
            </a:bodyPr>
            <a:lstStyle/>
            <a:p>
              <a:pPr algn="ctr"/>
              <a:r>
                <a:rPr lang="en-US" altLang="zh-CN" sz="2800" dirty="0" smtClean="0"/>
                <a:t>B</a:t>
              </a:r>
              <a:endParaRPr lang="zh-CN" altLang="en-US" sz="2800" dirty="0"/>
            </a:p>
          </p:txBody>
        </p:sp>
        <p:sp>
          <p:nvSpPr>
            <p:cNvPr id="11" name="TextBox 10"/>
            <p:cNvSpPr txBox="1"/>
            <p:nvPr/>
          </p:nvSpPr>
          <p:spPr>
            <a:xfrm>
              <a:off x="2432008" y="2489838"/>
              <a:ext cx="624982" cy="523220"/>
            </a:xfrm>
            <a:prstGeom prst="rect">
              <a:avLst/>
            </a:prstGeom>
            <a:noFill/>
          </p:spPr>
          <p:txBody>
            <a:bodyPr wrap="square" rtlCol="0">
              <a:spAutoFit/>
            </a:bodyPr>
            <a:lstStyle/>
            <a:p>
              <a:pPr algn="ctr"/>
              <a:r>
                <a:rPr lang="en-US" altLang="zh-CN" sz="2800" dirty="0"/>
                <a:t>C</a:t>
              </a:r>
              <a:endParaRPr lang="zh-CN" altLang="en-US" sz="2800" dirty="0"/>
            </a:p>
          </p:txBody>
        </p:sp>
        <p:sp>
          <p:nvSpPr>
            <p:cNvPr id="12" name="TextBox 11"/>
            <p:cNvSpPr txBox="1"/>
            <p:nvPr/>
          </p:nvSpPr>
          <p:spPr>
            <a:xfrm>
              <a:off x="973718" y="3237175"/>
              <a:ext cx="624982" cy="523220"/>
            </a:xfrm>
            <a:prstGeom prst="rect">
              <a:avLst/>
            </a:prstGeom>
            <a:noFill/>
          </p:spPr>
          <p:txBody>
            <a:bodyPr wrap="square" rtlCol="0">
              <a:spAutoFit/>
            </a:bodyPr>
            <a:lstStyle/>
            <a:p>
              <a:pPr algn="ctr"/>
              <a:r>
                <a:rPr lang="en-US" altLang="zh-CN" sz="2800" dirty="0" smtClean="0"/>
                <a:t>D </a:t>
              </a:r>
              <a:endParaRPr lang="zh-CN" altLang="en-US" sz="2800" dirty="0"/>
            </a:p>
          </p:txBody>
        </p:sp>
        <p:sp>
          <p:nvSpPr>
            <p:cNvPr id="13" name="TextBox 12"/>
            <p:cNvSpPr txBox="1"/>
            <p:nvPr/>
          </p:nvSpPr>
          <p:spPr>
            <a:xfrm>
              <a:off x="973718" y="3984511"/>
              <a:ext cx="624982" cy="523220"/>
            </a:xfrm>
            <a:prstGeom prst="rect">
              <a:avLst/>
            </a:prstGeom>
            <a:noFill/>
          </p:spPr>
          <p:txBody>
            <a:bodyPr wrap="square" rtlCol="0">
              <a:spAutoFit/>
            </a:bodyPr>
            <a:lstStyle/>
            <a:p>
              <a:pPr algn="ctr"/>
              <a:r>
                <a:rPr lang="en-US" altLang="zh-CN" sz="2800" dirty="0"/>
                <a:t>P</a:t>
              </a:r>
              <a:endParaRPr lang="zh-CN" altLang="en-US" sz="2800" dirty="0"/>
            </a:p>
          </p:txBody>
        </p:sp>
        <p:sp>
          <p:nvSpPr>
            <p:cNvPr id="14" name="TextBox 13"/>
            <p:cNvSpPr txBox="1"/>
            <p:nvPr/>
          </p:nvSpPr>
          <p:spPr>
            <a:xfrm>
              <a:off x="2432008" y="3984511"/>
              <a:ext cx="624982" cy="523220"/>
            </a:xfrm>
            <a:prstGeom prst="rect">
              <a:avLst/>
            </a:prstGeom>
            <a:noFill/>
          </p:spPr>
          <p:txBody>
            <a:bodyPr wrap="square" rtlCol="0">
              <a:spAutoFit/>
            </a:bodyPr>
            <a:lstStyle/>
            <a:p>
              <a:pPr algn="ctr"/>
              <a:r>
                <a:rPr lang="en-US" altLang="zh-CN" sz="2800" dirty="0"/>
                <a:t>Q</a:t>
              </a:r>
              <a:endParaRPr lang="zh-CN" altLang="en-US" sz="2800" dirty="0"/>
            </a:p>
          </p:txBody>
        </p:sp>
        <p:sp>
          <p:nvSpPr>
            <p:cNvPr id="15" name="TextBox 14"/>
            <p:cNvSpPr txBox="1"/>
            <p:nvPr/>
          </p:nvSpPr>
          <p:spPr>
            <a:xfrm>
              <a:off x="1702863" y="4731848"/>
              <a:ext cx="624982" cy="523220"/>
            </a:xfrm>
            <a:prstGeom prst="rect">
              <a:avLst/>
            </a:prstGeom>
            <a:noFill/>
          </p:spPr>
          <p:txBody>
            <a:bodyPr wrap="square" rtlCol="0">
              <a:spAutoFit/>
            </a:bodyPr>
            <a:lstStyle/>
            <a:p>
              <a:pPr algn="ctr"/>
              <a:r>
                <a:rPr lang="en-US" altLang="zh-CN" sz="2800" dirty="0"/>
                <a:t>X</a:t>
              </a:r>
              <a:endParaRPr lang="zh-CN" altLang="en-US" sz="2800" dirty="0"/>
            </a:p>
          </p:txBody>
        </p:sp>
        <p:cxnSp>
          <p:nvCxnSpPr>
            <p:cNvPr id="17" name="直接连接符 16"/>
            <p:cNvCxnSpPr/>
            <p:nvPr/>
          </p:nvCxnSpPr>
          <p:spPr>
            <a:xfrm flipH="1">
              <a:off x="1386944" y="2169879"/>
              <a:ext cx="520760" cy="467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2107024" y="2169879"/>
              <a:ext cx="520760" cy="467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1335824" y="4373568"/>
              <a:ext cx="520760" cy="467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H="1">
              <a:off x="2131645" y="4373568"/>
              <a:ext cx="520760" cy="46703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1248657" y="2898928"/>
              <a:ext cx="0" cy="3736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248657" y="3703445"/>
              <a:ext cx="0" cy="3736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2744499" y="2909826"/>
              <a:ext cx="0" cy="11208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1390372" y="3607891"/>
              <a:ext cx="1231462" cy="61319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661227" y="2128276"/>
              <a:ext cx="520760" cy="467033"/>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flipH="1">
              <a:off x="2796610" y="2105344"/>
              <a:ext cx="520760" cy="467033"/>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flipH="1">
              <a:off x="1430349" y="2796552"/>
              <a:ext cx="1145672" cy="5604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621302" y="3608419"/>
              <a:ext cx="520760" cy="467033"/>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019613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60648"/>
            <a:ext cx="8229600" cy="850106"/>
          </a:xfrm>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一个包含</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个世代的系谱</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539552" y="3789040"/>
            <a:ext cx="7992888" cy="2448272"/>
          </a:xfrm>
        </p:spPr>
        <p:txBody>
          <a:bodyPr>
            <a:noAutofit/>
          </a:bodyPr>
          <a:lstStyle/>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假定两个等位基因可以追踪它们的亲本来源。</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来自亲本</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来自亲本</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B</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y</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来自</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C</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来自</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D</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z</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来自</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z</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3000" dirty="0">
                <a:latin typeface="Times New Roman" panose="02020603050405020304" pitchFamily="18" charset="0"/>
                <a:ea typeface="黑体" panose="02010609060101010101" pitchFamily="49" charset="-122"/>
                <a:cs typeface="Times New Roman" panose="02020603050405020304" pitchFamily="18" charset="0"/>
              </a:rPr>
              <a:t>来自</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7" name="图片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1196752"/>
            <a:ext cx="5976664" cy="2520280"/>
          </a:xfrm>
          <a:prstGeom prst="rect">
            <a:avLst/>
          </a:prstGeom>
          <a:noFill/>
          <a:ln>
            <a:noFill/>
          </a:ln>
        </p:spPr>
      </p:pic>
      <p:graphicFrame>
        <p:nvGraphicFramePr>
          <p:cNvPr id="4" name="对象 3"/>
          <p:cNvGraphicFramePr>
            <a:graphicFrameLocks noChangeAspect="1"/>
          </p:cNvGraphicFramePr>
          <p:nvPr>
            <p:extLst>
              <p:ext uri="{D42A27DB-BD31-4B8C-83A1-F6EECF244321}">
                <p14:modId xmlns:p14="http://schemas.microsoft.com/office/powerpoint/2010/main" val="3343344902"/>
              </p:ext>
            </p:extLst>
          </p:nvPr>
        </p:nvGraphicFramePr>
        <p:xfrm>
          <a:off x="5796136" y="2021009"/>
          <a:ext cx="3096344" cy="759919"/>
        </p:xfrm>
        <a:graphic>
          <a:graphicData uri="http://schemas.openxmlformats.org/presentationml/2006/ole">
            <mc:AlternateContent xmlns:mc="http://schemas.openxmlformats.org/markup-compatibility/2006">
              <mc:Choice xmlns:v="urn:schemas-microsoft-com:vml" Requires="v">
                <p:oleObj spid="_x0000_s139306" name="公式" r:id="rId4" imgW="977760" imgH="215640" progId="Equation.3">
                  <p:embed/>
                </p:oleObj>
              </mc:Choice>
              <mc:Fallback>
                <p:oleObj name="公式" r:id="rId4" imgW="977760" imgH="215640" progId="Equation.3">
                  <p:embed/>
                  <p:pic>
                    <p:nvPicPr>
                      <p:cNvPr id="0" name="对象 3"/>
                      <p:cNvPicPr>
                        <a:picLocks noChangeAspect="1" noChangeArrowheads="1"/>
                      </p:cNvPicPr>
                      <p:nvPr/>
                    </p:nvPicPr>
                    <p:blipFill>
                      <a:blip r:embed="rId5"/>
                      <a:srcRect/>
                      <a:stretch>
                        <a:fillRect/>
                      </a:stretch>
                    </p:blipFill>
                    <p:spPr bwMode="auto">
                      <a:xfrm>
                        <a:off x="5796136" y="2021009"/>
                        <a:ext cx="3096344" cy="759919"/>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41938314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727684" y="188640"/>
            <a:ext cx="5832648" cy="814228"/>
          </a:xfrm>
        </p:spPr>
        <p:txBody>
          <a:bodyPr/>
          <a:lstStyle/>
          <a:p>
            <a:pPr eaLnBrk="1" hangingPunct="1"/>
            <a:r>
              <a:rPr lang="zh-CN" altLang="en-US" sz="4400" b="1" dirty="0" smtClean="0">
                <a:latin typeface="Times New Roman" panose="02020603050405020304" pitchFamily="18" charset="0"/>
                <a:ea typeface="黑体" panose="02010609060101010101" pitchFamily="49" charset="-122"/>
                <a:cs typeface="Times New Roman" panose="02020603050405020304" pitchFamily="18" charset="0"/>
              </a:rPr>
              <a:t>事件</a:t>
            </a:r>
            <a:r>
              <a:rPr lang="en-US" altLang="zh-CN" sz="4400"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4400" b="1" dirty="0" err="1" smtClean="0">
                <a:latin typeface="Times New Roman" panose="02020603050405020304" pitchFamily="18" charset="0"/>
                <a:ea typeface="黑体" panose="02010609060101010101" pitchFamily="49" charset="-122"/>
                <a:cs typeface="Times New Roman" panose="02020603050405020304" pitchFamily="18" charset="0"/>
              </a:rPr>
              <a:t>x≡y</a:t>
            </a:r>
            <a:r>
              <a:rPr lang="en-US" altLang="zh-CN" sz="4400" b="1"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4400" b="1" dirty="0" smtClean="0">
                <a:latin typeface="Times New Roman" panose="02020603050405020304" pitchFamily="18" charset="0"/>
                <a:ea typeface="黑体" panose="02010609060101010101" pitchFamily="49" charset="-122"/>
                <a:cs typeface="Times New Roman" panose="02020603050405020304" pitchFamily="18" charset="0"/>
              </a:rPr>
              <a:t>的分解</a:t>
            </a:r>
          </a:p>
        </p:txBody>
      </p:sp>
      <p:graphicFrame>
        <p:nvGraphicFramePr>
          <p:cNvPr id="63495" name="对象 5"/>
          <p:cNvGraphicFramePr>
            <a:graphicFrameLocks noChangeAspect="1"/>
          </p:cNvGraphicFramePr>
          <p:nvPr>
            <p:extLst>
              <p:ext uri="{D42A27DB-BD31-4B8C-83A1-F6EECF244321}">
                <p14:modId xmlns:p14="http://schemas.microsoft.com/office/powerpoint/2010/main" val="862111321"/>
              </p:ext>
            </p:extLst>
          </p:nvPr>
        </p:nvGraphicFramePr>
        <p:xfrm>
          <a:off x="92365" y="1124744"/>
          <a:ext cx="7931855" cy="530225"/>
        </p:xfrm>
        <a:graphic>
          <a:graphicData uri="http://schemas.openxmlformats.org/presentationml/2006/ole">
            <mc:AlternateContent xmlns:mc="http://schemas.openxmlformats.org/markup-compatibility/2006">
              <mc:Choice xmlns:v="urn:schemas-microsoft-com:vml" Requires="v">
                <p:oleObj spid="_x0000_s127075" name="公式" r:id="rId4" imgW="3581400" imgH="215900" progId="Equation.3">
                  <p:embed/>
                </p:oleObj>
              </mc:Choice>
              <mc:Fallback>
                <p:oleObj name="公式" r:id="rId4" imgW="3581400" imgH="215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365" y="1124744"/>
                        <a:ext cx="7931855" cy="530225"/>
                      </a:xfrm>
                      <a:prstGeom prst="rect">
                        <a:avLst/>
                      </a:prstGeom>
                      <a:noFill/>
                      <a:ln>
                        <a:noFill/>
                      </a:ln>
                      <a:extLst/>
                    </p:spPr>
                  </p:pic>
                </p:oleObj>
              </mc:Fallback>
            </mc:AlternateContent>
          </a:graphicData>
        </a:graphic>
      </p:graphicFrame>
      <p:graphicFrame>
        <p:nvGraphicFramePr>
          <p:cNvPr id="63497" name="对象 8"/>
          <p:cNvGraphicFramePr>
            <a:graphicFrameLocks noChangeAspect="1"/>
          </p:cNvGraphicFramePr>
          <p:nvPr>
            <p:extLst>
              <p:ext uri="{D42A27DB-BD31-4B8C-83A1-F6EECF244321}">
                <p14:modId xmlns:p14="http://schemas.microsoft.com/office/powerpoint/2010/main" val="1922955750"/>
              </p:ext>
            </p:extLst>
          </p:nvPr>
        </p:nvGraphicFramePr>
        <p:xfrm>
          <a:off x="1095023" y="1830338"/>
          <a:ext cx="7833078" cy="590550"/>
        </p:xfrm>
        <a:graphic>
          <a:graphicData uri="http://schemas.openxmlformats.org/presentationml/2006/ole">
            <mc:AlternateContent xmlns:mc="http://schemas.openxmlformats.org/markup-compatibility/2006">
              <mc:Choice xmlns:v="urn:schemas-microsoft-com:vml" Requires="v">
                <p:oleObj spid="_x0000_s127076" name="公式" r:id="rId6" imgW="3175000" imgH="215900" progId="Equation.3">
                  <p:embed/>
                </p:oleObj>
              </mc:Choice>
              <mc:Fallback>
                <p:oleObj name="公式" r:id="rId6" imgW="3175000" imgH="2159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5023" y="1830338"/>
                        <a:ext cx="7833078" cy="590550"/>
                      </a:xfrm>
                      <a:prstGeom prst="rect">
                        <a:avLst/>
                      </a:prstGeom>
                      <a:noFill/>
                      <a:ln>
                        <a:noFill/>
                      </a:ln>
                      <a:extLst/>
                    </p:spPr>
                  </p:pic>
                </p:oleObj>
              </mc:Fallback>
            </mc:AlternateContent>
          </a:graphicData>
        </a:graphic>
      </p:graphicFrame>
      <p:pic>
        <p:nvPicPr>
          <p:cNvPr id="10" name="图片 9"/>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27585" y="2626111"/>
            <a:ext cx="7632847" cy="3405978"/>
          </a:xfrm>
          <a:prstGeom prst="rect">
            <a:avLst/>
          </a:prstGeom>
          <a:noFill/>
          <a:ln>
            <a:noFill/>
          </a:ln>
        </p:spPr>
      </p:pic>
    </p:spTree>
    <p:extLst>
      <p:ext uri="{BB962C8B-B14F-4D97-AF65-F5344CB8AC3E}">
        <p14:creationId xmlns:p14="http://schemas.microsoft.com/office/powerpoint/2010/main" val="1161403993"/>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188641"/>
            <a:ext cx="8229600" cy="792088"/>
          </a:xfrm>
        </p:spPr>
        <p:txBody>
          <a:bodyPr>
            <a:normAutofit/>
          </a:bodyPr>
          <a:lstStyle/>
          <a:p>
            <a:r>
              <a:rPr lang="zh-CN" altLang="zh-CN" b="1" dirty="0">
                <a:latin typeface="黑体" panose="02010609060101010101" pitchFamily="49" charset="-122"/>
                <a:ea typeface="黑体" panose="02010609060101010101" pitchFamily="49" charset="-122"/>
              </a:rPr>
              <a:t>共祖先</a:t>
            </a:r>
            <a:r>
              <a:rPr lang="zh-CN" altLang="zh-CN" b="1" dirty="0" smtClean="0">
                <a:latin typeface="黑体" panose="02010609060101010101" pitchFamily="49" charset="-122"/>
                <a:ea typeface="黑体" panose="02010609060101010101" pitchFamily="49" charset="-122"/>
              </a:rPr>
              <a:t>系数</a:t>
            </a:r>
            <a:r>
              <a:rPr lang="zh-CN" altLang="en-US" b="1" dirty="0" smtClean="0">
                <a:latin typeface="黑体" panose="02010609060101010101" pitchFamily="49" charset="-122"/>
                <a:ea typeface="黑体" panose="02010609060101010101" pitchFamily="49" charset="-122"/>
              </a:rPr>
              <a:t>的一般表示</a:t>
            </a:r>
            <a:endParaRPr lang="zh-CN" altLang="en-US"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7" name="图片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03648" y="999133"/>
            <a:ext cx="6192688" cy="2573883"/>
          </a:xfrm>
          <a:prstGeom prst="rect">
            <a:avLst/>
          </a:prstGeom>
          <a:noFill/>
          <a:ln>
            <a:noFill/>
          </a:ln>
        </p:spPr>
      </p:pic>
      <p:graphicFrame>
        <p:nvGraphicFramePr>
          <p:cNvPr id="10" name="对象 9"/>
          <p:cNvGraphicFramePr>
            <a:graphicFrameLocks noChangeAspect="1"/>
          </p:cNvGraphicFramePr>
          <p:nvPr>
            <p:extLst>
              <p:ext uri="{D42A27DB-BD31-4B8C-83A1-F6EECF244321}">
                <p14:modId xmlns:p14="http://schemas.microsoft.com/office/powerpoint/2010/main" val="4090896810"/>
              </p:ext>
            </p:extLst>
          </p:nvPr>
        </p:nvGraphicFramePr>
        <p:xfrm>
          <a:off x="539552" y="3501008"/>
          <a:ext cx="7643621" cy="936104"/>
        </p:xfrm>
        <a:graphic>
          <a:graphicData uri="http://schemas.openxmlformats.org/presentationml/2006/ole">
            <mc:AlternateContent xmlns:mc="http://schemas.openxmlformats.org/markup-compatibility/2006">
              <mc:Choice xmlns:v="urn:schemas-microsoft-com:vml" Requires="v">
                <p:oleObj spid="_x0000_s124000" name="公式" r:id="rId4" imgW="3302000" imgH="393700" progId="Equation.3">
                  <p:embed/>
                </p:oleObj>
              </mc:Choice>
              <mc:Fallback>
                <p:oleObj name="公式" r:id="rId4" imgW="3302000" imgH="3937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552" y="3501008"/>
                        <a:ext cx="7643621" cy="936104"/>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2419050368"/>
              </p:ext>
            </p:extLst>
          </p:nvPr>
        </p:nvGraphicFramePr>
        <p:xfrm>
          <a:off x="179512" y="4437112"/>
          <a:ext cx="8808224" cy="936104"/>
        </p:xfrm>
        <a:graphic>
          <a:graphicData uri="http://schemas.openxmlformats.org/presentationml/2006/ole">
            <mc:AlternateContent xmlns:mc="http://schemas.openxmlformats.org/markup-compatibility/2006">
              <mc:Choice xmlns:v="urn:schemas-microsoft-com:vml" Requires="v">
                <p:oleObj spid="_x0000_s124001" name="公式" r:id="rId6" imgW="3797300" imgH="393700" progId="Equation.3">
                  <p:embed/>
                </p:oleObj>
              </mc:Choice>
              <mc:Fallback>
                <p:oleObj name="公式" r:id="rId6" imgW="37973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512" y="4437112"/>
                        <a:ext cx="8808224" cy="936104"/>
                      </a:xfrm>
                      <a:prstGeom prst="rect">
                        <a:avLst/>
                      </a:prstGeom>
                      <a:noFill/>
                    </p:spPr>
                  </p:pic>
                </p:oleObj>
              </mc:Fallback>
            </mc:AlternateContent>
          </a:graphicData>
        </a:graphic>
      </p:graphicFrame>
    </p:spTree>
    <p:extLst>
      <p:ext uri="{BB962C8B-B14F-4D97-AF65-F5344CB8AC3E}">
        <p14:creationId xmlns:p14="http://schemas.microsoft.com/office/powerpoint/2010/main" val="26319317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755576" y="188640"/>
            <a:ext cx="7704856" cy="1282154"/>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利用两个亲本</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祖先</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系数</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估计后代</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Z</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683568" y="3861048"/>
            <a:ext cx="7848872" cy="2636912"/>
          </a:xfrm>
        </p:spPr>
        <p:txBody>
          <a:bodyPr>
            <a:noAutofit/>
          </a:bodyPr>
          <a:lstStyle/>
          <a:p>
            <a:pPr>
              <a:lnSpc>
                <a:spcPct val="120000"/>
              </a:lnSpc>
            </a:pP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事件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事件</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{z</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≡z</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等价，因此</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注意：后代</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Z</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的近交系数是</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由亲本</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Y</a:t>
            </a:r>
            <a:r>
              <a:rPr lang="zh-CN" altLang="en-US" sz="2400" dirty="0">
                <a:latin typeface="Times New Roman" panose="02020603050405020304" pitchFamily="18" charset="0"/>
                <a:ea typeface="黑体" panose="02010609060101010101" pitchFamily="49" charset="-122"/>
                <a:cs typeface="Times New Roman" panose="02020603050405020304" pitchFamily="18" charset="0"/>
              </a:rPr>
              <a:t>的共祖先系数决定的，而不是两个亲本的近交系数决定的</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的近交系数与后代</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Z</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的近交系数没有直接的关系。</a:t>
            </a:r>
            <a:endParaRPr lang="zh-CN" altLang="en-US" sz="2400" dirty="0"/>
          </a:p>
        </p:txBody>
      </p:sp>
      <p:pic>
        <p:nvPicPr>
          <p:cNvPr id="7" name="图片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57654" y="1484784"/>
            <a:ext cx="6210690" cy="2304256"/>
          </a:xfrm>
          <a:prstGeom prst="rect">
            <a:avLst/>
          </a:prstGeom>
          <a:noFill/>
          <a:ln>
            <a:noFill/>
          </a:ln>
        </p:spPr>
      </p:pic>
      <p:graphicFrame>
        <p:nvGraphicFramePr>
          <p:cNvPr id="14" name="对象 13"/>
          <p:cNvGraphicFramePr>
            <a:graphicFrameLocks noChangeAspect="1"/>
          </p:cNvGraphicFramePr>
          <p:nvPr>
            <p:extLst>
              <p:ext uri="{D42A27DB-BD31-4B8C-83A1-F6EECF244321}">
                <p14:modId xmlns:p14="http://schemas.microsoft.com/office/powerpoint/2010/main" val="3653119314"/>
              </p:ext>
            </p:extLst>
          </p:nvPr>
        </p:nvGraphicFramePr>
        <p:xfrm>
          <a:off x="1043608" y="4536504"/>
          <a:ext cx="5669451" cy="576064"/>
        </p:xfrm>
        <a:graphic>
          <a:graphicData uri="http://schemas.openxmlformats.org/presentationml/2006/ole">
            <mc:AlternateContent xmlns:mc="http://schemas.openxmlformats.org/markup-compatibility/2006">
              <mc:Choice xmlns:v="urn:schemas-microsoft-com:vml" Requires="v">
                <p:oleObj spid="_x0000_s140343" name="公式" r:id="rId4" imgW="2159000" imgH="215900" progId="Equation.3">
                  <p:embed/>
                </p:oleObj>
              </mc:Choice>
              <mc:Fallback>
                <p:oleObj name="公式" r:id="rId4" imgW="2159000" imgH="2159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3608" y="4536504"/>
                        <a:ext cx="5669451" cy="576064"/>
                      </a:xfrm>
                      <a:prstGeom prst="rect">
                        <a:avLst/>
                      </a:prstGeom>
                      <a:noFill/>
                    </p:spPr>
                  </p:pic>
                </p:oleObj>
              </mc:Fallback>
            </mc:AlternateContent>
          </a:graphicData>
        </a:graphic>
      </p:graphicFrame>
    </p:spTree>
    <p:extLst>
      <p:ext uri="{BB962C8B-B14F-4D97-AF65-F5344CB8AC3E}">
        <p14:creationId xmlns:p14="http://schemas.microsoft.com/office/powerpoint/2010/main" val="37654885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74638"/>
            <a:ext cx="8229600" cy="1354162"/>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利用</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个祖先亲本</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C</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D</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祖先</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系数</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估计后代</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Z</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7" name="图片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3678" y="2511301"/>
            <a:ext cx="5796644" cy="2213843"/>
          </a:xfrm>
          <a:prstGeom prst="rect">
            <a:avLst/>
          </a:prstGeom>
          <a:noFill/>
          <a:ln>
            <a:noFill/>
          </a:ln>
        </p:spPr>
      </p:pic>
      <p:graphicFrame>
        <p:nvGraphicFramePr>
          <p:cNvPr id="5" name="对象 4"/>
          <p:cNvGraphicFramePr>
            <a:graphicFrameLocks noChangeAspect="1"/>
          </p:cNvGraphicFramePr>
          <p:nvPr>
            <p:extLst>
              <p:ext uri="{D42A27DB-BD31-4B8C-83A1-F6EECF244321}">
                <p14:modId xmlns:p14="http://schemas.microsoft.com/office/powerpoint/2010/main" val="2951083798"/>
              </p:ext>
            </p:extLst>
          </p:nvPr>
        </p:nvGraphicFramePr>
        <p:xfrm>
          <a:off x="2051720" y="4725144"/>
          <a:ext cx="5499100" cy="982663"/>
        </p:xfrm>
        <a:graphic>
          <a:graphicData uri="http://schemas.openxmlformats.org/presentationml/2006/ole">
            <mc:AlternateContent xmlns:mc="http://schemas.openxmlformats.org/markup-compatibility/2006">
              <mc:Choice xmlns:v="urn:schemas-microsoft-com:vml" Requires="v">
                <p:oleObj spid="_x0000_s144441" name="公式" r:id="rId4" imgW="2273300" imgH="393700" progId="Equation.3">
                  <p:embed/>
                </p:oleObj>
              </mc:Choice>
              <mc:Fallback>
                <p:oleObj name="公式" r:id="rId4" imgW="2273300" imgH="393700" progId="Equation.3">
                  <p:embed/>
                  <p:pic>
                    <p:nvPicPr>
                      <p:cNvPr id="0" name="对象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1720" y="4725144"/>
                        <a:ext cx="5499100"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3650676111"/>
              </p:ext>
            </p:extLst>
          </p:nvPr>
        </p:nvGraphicFramePr>
        <p:xfrm>
          <a:off x="179512" y="1628800"/>
          <a:ext cx="8797655" cy="936104"/>
        </p:xfrm>
        <a:graphic>
          <a:graphicData uri="http://schemas.openxmlformats.org/presentationml/2006/ole">
            <mc:AlternateContent xmlns:mc="http://schemas.openxmlformats.org/markup-compatibility/2006">
              <mc:Choice xmlns:v="urn:schemas-microsoft-com:vml" Requires="v">
                <p:oleObj spid="_x0000_s144442" name="公式" r:id="rId6" imgW="3797300" imgH="393700" progId="Equation.3">
                  <p:embed/>
                </p:oleObj>
              </mc:Choice>
              <mc:Fallback>
                <p:oleObj name="公式" r:id="rId6" imgW="3797300" imgH="393700" progId="Equation.3">
                  <p:embed/>
                  <p:pic>
                    <p:nvPicPr>
                      <p:cNvPr id="0" name="对象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512" y="1628800"/>
                        <a:ext cx="8797655" cy="936104"/>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886892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73224" y="332656"/>
            <a:ext cx="7859216" cy="1440160"/>
          </a:xfrm>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利用一个亲本的两个祖先估计后代</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Z</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7" name="图片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55676" y="2564904"/>
            <a:ext cx="5796644" cy="2213843"/>
          </a:xfrm>
          <a:prstGeom prst="rect">
            <a:avLst/>
          </a:prstGeom>
          <a:noFill/>
          <a:ln>
            <a:noFill/>
          </a:ln>
        </p:spPr>
      </p:pic>
      <p:graphicFrame>
        <p:nvGraphicFramePr>
          <p:cNvPr id="8" name="对象 7"/>
          <p:cNvGraphicFramePr>
            <a:graphicFrameLocks noChangeAspect="1"/>
          </p:cNvGraphicFramePr>
          <p:nvPr>
            <p:extLst>
              <p:ext uri="{D42A27DB-BD31-4B8C-83A1-F6EECF244321}">
                <p14:modId xmlns:p14="http://schemas.microsoft.com/office/powerpoint/2010/main" val="2546548399"/>
              </p:ext>
            </p:extLst>
          </p:nvPr>
        </p:nvGraphicFramePr>
        <p:xfrm>
          <a:off x="755576" y="4725144"/>
          <a:ext cx="3511550" cy="908050"/>
        </p:xfrm>
        <a:graphic>
          <a:graphicData uri="http://schemas.openxmlformats.org/presentationml/2006/ole">
            <mc:AlternateContent xmlns:mc="http://schemas.openxmlformats.org/markup-compatibility/2006">
              <mc:Choice xmlns:v="urn:schemas-microsoft-com:vml" Requires="v">
                <p:oleObj spid="_x0000_s145501" name="公式" r:id="rId4" imgW="1562040" imgH="393480" progId="Equation.3">
                  <p:embed/>
                </p:oleObj>
              </mc:Choice>
              <mc:Fallback>
                <p:oleObj name="公式" r:id="rId4" imgW="1562040" imgH="393480" progId="Equation.3">
                  <p:embed/>
                  <p:pic>
                    <p:nvPicPr>
                      <p:cNvPr id="0" name="对象 4"/>
                      <p:cNvPicPr>
                        <a:picLocks noChangeAspect="1" noChangeArrowheads="1"/>
                      </p:cNvPicPr>
                      <p:nvPr/>
                    </p:nvPicPr>
                    <p:blipFill>
                      <a:blip r:embed="rId5"/>
                      <a:srcRect/>
                      <a:stretch>
                        <a:fillRect/>
                      </a:stretch>
                    </p:blipFill>
                    <p:spPr bwMode="auto">
                      <a:xfrm>
                        <a:off x="755576" y="4725144"/>
                        <a:ext cx="351155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467263793"/>
              </p:ext>
            </p:extLst>
          </p:nvPr>
        </p:nvGraphicFramePr>
        <p:xfrm>
          <a:off x="5004048" y="4680620"/>
          <a:ext cx="3534482" cy="908620"/>
        </p:xfrm>
        <a:graphic>
          <a:graphicData uri="http://schemas.openxmlformats.org/presentationml/2006/ole">
            <mc:AlternateContent xmlns:mc="http://schemas.openxmlformats.org/markup-compatibility/2006">
              <mc:Choice xmlns:v="urn:schemas-microsoft-com:vml" Requires="v">
                <p:oleObj spid="_x0000_s145502" name="公式" r:id="rId6" imgW="1562040" imgH="393480" progId="Equation.3">
                  <p:embed/>
                </p:oleObj>
              </mc:Choice>
              <mc:Fallback>
                <p:oleObj name="公式" r:id="rId6" imgW="1562040" imgH="393480" progId="Equation.3">
                  <p:embed/>
                  <p:pic>
                    <p:nvPicPr>
                      <p:cNvPr id="0" name="对象 7"/>
                      <p:cNvPicPr>
                        <a:picLocks noChangeAspect="1" noChangeArrowheads="1"/>
                      </p:cNvPicPr>
                      <p:nvPr/>
                    </p:nvPicPr>
                    <p:blipFill>
                      <a:blip r:embed="rId7"/>
                      <a:srcRect/>
                      <a:stretch>
                        <a:fillRect/>
                      </a:stretch>
                    </p:blipFill>
                    <p:spPr bwMode="auto">
                      <a:xfrm>
                        <a:off x="5004048" y="4680620"/>
                        <a:ext cx="3534482" cy="908620"/>
                      </a:xfrm>
                      <a:prstGeom prst="rect">
                        <a:avLst/>
                      </a:prstGeom>
                      <a:noFill/>
                      <a:ln>
                        <a:noFill/>
                      </a:ln>
                      <a:extLst/>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3697622667"/>
              </p:ext>
            </p:extLst>
          </p:nvPr>
        </p:nvGraphicFramePr>
        <p:xfrm>
          <a:off x="179512" y="1700808"/>
          <a:ext cx="8797655" cy="936104"/>
        </p:xfrm>
        <a:graphic>
          <a:graphicData uri="http://schemas.openxmlformats.org/presentationml/2006/ole">
            <mc:AlternateContent xmlns:mc="http://schemas.openxmlformats.org/markup-compatibility/2006">
              <mc:Choice xmlns:v="urn:schemas-microsoft-com:vml" Requires="v">
                <p:oleObj spid="_x0000_s145503" name="公式" r:id="rId8" imgW="3797300" imgH="393700" progId="Equation.3">
                  <p:embed/>
                </p:oleObj>
              </mc:Choice>
              <mc:Fallback>
                <p:oleObj name="公式" r:id="rId8" imgW="3797300" imgH="393700" progId="Equation.3">
                  <p:embed/>
                  <p:pic>
                    <p:nvPicPr>
                      <p:cNvPr id="0" name="对象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512" y="1700808"/>
                        <a:ext cx="8797655" cy="936104"/>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8056888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11560" y="328682"/>
            <a:ext cx="7992888" cy="1228110"/>
          </a:xfrm>
        </p:spPr>
        <p:txBody>
          <a:bodyPr>
            <a:normAutofit fontScale="90000"/>
          </a:bodyPr>
          <a:lstStyle/>
          <a:p>
            <a:pPr marL="0" indent="0"/>
            <a:r>
              <a:rPr lang="zh-CN" altLang="zh-CN" b="1"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和它自身的共祖先</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系数</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en-US" altLang="zh-CN" sz="40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4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dirty="0">
                <a:latin typeface="Times New Roman" panose="02020603050405020304" pitchFamily="18" charset="0"/>
                <a:ea typeface="黑体" panose="02010609060101010101" pitchFamily="49" charset="-122"/>
                <a:cs typeface="Times New Roman" panose="02020603050405020304" pitchFamily="18" charset="0"/>
              </a:rPr>
              <a:t>B</a:t>
            </a:r>
            <a:r>
              <a:rPr lang="zh-CN" altLang="en-US" sz="4000" dirty="0">
                <a:latin typeface="Times New Roman" panose="02020603050405020304" pitchFamily="18" charset="0"/>
                <a:ea typeface="黑体" panose="02010609060101010101" pitchFamily="49" charset="-122"/>
                <a:cs typeface="Times New Roman" panose="02020603050405020304" pitchFamily="18" charset="0"/>
              </a:rPr>
              <a:t>是</a:t>
            </a:r>
            <a:r>
              <a:rPr lang="en-US" altLang="zh-CN" sz="4000" dirty="0">
                <a:latin typeface="Times New Roman" panose="02020603050405020304" pitchFamily="18" charset="0"/>
                <a:ea typeface="黑体" panose="02010609060101010101" pitchFamily="49" charset="-122"/>
                <a:cs typeface="Times New Roman" panose="02020603050405020304" pitchFamily="18" charset="0"/>
              </a:rPr>
              <a:t>X</a:t>
            </a:r>
            <a:r>
              <a:rPr lang="zh-CN" altLang="en-US" sz="4000" dirty="0">
                <a:latin typeface="Times New Roman" panose="02020603050405020304" pitchFamily="18" charset="0"/>
                <a:ea typeface="黑体" panose="02010609060101010101" pitchFamily="49" charset="-122"/>
                <a:cs typeface="Times New Roman" panose="02020603050405020304" pitchFamily="18" charset="0"/>
              </a:rPr>
              <a:t>的亲本</a:t>
            </a:r>
            <a:endParaRPr lang="en-US" altLang="zh-CN" sz="40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5539" name="Rectangle 3"/>
          <p:cNvSpPr>
            <a:spLocks noGrp="1" noChangeArrowheads="1"/>
          </p:cNvSpPr>
          <p:nvPr>
            <p:ph type="body" sz="half" idx="1"/>
          </p:nvPr>
        </p:nvSpPr>
        <p:spPr>
          <a:xfrm>
            <a:off x="611560" y="3573016"/>
            <a:ext cx="7920880" cy="2376264"/>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如果个体</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是非自交系，即</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X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，则个体</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和它自己的共祖先系数</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XX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=0.5</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如果个体</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是自交系，即</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，则个体</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和它自己的共祖先系数</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XX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p>
        </p:txBody>
      </p:sp>
      <p:graphicFrame>
        <p:nvGraphicFramePr>
          <p:cNvPr id="65543" name="对象 2"/>
          <p:cNvGraphicFramePr>
            <a:graphicFrameLocks noChangeAspect="1"/>
          </p:cNvGraphicFramePr>
          <p:nvPr>
            <p:extLst>
              <p:ext uri="{D42A27DB-BD31-4B8C-83A1-F6EECF244321}">
                <p14:modId xmlns:p14="http://schemas.microsoft.com/office/powerpoint/2010/main" val="3252626302"/>
              </p:ext>
            </p:extLst>
          </p:nvPr>
        </p:nvGraphicFramePr>
        <p:xfrm>
          <a:off x="327025" y="1484784"/>
          <a:ext cx="8474075" cy="1019175"/>
        </p:xfrm>
        <a:graphic>
          <a:graphicData uri="http://schemas.openxmlformats.org/presentationml/2006/ole">
            <mc:AlternateContent xmlns:mc="http://schemas.openxmlformats.org/markup-compatibility/2006">
              <mc:Choice xmlns:v="urn:schemas-microsoft-com:vml" Requires="v">
                <p:oleObj spid="_x0000_s129110" name="公式" r:id="rId4" imgW="3682800" imgH="393480" progId="Equation.3">
                  <p:embed/>
                </p:oleObj>
              </mc:Choice>
              <mc:Fallback>
                <p:oleObj name="公式" r:id="rId4" imgW="3682800" imgH="393480" progId="Equation.3">
                  <p:embed/>
                  <p:pic>
                    <p:nvPicPr>
                      <p:cNvPr id="0" name=""/>
                      <p:cNvPicPr>
                        <a:picLocks noChangeAspect="1" noChangeArrowheads="1"/>
                      </p:cNvPicPr>
                      <p:nvPr/>
                    </p:nvPicPr>
                    <p:blipFill>
                      <a:blip r:embed="rId5"/>
                      <a:srcRect/>
                      <a:stretch>
                        <a:fillRect/>
                      </a:stretch>
                    </p:blipFill>
                    <p:spPr bwMode="auto">
                      <a:xfrm>
                        <a:off x="327025" y="1484784"/>
                        <a:ext cx="8474075" cy="1019175"/>
                      </a:xfrm>
                      <a:prstGeom prst="rect">
                        <a:avLst/>
                      </a:prstGeom>
                      <a:noFill/>
                      <a:ln>
                        <a:noFill/>
                      </a:ln>
                      <a:extLst/>
                    </p:spPr>
                  </p:pic>
                </p:oleObj>
              </mc:Fallback>
            </mc:AlternateContent>
          </a:graphicData>
        </a:graphic>
      </p:graphicFrame>
      <p:graphicFrame>
        <p:nvGraphicFramePr>
          <p:cNvPr id="65544" name="对象 1"/>
          <p:cNvGraphicFramePr>
            <a:graphicFrameLocks noChangeAspect="1"/>
          </p:cNvGraphicFramePr>
          <p:nvPr>
            <p:extLst>
              <p:ext uri="{D42A27DB-BD31-4B8C-83A1-F6EECF244321}">
                <p14:modId xmlns:p14="http://schemas.microsoft.com/office/powerpoint/2010/main" val="2218710223"/>
              </p:ext>
            </p:extLst>
          </p:nvPr>
        </p:nvGraphicFramePr>
        <p:xfrm>
          <a:off x="899592" y="2552254"/>
          <a:ext cx="7040563" cy="1020762"/>
        </p:xfrm>
        <a:graphic>
          <a:graphicData uri="http://schemas.openxmlformats.org/presentationml/2006/ole">
            <mc:AlternateContent xmlns:mc="http://schemas.openxmlformats.org/markup-compatibility/2006">
              <mc:Choice xmlns:v="urn:schemas-microsoft-com:vml" Requires="v">
                <p:oleObj spid="_x0000_s129111" name="公式" r:id="rId6" imgW="3060360" imgH="393480" progId="Equation.3">
                  <p:embed/>
                </p:oleObj>
              </mc:Choice>
              <mc:Fallback>
                <p:oleObj name="公式" r:id="rId6" imgW="3060360" imgH="393480" progId="Equation.3">
                  <p:embed/>
                  <p:pic>
                    <p:nvPicPr>
                      <p:cNvPr id="0" name=""/>
                      <p:cNvPicPr>
                        <a:picLocks noChangeAspect="1" noChangeArrowheads="1"/>
                      </p:cNvPicPr>
                      <p:nvPr/>
                    </p:nvPicPr>
                    <p:blipFill>
                      <a:blip r:embed="rId7"/>
                      <a:srcRect/>
                      <a:stretch>
                        <a:fillRect/>
                      </a:stretch>
                    </p:blipFill>
                    <p:spPr bwMode="auto">
                      <a:xfrm>
                        <a:off x="899592" y="2552254"/>
                        <a:ext cx="7040563" cy="1020762"/>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547979762"/>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23528" y="184666"/>
            <a:ext cx="8640960" cy="796062"/>
          </a:xfrm>
        </p:spPr>
        <p:txBody>
          <a:bodyPr>
            <a:normAutofit/>
          </a:bodyPr>
          <a:lstStyle/>
          <a:p>
            <a:pPr marL="0" indent="0"/>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X</a:t>
            </a:r>
            <a:r>
              <a:rPr lang="zh-CN" altLang="en-US" sz="3600" b="1"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Y</a:t>
            </a:r>
            <a:r>
              <a:rPr lang="zh-CN" altLang="en-US" sz="3600" b="1"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和后代</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间的共祖先系数</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5539" name="Rectangle 3"/>
          <p:cNvSpPr>
            <a:spLocks noGrp="1" noChangeArrowheads="1"/>
          </p:cNvSpPr>
          <p:nvPr>
            <p:ph type="body" sz="half" idx="1"/>
          </p:nvPr>
        </p:nvSpPr>
        <p:spPr>
          <a:xfrm>
            <a:off x="539552" y="2564904"/>
            <a:ext cx="8064896" cy="417646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的共祖先系数都不会</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低于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均是非自交系，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之间无祖先关联，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XY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、以及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的共祖先系数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都是</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都是自交系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XZ</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YZ</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XY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都是自交系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并且</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之间无祖先关联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XY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这时</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，以及</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的共祖先系数都是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294762776"/>
              </p:ext>
            </p:extLst>
          </p:nvPr>
        </p:nvGraphicFramePr>
        <p:xfrm>
          <a:off x="1855540" y="980728"/>
          <a:ext cx="5020716" cy="720080"/>
        </p:xfrm>
        <a:graphic>
          <a:graphicData uri="http://schemas.openxmlformats.org/presentationml/2006/ole">
            <mc:AlternateContent xmlns:mc="http://schemas.openxmlformats.org/markup-compatibility/2006">
              <mc:Choice xmlns:v="urn:schemas-microsoft-com:vml" Requires="v">
                <p:oleObj spid="_x0000_s141391" name="公式" r:id="rId4" imgW="2806700" imgH="393700" progId="Equation.3">
                  <p:embed/>
                </p:oleObj>
              </mc:Choice>
              <mc:Fallback>
                <p:oleObj name="公式" r:id="rId4" imgW="2806700" imgH="3937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5540" y="980728"/>
                        <a:ext cx="5020716" cy="720080"/>
                      </a:xfrm>
                      <a:prstGeom prst="rect">
                        <a:avLst/>
                      </a:prstGeom>
                      <a:noFill/>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2091963218"/>
              </p:ext>
            </p:extLst>
          </p:nvPr>
        </p:nvGraphicFramePr>
        <p:xfrm>
          <a:off x="1835696" y="1772816"/>
          <a:ext cx="5020716" cy="720080"/>
        </p:xfrm>
        <a:graphic>
          <a:graphicData uri="http://schemas.openxmlformats.org/presentationml/2006/ole">
            <mc:AlternateContent xmlns:mc="http://schemas.openxmlformats.org/markup-compatibility/2006">
              <mc:Choice xmlns:v="urn:schemas-microsoft-com:vml" Requires="v">
                <p:oleObj spid="_x0000_s141392" name="公式" r:id="rId6" imgW="2806700" imgH="393700" progId="Equation.3">
                  <p:embed/>
                </p:oleObj>
              </mc:Choice>
              <mc:Fallback>
                <p:oleObj name="公式" r:id="rId6" imgW="28067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696" y="1772816"/>
                        <a:ext cx="5020716" cy="720080"/>
                      </a:xfrm>
                      <a:prstGeom prst="rect">
                        <a:avLst/>
                      </a:prstGeom>
                      <a:noFill/>
                    </p:spPr>
                  </p:pic>
                </p:oleObj>
              </mc:Fallback>
            </mc:AlternateContent>
          </a:graphicData>
        </a:graphic>
      </p:graphicFrame>
    </p:spTree>
    <p:extLst>
      <p:ext uri="{BB962C8B-B14F-4D97-AF65-F5344CB8AC3E}">
        <p14:creationId xmlns:p14="http://schemas.microsoft.com/office/powerpoint/2010/main" val="3029755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§4.1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非理想群体的有效大小</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§4.1.1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有效群体大小的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定义</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§4.1.2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常见非理想情况下的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有效群体大小</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§4.1.3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建立者效应和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瓶颈效应</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252315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83568" y="260648"/>
            <a:ext cx="7848872" cy="648072"/>
          </a:xfrm>
        </p:spPr>
        <p:txBody>
          <a:bodyPr>
            <a:normAutofit/>
          </a:bodyPr>
          <a:lstStyle/>
          <a:p>
            <a:pPr eaLnBrk="1" hangingPunct="1"/>
            <a:r>
              <a:rPr lang="zh-CN" altLang="en-US" sz="3600" b="1" dirty="0" smtClean="0">
                <a:latin typeface="黑体" panose="02010609060101010101" pitchFamily="49" charset="-122"/>
                <a:ea typeface="黑体" panose="02010609060101010101" pitchFamily="49" charset="-122"/>
              </a:rPr>
              <a:t>利用一个个体的两个亲本时，要注意</a:t>
            </a:r>
          </a:p>
        </p:txBody>
      </p:sp>
      <p:sp>
        <p:nvSpPr>
          <p:cNvPr id="68611" name="Rectangle 3"/>
          <p:cNvSpPr>
            <a:spLocks noGrp="1" noChangeArrowheads="1"/>
          </p:cNvSpPr>
          <p:nvPr>
            <p:ph type="body" sz="half" idx="1"/>
          </p:nvPr>
        </p:nvSpPr>
        <p:spPr>
          <a:xfrm>
            <a:off x="179512" y="980728"/>
            <a:ext cx="4608512" cy="3384376"/>
          </a:xfrm>
        </p:spPr>
        <p:txBody>
          <a:bodyPr>
            <a:normAutofit fontScale="92500" lnSpcReduction="10000"/>
          </a:bodyPr>
          <a:lstStyle/>
          <a:p>
            <a:pPr eaLnBrk="1" hangingPunct="1">
              <a:lnSpc>
                <a:spcPct val="110000"/>
              </a:lnSpc>
            </a:pP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XY</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的两个亲本</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C</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D</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间的共祖先系数的平均。</a:t>
            </a:r>
          </a:p>
          <a:p>
            <a:pPr lvl="1" eaLnBrk="1" hangingPunct="1">
              <a:lnSpc>
                <a:spcPct val="110000"/>
              </a:lnSpc>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条件：</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不是</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的后代</a:t>
            </a:r>
          </a:p>
          <a:p>
            <a:pPr eaLnBrk="1" hangingPunct="1">
              <a:lnSpc>
                <a:spcPct val="110000"/>
              </a:lnSpc>
            </a:pP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XY</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的两个亲本</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间的共祖先系数的平均。</a:t>
            </a:r>
          </a:p>
          <a:p>
            <a:pPr lvl="1" eaLnBrk="1" hangingPunct="1">
              <a:lnSpc>
                <a:spcPct val="110000"/>
              </a:lnSpc>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条件：</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不是</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的后代</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例如</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p>
        </p:txBody>
      </p:sp>
      <p:sp>
        <p:nvSpPr>
          <p:cNvPr id="68612" name="Text Box 11"/>
          <p:cNvSpPr txBox="1">
            <a:spLocks noChangeArrowheads="1"/>
          </p:cNvSpPr>
          <p:nvPr/>
        </p:nvSpPr>
        <p:spPr bwMode="auto">
          <a:xfrm>
            <a:off x="467544" y="4365104"/>
            <a:ext cx="849694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2"/>
              </a:buClr>
              <a:buFont typeface="Wingdings" pitchFamily="2" charset="2"/>
              <a:buChar char="Ø"/>
              <a:defRPr sz="3200" b="1">
                <a:solidFill>
                  <a:schemeClr val="tx1"/>
                </a:solidFill>
                <a:latin typeface="黑体" pitchFamily="2" charset="-122"/>
                <a:ea typeface="黑体" pitchFamily="2" charset="-122"/>
              </a:defRPr>
            </a:lvl1pPr>
            <a:lvl2pPr marL="742950" indent="-285750">
              <a:spcBef>
                <a:spcPct val="20000"/>
              </a:spcBef>
              <a:buClr>
                <a:schemeClr val="tx2"/>
              </a:buClr>
              <a:buFont typeface="Wingdings" pitchFamily="2" charset="2"/>
              <a:buChar char="§"/>
              <a:defRPr sz="2800" b="1">
                <a:solidFill>
                  <a:schemeClr val="tx1"/>
                </a:solidFill>
                <a:latin typeface="黑体" pitchFamily="2" charset="-122"/>
                <a:ea typeface="黑体" pitchFamily="2" charset="-122"/>
              </a:defRPr>
            </a:lvl2pPr>
            <a:lvl3pPr marL="1143000" indent="-228600">
              <a:spcBef>
                <a:spcPct val="20000"/>
              </a:spcBef>
              <a:buClr>
                <a:schemeClr val="hlink"/>
              </a:buClr>
              <a:buChar char="•"/>
              <a:defRPr sz="2400" b="1">
                <a:solidFill>
                  <a:schemeClr val="tx1"/>
                </a:solidFill>
                <a:latin typeface="黑体" pitchFamily="2" charset="-122"/>
                <a:ea typeface="黑体" pitchFamily="2" charset="-122"/>
              </a:defRPr>
            </a:lvl3pPr>
            <a:lvl4pPr marL="1600200" indent="-228600">
              <a:spcBef>
                <a:spcPct val="20000"/>
              </a:spcBef>
              <a:buClr>
                <a:schemeClr val="hlink"/>
              </a:buClr>
              <a:buFont typeface="Wingdings" pitchFamily="2" charset="2"/>
              <a:buChar char="ü"/>
              <a:defRPr sz="2000" b="1">
                <a:solidFill>
                  <a:schemeClr val="tx1"/>
                </a:solidFill>
                <a:latin typeface="黑体" pitchFamily="2" charset="-122"/>
                <a:ea typeface="黑体" pitchFamily="2" charset="-122"/>
              </a:defRPr>
            </a:lvl4pPr>
            <a:lvl5pPr marL="2057400" indent="-228600">
              <a:spcBef>
                <a:spcPct val="20000"/>
              </a:spcBef>
              <a:buClr>
                <a:schemeClr val="hlink"/>
              </a:buClr>
              <a:buChar char="»"/>
              <a:defRPr sz="2000" b="1">
                <a:solidFill>
                  <a:schemeClr val="tx1"/>
                </a:solidFill>
                <a:latin typeface="黑体" pitchFamily="2" charset="-122"/>
                <a:ea typeface="黑体" pitchFamily="2" charset="-122"/>
              </a:defRPr>
            </a:lvl5pPr>
            <a:lvl6pPr marL="25146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6pPr>
            <a:lvl7pPr marL="29718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7pPr>
            <a:lvl8pPr marL="34290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8pPr>
            <a:lvl9pPr marL="38862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9pPr>
          </a:lstStyle>
          <a:p>
            <a:pPr>
              <a:spcBef>
                <a:spcPct val="50000"/>
              </a:spcBef>
              <a:buClrTx/>
              <a:buFontTx/>
              <a:buNone/>
            </a:pPr>
            <a:r>
              <a:rPr lang="zh-CN" altLang="en-US" sz="2600" b="0" dirty="0">
                <a:latin typeface="Times New Roman" pitchFamily="18" charset="0"/>
                <a:cs typeface="Times New Roman" pitchFamily="18" charset="0"/>
              </a:rPr>
              <a:t>如果</a:t>
            </a:r>
            <a:r>
              <a:rPr lang="en-US" altLang="zh-CN" sz="2600" b="0" dirty="0">
                <a:latin typeface="Times New Roman" pitchFamily="18" charset="0"/>
                <a:cs typeface="Times New Roman" pitchFamily="18" charset="0"/>
              </a:rPr>
              <a:t>Z</a:t>
            </a:r>
            <a:r>
              <a:rPr lang="zh-CN" altLang="en-US" sz="2600" b="0" dirty="0">
                <a:latin typeface="Times New Roman" pitchFamily="18" charset="0"/>
                <a:cs typeface="Times New Roman" pitchFamily="18" charset="0"/>
              </a:rPr>
              <a:t>是</a:t>
            </a:r>
            <a:r>
              <a:rPr lang="en-US" altLang="zh-CN" sz="2600" b="0" dirty="0">
                <a:latin typeface="Times New Roman" pitchFamily="18" charset="0"/>
                <a:cs typeface="Times New Roman" pitchFamily="18" charset="0"/>
              </a:rPr>
              <a:t>X</a:t>
            </a:r>
            <a:r>
              <a:rPr lang="zh-CN" altLang="en-US" sz="2600" b="0" dirty="0">
                <a:latin typeface="Times New Roman" pitchFamily="18" charset="0"/>
                <a:cs typeface="Times New Roman" pitchFamily="18" charset="0"/>
              </a:rPr>
              <a:t>和</a:t>
            </a:r>
            <a:r>
              <a:rPr lang="en-US" altLang="zh-CN" sz="2600" b="0" dirty="0">
                <a:latin typeface="Times New Roman" pitchFamily="18" charset="0"/>
                <a:cs typeface="Times New Roman" pitchFamily="18" charset="0"/>
              </a:rPr>
              <a:t>Y</a:t>
            </a:r>
            <a:r>
              <a:rPr lang="zh-CN" altLang="en-US" sz="2600" b="0" dirty="0">
                <a:latin typeface="Times New Roman" pitchFamily="18" charset="0"/>
                <a:cs typeface="Times New Roman" pitchFamily="18" charset="0"/>
              </a:rPr>
              <a:t>的后代，那么</a:t>
            </a:r>
            <a:r>
              <a:rPr lang="en-US" altLang="zh-CN" sz="2600" b="0" dirty="0">
                <a:latin typeface="Times New Roman" pitchFamily="18" charset="0"/>
                <a:cs typeface="Times New Roman" pitchFamily="18" charset="0"/>
              </a:rPr>
              <a:t>X</a:t>
            </a:r>
            <a:r>
              <a:rPr lang="zh-CN" altLang="en-US" sz="2600" b="0" dirty="0">
                <a:latin typeface="Times New Roman" pitchFamily="18" charset="0"/>
                <a:cs typeface="Times New Roman" pitchFamily="18" charset="0"/>
              </a:rPr>
              <a:t>一定不是</a:t>
            </a:r>
            <a:r>
              <a:rPr lang="en-US" altLang="zh-CN" sz="2600" b="0" dirty="0">
                <a:latin typeface="Times New Roman" pitchFamily="18" charset="0"/>
                <a:cs typeface="Times New Roman" pitchFamily="18" charset="0"/>
              </a:rPr>
              <a:t>Z</a:t>
            </a:r>
            <a:r>
              <a:rPr lang="zh-CN" altLang="en-US" sz="2600" b="0" dirty="0">
                <a:latin typeface="Times New Roman" pitchFamily="18" charset="0"/>
                <a:cs typeface="Times New Roman" pitchFamily="18" charset="0"/>
              </a:rPr>
              <a:t>的</a:t>
            </a:r>
            <a:r>
              <a:rPr lang="zh-CN" altLang="en-US" sz="2600" b="0" dirty="0" smtClean="0">
                <a:latin typeface="Times New Roman" pitchFamily="18" charset="0"/>
                <a:cs typeface="Times New Roman" pitchFamily="18" charset="0"/>
              </a:rPr>
              <a:t>后代。这时，</a:t>
            </a:r>
            <a:endParaRPr lang="zh-CN" altLang="en-US" sz="2600" b="0" dirty="0">
              <a:latin typeface="Times New Roman" pitchFamily="18" charset="0"/>
              <a:cs typeface="Times New Roman" pitchFamily="18" charset="0"/>
            </a:endParaRPr>
          </a:p>
        </p:txBody>
      </p:sp>
      <p:graphicFrame>
        <p:nvGraphicFramePr>
          <p:cNvPr id="68618" name="对象 7"/>
          <p:cNvGraphicFramePr>
            <a:graphicFrameLocks noChangeAspect="1"/>
          </p:cNvGraphicFramePr>
          <p:nvPr>
            <p:extLst>
              <p:ext uri="{D42A27DB-BD31-4B8C-83A1-F6EECF244321}">
                <p14:modId xmlns:p14="http://schemas.microsoft.com/office/powerpoint/2010/main" val="2793979977"/>
              </p:ext>
            </p:extLst>
          </p:nvPr>
        </p:nvGraphicFramePr>
        <p:xfrm>
          <a:off x="1691680" y="3721025"/>
          <a:ext cx="2260600" cy="500063"/>
        </p:xfrm>
        <a:graphic>
          <a:graphicData uri="http://schemas.openxmlformats.org/presentationml/2006/ole">
            <mc:AlternateContent xmlns:mc="http://schemas.openxmlformats.org/markup-compatibility/2006">
              <mc:Choice xmlns:v="urn:schemas-microsoft-com:vml" Requires="v">
                <p:oleObj spid="_x0000_s132194" name="公式" r:id="rId4" imgW="1168400" imgH="228600" progId="Equation.3">
                  <p:embed/>
                </p:oleObj>
              </mc:Choice>
              <mc:Fallback>
                <p:oleObj name="公式" r:id="rId4" imgW="1168400" imgH="228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1680" y="3721025"/>
                        <a:ext cx="2260600" cy="500063"/>
                      </a:xfrm>
                      <a:prstGeom prst="rect">
                        <a:avLst/>
                      </a:prstGeom>
                      <a:noFill/>
                      <a:ln>
                        <a:noFill/>
                      </a:ln>
                      <a:extLst/>
                    </p:spPr>
                  </p:pic>
                </p:oleObj>
              </mc:Fallback>
            </mc:AlternateContent>
          </a:graphicData>
        </a:graphic>
      </p:graphicFrame>
      <p:graphicFrame>
        <p:nvGraphicFramePr>
          <p:cNvPr id="68620" name="对象 9"/>
          <p:cNvGraphicFramePr>
            <a:graphicFrameLocks noChangeAspect="1"/>
          </p:cNvGraphicFramePr>
          <p:nvPr>
            <p:extLst>
              <p:ext uri="{D42A27DB-BD31-4B8C-83A1-F6EECF244321}">
                <p14:modId xmlns:p14="http://schemas.microsoft.com/office/powerpoint/2010/main" val="1459447825"/>
              </p:ext>
            </p:extLst>
          </p:nvPr>
        </p:nvGraphicFramePr>
        <p:xfrm>
          <a:off x="1403648" y="5013176"/>
          <a:ext cx="5616624" cy="587579"/>
        </p:xfrm>
        <a:graphic>
          <a:graphicData uri="http://schemas.openxmlformats.org/presentationml/2006/ole">
            <mc:AlternateContent xmlns:mc="http://schemas.openxmlformats.org/markup-compatibility/2006">
              <mc:Choice xmlns:v="urn:schemas-microsoft-com:vml" Requires="v">
                <p:oleObj spid="_x0000_s132195" name="公式" r:id="rId6" imgW="2451100" imgH="228600" progId="Equation.3">
                  <p:embed/>
                </p:oleObj>
              </mc:Choice>
              <mc:Fallback>
                <p:oleObj name="公式" r:id="rId6" imgW="2451100" imgH="2286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03648" y="5013176"/>
                        <a:ext cx="5616624" cy="587579"/>
                      </a:xfrm>
                      <a:prstGeom prst="rect">
                        <a:avLst/>
                      </a:prstGeom>
                      <a:noFill/>
                      <a:ln>
                        <a:noFill/>
                      </a:ln>
                      <a:extLst/>
                    </p:spPr>
                  </p:pic>
                </p:oleObj>
              </mc:Fallback>
            </mc:AlternateContent>
          </a:graphicData>
        </a:graphic>
      </p:graphicFrame>
      <p:pic>
        <p:nvPicPr>
          <p:cNvPr id="13" name="图片 12"/>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644008" y="1575197"/>
            <a:ext cx="4499992" cy="2141835"/>
          </a:xfrm>
          <a:prstGeom prst="rect">
            <a:avLst/>
          </a:prstGeom>
          <a:noFill/>
          <a:ln>
            <a:noFill/>
          </a:ln>
        </p:spPr>
      </p:pic>
    </p:spTree>
    <p:extLst>
      <p:ext uri="{BB962C8B-B14F-4D97-AF65-F5344CB8AC3E}">
        <p14:creationId xmlns:p14="http://schemas.microsoft.com/office/powerpoint/2010/main" val="1258545774"/>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395536" y="260648"/>
            <a:ext cx="8424936" cy="720080"/>
          </a:xfrm>
        </p:spPr>
        <p:txBody>
          <a:bodyPr>
            <a:noAutofit/>
          </a:bodyPr>
          <a:lstStyle/>
          <a:p>
            <a:pPr marL="0" indent="0"/>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全同胞</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间</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是亲本）</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共祖先系数 </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5539" name="Rectangle 3"/>
          <p:cNvSpPr>
            <a:spLocks noGrp="1" noChangeArrowheads="1"/>
          </p:cNvSpPr>
          <p:nvPr>
            <p:ph type="body" sz="half" idx="1"/>
          </p:nvPr>
        </p:nvSpPr>
        <p:spPr>
          <a:xfrm>
            <a:off x="251520" y="2736304"/>
            <a:ext cx="8712968" cy="328498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与亲本和后代的关系一样</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全同胞</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共祖先系数都不会低于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均</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是非自交系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无祖先</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关联，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AB</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全同胞之间</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的共祖先系数为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是自交系</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无祖先关联，</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，则全同胞之间的共祖先系数为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1743050796"/>
              </p:ext>
            </p:extLst>
          </p:nvPr>
        </p:nvGraphicFramePr>
        <p:xfrm>
          <a:off x="1259632" y="908720"/>
          <a:ext cx="4247897" cy="864096"/>
        </p:xfrm>
        <a:graphic>
          <a:graphicData uri="http://schemas.openxmlformats.org/presentationml/2006/ole">
            <mc:AlternateContent xmlns:mc="http://schemas.openxmlformats.org/markup-compatibility/2006">
              <mc:Choice xmlns:v="urn:schemas-microsoft-com:vml" Requires="v">
                <p:oleObj spid="_x0000_s146501" name="公式" r:id="rId4" imgW="1943100" imgH="393700" progId="Equation.3">
                  <p:embed/>
                </p:oleObj>
              </mc:Choice>
              <mc:Fallback>
                <p:oleObj name="公式" r:id="rId4" imgW="1943100" imgH="3937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59632" y="908720"/>
                        <a:ext cx="4247897" cy="864096"/>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322916140"/>
              </p:ext>
            </p:extLst>
          </p:nvPr>
        </p:nvGraphicFramePr>
        <p:xfrm>
          <a:off x="1835696" y="1844824"/>
          <a:ext cx="4790547" cy="792088"/>
        </p:xfrm>
        <a:graphic>
          <a:graphicData uri="http://schemas.openxmlformats.org/presentationml/2006/ole">
            <mc:AlternateContent xmlns:mc="http://schemas.openxmlformats.org/markup-compatibility/2006">
              <mc:Choice xmlns:v="urn:schemas-microsoft-com:vml" Requires="v">
                <p:oleObj spid="_x0000_s146502" name="公式" r:id="rId6" imgW="2400300" imgH="393700" progId="Equation.3">
                  <p:embed/>
                </p:oleObj>
              </mc:Choice>
              <mc:Fallback>
                <p:oleObj name="公式" r:id="rId6" imgW="24003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696" y="1844824"/>
                        <a:ext cx="4790547" cy="792088"/>
                      </a:xfrm>
                      <a:prstGeom prst="rect">
                        <a:avLst/>
                      </a:prstGeom>
                      <a:noFill/>
                    </p:spPr>
                  </p:pic>
                </p:oleObj>
              </mc:Fallback>
            </mc:AlternateContent>
          </a:graphicData>
        </a:graphic>
      </p:graphicFrame>
    </p:spTree>
    <p:extLst>
      <p:ext uri="{BB962C8B-B14F-4D97-AF65-F5344CB8AC3E}">
        <p14:creationId xmlns:p14="http://schemas.microsoft.com/office/powerpoint/2010/main" val="3705676169"/>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67544" y="184666"/>
            <a:ext cx="8352928" cy="1300118"/>
          </a:xfrm>
        </p:spPr>
        <p:txBody>
          <a:bodyPr>
            <a:noAutofit/>
          </a:bodyPr>
          <a:lstStyle/>
          <a:p>
            <a:pPr marL="0" indent="0"/>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半同胞间的共祖先</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系数</a:t>
            </a:r>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的亲本，</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 A</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rPr>
              <a:t>D</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3200" b="1"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sz="3200" b="1" dirty="0">
                <a:latin typeface="Times New Roman" panose="02020603050405020304" pitchFamily="18" charset="0"/>
                <a:ea typeface="黑体" panose="02010609060101010101" pitchFamily="49" charset="-122"/>
                <a:cs typeface="Times New Roman" panose="02020603050405020304" pitchFamily="18" charset="0"/>
              </a:rPr>
              <a:t>亲本</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2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5539" name="Rectangle 3"/>
          <p:cNvSpPr>
            <a:spLocks noGrp="1" noChangeArrowheads="1"/>
          </p:cNvSpPr>
          <p:nvPr>
            <p:ph type="body" sz="half" idx="1"/>
          </p:nvPr>
        </p:nvSpPr>
        <p:spPr>
          <a:xfrm>
            <a:off x="539552" y="3212976"/>
            <a:ext cx="8064896" cy="2520280"/>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半同胞</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共祖先系数都不会低于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0.125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均</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是非自交系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无祖先</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关联，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则</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同胞之间</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的共祖先系数为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0.125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是自交系</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无祖先关联，</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半</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同胞之间的共祖先系数为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1050704112"/>
              </p:ext>
            </p:extLst>
          </p:nvPr>
        </p:nvGraphicFramePr>
        <p:xfrm>
          <a:off x="1691680" y="1340768"/>
          <a:ext cx="4464496" cy="904477"/>
        </p:xfrm>
        <a:graphic>
          <a:graphicData uri="http://schemas.openxmlformats.org/presentationml/2006/ole">
            <mc:AlternateContent xmlns:mc="http://schemas.openxmlformats.org/markup-compatibility/2006">
              <mc:Choice xmlns:v="urn:schemas-microsoft-com:vml" Requires="v">
                <p:oleObj spid="_x0000_s147525" name="公式" r:id="rId4" imgW="1955800" imgH="393700" progId="Equation.3">
                  <p:embed/>
                </p:oleObj>
              </mc:Choice>
              <mc:Fallback>
                <p:oleObj name="公式" r:id="rId4" imgW="1955800" imgH="3937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1680" y="1340768"/>
                        <a:ext cx="4464496" cy="904477"/>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2887041813"/>
              </p:ext>
            </p:extLst>
          </p:nvPr>
        </p:nvGraphicFramePr>
        <p:xfrm>
          <a:off x="2284722" y="2276872"/>
          <a:ext cx="4866316" cy="836712"/>
        </p:xfrm>
        <a:graphic>
          <a:graphicData uri="http://schemas.openxmlformats.org/presentationml/2006/ole">
            <mc:AlternateContent xmlns:mc="http://schemas.openxmlformats.org/markup-compatibility/2006">
              <mc:Choice xmlns:v="urn:schemas-microsoft-com:vml" Requires="v">
                <p:oleObj spid="_x0000_s147526" name="公式" r:id="rId6" imgW="2311400" imgH="393700" progId="Equation.3">
                  <p:embed/>
                </p:oleObj>
              </mc:Choice>
              <mc:Fallback>
                <p:oleObj name="公式" r:id="rId6" imgW="23114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4722" y="2276872"/>
                        <a:ext cx="4866316" cy="836712"/>
                      </a:xfrm>
                      <a:prstGeom prst="rect">
                        <a:avLst/>
                      </a:prstGeom>
                      <a:noFill/>
                    </p:spPr>
                  </p:pic>
                </p:oleObj>
              </mc:Fallback>
            </mc:AlternateContent>
          </a:graphicData>
        </a:graphic>
      </p:graphicFrame>
    </p:spTree>
    <p:extLst>
      <p:ext uri="{BB962C8B-B14F-4D97-AF65-F5344CB8AC3E}">
        <p14:creationId xmlns:p14="http://schemas.microsoft.com/office/powerpoint/2010/main" val="4111994314"/>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67544" y="260648"/>
            <a:ext cx="8352928" cy="648072"/>
          </a:xfrm>
        </p:spPr>
        <p:txBody>
          <a:bodyPr>
            <a:noAutofit/>
          </a:bodyPr>
          <a:lstStyle/>
          <a:p>
            <a:pPr marL="0" indent="0"/>
            <a:r>
              <a:rPr lang="zh-CN" altLang="zh-CN" sz="4000" b="1" dirty="0">
                <a:latin typeface="黑体" panose="02010609060101010101" pitchFamily="49" charset="-122"/>
                <a:ea typeface="黑体" panose="02010609060101010101" pitchFamily="49" charset="-122"/>
              </a:rPr>
              <a:t>系谱群体共祖先系数的列表计算</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5539" name="Rectangle 3"/>
          <p:cNvSpPr>
            <a:spLocks noGrp="1" noChangeArrowheads="1"/>
          </p:cNvSpPr>
          <p:nvPr>
            <p:ph type="body" sz="half" idx="1"/>
          </p:nvPr>
        </p:nvSpPr>
        <p:spPr>
          <a:xfrm>
            <a:off x="827584" y="1052736"/>
            <a:ext cx="7560840" cy="4608512"/>
          </a:xfrm>
        </p:spPr>
        <p:txBody>
          <a:bodyPr>
            <a:noAutofit/>
          </a:bodyPr>
          <a:lstStyle/>
          <a:p>
            <a:pPr marL="0" indent="0" algn="ctr">
              <a:buNone/>
            </a:pPr>
            <a:r>
              <a:rPr lang="en-US" altLang="zh-CN" b="1" dirty="0">
                <a:latin typeface="Times New Roman" panose="02020603050405020304" pitchFamily="18" charset="0"/>
                <a:ea typeface="黑体" panose="02010609060101010101" pitchFamily="49" charset="-122"/>
                <a:cs typeface="Times New Roman" panose="02020603050405020304" pitchFamily="18" charset="0"/>
              </a:rPr>
              <a:t>1. </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确定一个基础群体 </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假定一个系谱群体包含</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个个体，把所有个体按照在系谱中的亲子关系排序，并用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对个体进行编号。亲代必需排在子代的前面，排在最前面的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个无祖先关联的个体组成一个基础群体。基础群体中的个体，无法再追踪到它们的亲本信息，个体之间有无亲缘关系也不清楚。一般就认为它们之间不存在任何祖先关联。</a:t>
            </a:r>
          </a:p>
        </p:txBody>
      </p:sp>
      <p:sp>
        <p:nvSpPr>
          <p:cNvPr id="65542" name="Rectangle 11"/>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tx2"/>
              </a:buClr>
              <a:buFont typeface="Wingdings" pitchFamily="2" charset="2"/>
              <a:buChar char="Ø"/>
              <a:defRPr sz="3200" b="1">
                <a:solidFill>
                  <a:schemeClr val="tx1"/>
                </a:solidFill>
                <a:latin typeface="黑体" pitchFamily="2" charset="-122"/>
                <a:ea typeface="黑体" pitchFamily="2" charset="-122"/>
              </a:defRPr>
            </a:lvl1pPr>
            <a:lvl2pPr marL="742950" indent="-285750">
              <a:spcBef>
                <a:spcPct val="20000"/>
              </a:spcBef>
              <a:buClr>
                <a:schemeClr val="tx2"/>
              </a:buClr>
              <a:buFont typeface="Wingdings" pitchFamily="2" charset="2"/>
              <a:buChar char="§"/>
              <a:defRPr sz="2800" b="1">
                <a:solidFill>
                  <a:schemeClr val="tx1"/>
                </a:solidFill>
                <a:latin typeface="黑体" pitchFamily="2" charset="-122"/>
                <a:ea typeface="黑体" pitchFamily="2" charset="-122"/>
              </a:defRPr>
            </a:lvl2pPr>
            <a:lvl3pPr marL="1143000" indent="-228600">
              <a:spcBef>
                <a:spcPct val="20000"/>
              </a:spcBef>
              <a:buClr>
                <a:schemeClr val="hlink"/>
              </a:buClr>
              <a:buChar char="•"/>
              <a:defRPr sz="2400" b="1">
                <a:solidFill>
                  <a:schemeClr val="tx1"/>
                </a:solidFill>
                <a:latin typeface="黑体" pitchFamily="2" charset="-122"/>
                <a:ea typeface="黑体" pitchFamily="2" charset="-122"/>
              </a:defRPr>
            </a:lvl3pPr>
            <a:lvl4pPr marL="1600200" indent="-228600">
              <a:spcBef>
                <a:spcPct val="20000"/>
              </a:spcBef>
              <a:buClr>
                <a:schemeClr val="hlink"/>
              </a:buClr>
              <a:buFont typeface="Wingdings" pitchFamily="2" charset="2"/>
              <a:buChar char="ü"/>
              <a:defRPr sz="2000" b="1">
                <a:solidFill>
                  <a:schemeClr val="tx1"/>
                </a:solidFill>
                <a:latin typeface="黑体" pitchFamily="2" charset="-122"/>
                <a:ea typeface="黑体" pitchFamily="2" charset="-122"/>
              </a:defRPr>
            </a:lvl4pPr>
            <a:lvl5pPr marL="2057400" indent="-228600">
              <a:spcBef>
                <a:spcPct val="20000"/>
              </a:spcBef>
              <a:buClr>
                <a:schemeClr val="hlink"/>
              </a:buClr>
              <a:buChar char="»"/>
              <a:defRPr sz="2000" b="1">
                <a:solidFill>
                  <a:schemeClr val="tx1"/>
                </a:solidFill>
                <a:latin typeface="黑体" pitchFamily="2" charset="-122"/>
                <a:ea typeface="黑体" pitchFamily="2" charset="-122"/>
              </a:defRPr>
            </a:lvl5pPr>
            <a:lvl6pPr marL="25146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6pPr>
            <a:lvl7pPr marL="29718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7pPr>
            <a:lvl8pPr marL="34290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8pPr>
            <a:lvl9pPr marL="3886200" indent="-228600" eaLnBrk="0" fontAlgn="base" hangingPunct="0">
              <a:spcBef>
                <a:spcPct val="20000"/>
              </a:spcBef>
              <a:spcAft>
                <a:spcPct val="0"/>
              </a:spcAft>
              <a:buClr>
                <a:schemeClr val="hlink"/>
              </a:buClr>
              <a:buChar char="»"/>
              <a:defRPr sz="2000" b="1">
                <a:solidFill>
                  <a:schemeClr val="tx1"/>
                </a:solidFill>
                <a:latin typeface="黑体" pitchFamily="2" charset="-122"/>
                <a:ea typeface="黑体" pitchFamily="2" charset="-122"/>
              </a:defRPr>
            </a:lvl9pPr>
          </a:lstStyle>
          <a:p>
            <a:pPr>
              <a:spcBef>
                <a:spcPct val="0"/>
              </a:spcBef>
              <a:buClrTx/>
              <a:buFontTx/>
              <a:buNone/>
            </a:pPr>
            <a:endParaRPr lang="zh-CN" altLang="en-US" sz="1800" b="0">
              <a:latin typeface="Arial" charset="0"/>
              <a:ea typeface="宋体" charset="-122"/>
            </a:endParaRPr>
          </a:p>
        </p:txBody>
      </p:sp>
    </p:spTree>
    <p:extLst>
      <p:ext uri="{BB962C8B-B14F-4D97-AF65-F5344CB8AC3E}">
        <p14:creationId xmlns:p14="http://schemas.microsoft.com/office/powerpoint/2010/main" val="826080898"/>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67544" y="260648"/>
            <a:ext cx="8352928" cy="648072"/>
          </a:xfrm>
        </p:spPr>
        <p:txBody>
          <a:bodyPr>
            <a:noAutofit/>
          </a:bodyPr>
          <a:lstStyle/>
          <a:p>
            <a:pPr marL="0" indent="0"/>
            <a:r>
              <a:rPr lang="zh-CN" altLang="zh-CN" sz="4000" b="1" dirty="0">
                <a:latin typeface="黑体" panose="02010609060101010101" pitchFamily="49" charset="-122"/>
                <a:ea typeface="黑体" panose="02010609060101010101" pitchFamily="49" charset="-122"/>
              </a:rPr>
              <a:t>系谱群体共祖先系数的列表计算</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5539" name="Rectangle 3"/>
          <p:cNvSpPr>
            <a:spLocks noGrp="1" noChangeArrowheads="1"/>
          </p:cNvSpPr>
          <p:nvPr>
            <p:ph type="body" sz="half" idx="1"/>
          </p:nvPr>
        </p:nvSpPr>
        <p:spPr>
          <a:xfrm>
            <a:off x="827584" y="1052736"/>
            <a:ext cx="7560840" cy="2520280"/>
          </a:xfrm>
        </p:spPr>
        <p:txBody>
          <a:bodyPr>
            <a:noAutofit/>
          </a:bodyPr>
          <a:lstStyle/>
          <a:p>
            <a:pPr marL="0" indent="0" algn="ctr">
              <a:buNone/>
            </a:pPr>
            <a:r>
              <a:rPr lang="en-US" altLang="zh-CN" b="1" dirty="0">
                <a:latin typeface="Times New Roman" panose="02020603050405020304" pitchFamily="18" charset="0"/>
                <a:ea typeface="黑体" panose="02010609060101010101" pitchFamily="49" charset="-122"/>
                <a:cs typeface="Times New Roman" panose="02020603050405020304" pitchFamily="18" charset="0"/>
              </a:rPr>
              <a:t>2. </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计算基础群体的共祖先</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系数 </a:t>
            </a:r>
            <a:endParaRPr lang="zh-CN"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共祖先系数的计算从基础群体开始。基础群体中的个体都是非近交的，其近交系数为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；两两个体之间没有任何亲缘关系，共祖先系数也为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864947723"/>
              </p:ext>
            </p:extLst>
          </p:nvPr>
        </p:nvGraphicFramePr>
        <p:xfrm>
          <a:off x="1312749" y="3456384"/>
          <a:ext cx="6518502" cy="2132856"/>
        </p:xfrm>
        <a:graphic>
          <a:graphicData uri="http://schemas.openxmlformats.org/presentationml/2006/ole">
            <mc:AlternateContent xmlns:mc="http://schemas.openxmlformats.org/markup-compatibility/2006">
              <mc:Choice xmlns:v="urn:schemas-microsoft-com:vml" Requires="v">
                <p:oleObj spid="_x0000_s148513" name="公式" r:id="rId4" imgW="3200400" imgH="1066800" progId="Equation.3">
                  <p:embed/>
                </p:oleObj>
              </mc:Choice>
              <mc:Fallback>
                <p:oleObj name="公式" r:id="rId4" imgW="3200400" imgH="10668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2749" y="3456384"/>
                        <a:ext cx="6518502" cy="2132856"/>
                      </a:xfrm>
                      <a:prstGeom prst="rect">
                        <a:avLst/>
                      </a:prstGeom>
                      <a:noFill/>
                    </p:spPr>
                  </p:pic>
                </p:oleObj>
              </mc:Fallback>
            </mc:AlternateContent>
          </a:graphicData>
        </a:graphic>
      </p:graphicFrame>
    </p:spTree>
    <p:extLst>
      <p:ext uri="{BB962C8B-B14F-4D97-AF65-F5344CB8AC3E}">
        <p14:creationId xmlns:p14="http://schemas.microsoft.com/office/powerpoint/2010/main" val="1548361864"/>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67544" y="260648"/>
            <a:ext cx="8352928" cy="648072"/>
          </a:xfrm>
        </p:spPr>
        <p:txBody>
          <a:bodyPr>
            <a:noAutofit/>
          </a:bodyPr>
          <a:lstStyle/>
          <a:p>
            <a:pPr marL="0" indent="0"/>
            <a:r>
              <a:rPr lang="zh-CN" altLang="zh-CN" sz="4000" b="1" dirty="0">
                <a:latin typeface="黑体" panose="02010609060101010101" pitchFamily="49" charset="-122"/>
                <a:ea typeface="黑体" panose="02010609060101010101" pitchFamily="49" charset="-122"/>
              </a:rPr>
              <a:t>系谱群体共祖先系数的列表计算</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65539" name="Rectangle 3"/>
          <p:cNvSpPr>
            <a:spLocks noGrp="1" noChangeArrowheads="1"/>
          </p:cNvSpPr>
          <p:nvPr>
            <p:ph type="body" sz="half" idx="1"/>
          </p:nvPr>
        </p:nvSpPr>
        <p:spPr>
          <a:xfrm>
            <a:off x="611560" y="1052736"/>
            <a:ext cx="8064896" cy="2880320"/>
          </a:xfrm>
        </p:spPr>
        <p:txBody>
          <a:bodyPr>
            <a:noAutofit/>
          </a:bodyPr>
          <a:lstStyle/>
          <a:p>
            <a:pPr marL="0" indent="0" algn="ctr">
              <a:buNone/>
            </a:pP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3. </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按顺序依次计算其余个体与它前面的个体以及与其自身的共祖先</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系数 </a:t>
            </a:r>
            <a:endPar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基础群体之外的个体，按照在系谱中的先后顺序，依次计算个体</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&gt;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间的共祖先系数。设个体</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的亲本编号为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。由于个体按先后次序排列，因此一定</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h</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&lt;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559564495"/>
              </p:ext>
            </p:extLst>
          </p:nvPr>
        </p:nvGraphicFramePr>
        <p:xfrm>
          <a:off x="1115616" y="3861048"/>
          <a:ext cx="6024055" cy="2232248"/>
        </p:xfrm>
        <a:graphic>
          <a:graphicData uri="http://schemas.openxmlformats.org/presentationml/2006/ole">
            <mc:AlternateContent xmlns:mc="http://schemas.openxmlformats.org/markup-compatibility/2006">
              <mc:Choice xmlns:v="urn:schemas-microsoft-com:vml" Requires="v">
                <p:oleObj spid="_x0000_s150561" name="公式" r:id="rId4" imgW="2882900" imgH="1066800" progId="Equation.3">
                  <p:embed/>
                </p:oleObj>
              </mc:Choice>
              <mc:Fallback>
                <p:oleObj name="公式" r:id="rId4" imgW="2882900" imgH="10668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5616" y="3861048"/>
                        <a:ext cx="6024055" cy="2232248"/>
                      </a:xfrm>
                      <a:prstGeom prst="rect">
                        <a:avLst/>
                      </a:prstGeom>
                      <a:noFill/>
                    </p:spPr>
                  </p:pic>
                </p:oleObj>
              </mc:Fallback>
            </mc:AlternateContent>
          </a:graphicData>
        </a:graphic>
      </p:graphicFrame>
    </p:spTree>
    <p:extLst>
      <p:ext uri="{BB962C8B-B14F-4D97-AF65-F5344CB8AC3E}">
        <p14:creationId xmlns:p14="http://schemas.microsoft.com/office/powerpoint/2010/main" val="1113032596"/>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59632" y="260648"/>
            <a:ext cx="6696744" cy="79208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一个包含有</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个个体的系谱</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3606552"/>
            <a:ext cx="8229600" cy="2846784"/>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的亲本信息未知，这三个个体构成一个基础群体。个体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，它们之间有一个共同亲本，即个体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。显然，个体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之间也存在祖先关联，它们的后代个体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也因此存在近交。</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4" name="图片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1720" y="980728"/>
            <a:ext cx="5040560" cy="2553816"/>
          </a:xfrm>
          <a:prstGeom prst="rect">
            <a:avLst/>
          </a:prstGeom>
          <a:noFill/>
          <a:ln>
            <a:noFill/>
          </a:ln>
        </p:spPr>
      </p:pic>
    </p:spTree>
    <p:extLst>
      <p:ext uri="{BB962C8B-B14F-4D97-AF65-F5344CB8AC3E}">
        <p14:creationId xmlns:p14="http://schemas.microsoft.com/office/powerpoint/2010/main" val="371276336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2656"/>
            <a:ext cx="8064896" cy="72008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基础群体</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中个体</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之间的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祖先</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4293200599"/>
              </p:ext>
            </p:extLst>
          </p:nvPr>
        </p:nvGraphicFramePr>
        <p:xfrm>
          <a:off x="539552" y="1340768"/>
          <a:ext cx="2952896" cy="1008112"/>
        </p:xfrm>
        <a:graphic>
          <a:graphicData uri="http://schemas.openxmlformats.org/presentationml/2006/ole">
            <mc:AlternateContent xmlns:mc="http://schemas.openxmlformats.org/markup-compatibility/2006">
              <mc:Choice xmlns:v="urn:schemas-microsoft-com:vml" Requires="v">
                <p:oleObj spid="_x0000_s163883" name="公式" r:id="rId3" imgW="1193800" imgH="393700" progId="Equation.3">
                  <p:embed/>
                </p:oleObj>
              </mc:Choice>
              <mc:Fallback>
                <p:oleObj name="公式" r:id="rId3" imgW="11938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1340768"/>
                        <a:ext cx="2952896" cy="1008112"/>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922109823"/>
              </p:ext>
            </p:extLst>
          </p:nvPr>
        </p:nvGraphicFramePr>
        <p:xfrm>
          <a:off x="3779912" y="1484783"/>
          <a:ext cx="1368152" cy="671991"/>
        </p:xfrm>
        <a:graphic>
          <a:graphicData uri="http://schemas.openxmlformats.org/presentationml/2006/ole">
            <mc:AlternateContent xmlns:mc="http://schemas.openxmlformats.org/markup-compatibility/2006">
              <mc:Choice xmlns:v="urn:schemas-microsoft-com:vml" Requires="v">
                <p:oleObj spid="_x0000_s163884" name="公式" r:id="rId5" imgW="457002" imgH="215806" progId="Equation.3">
                  <p:embed/>
                </p:oleObj>
              </mc:Choice>
              <mc:Fallback>
                <p:oleObj name="公式" r:id="rId5" imgW="457002" imgH="21580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9912" y="1484783"/>
                        <a:ext cx="1368152" cy="671991"/>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2108896451"/>
              </p:ext>
            </p:extLst>
          </p:nvPr>
        </p:nvGraphicFramePr>
        <p:xfrm>
          <a:off x="5508104" y="1446616"/>
          <a:ext cx="1440160" cy="758248"/>
        </p:xfrm>
        <a:graphic>
          <a:graphicData uri="http://schemas.openxmlformats.org/presentationml/2006/ole">
            <mc:AlternateContent xmlns:mc="http://schemas.openxmlformats.org/markup-compatibility/2006">
              <mc:Choice xmlns:v="urn:schemas-microsoft-com:vml" Requires="v">
                <p:oleObj spid="_x0000_s163885" name="公式" r:id="rId7" imgW="457200" imgH="228600" progId="Equation.3">
                  <p:embed/>
                </p:oleObj>
              </mc:Choice>
              <mc:Fallback>
                <p:oleObj name="公式" r:id="rId7" imgW="4572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08104" y="1446616"/>
                        <a:ext cx="1440160" cy="758248"/>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1369047806"/>
              </p:ext>
            </p:extLst>
          </p:nvPr>
        </p:nvGraphicFramePr>
        <p:xfrm>
          <a:off x="539552" y="2492896"/>
          <a:ext cx="2952328" cy="994551"/>
        </p:xfrm>
        <a:graphic>
          <a:graphicData uri="http://schemas.openxmlformats.org/presentationml/2006/ole">
            <mc:AlternateContent xmlns:mc="http://schemas.openxmlformats.org/markup-compatibility/2006">
              <mc:Choice xmlns:v="urn:schemas-microsoft-com:vml" Requires="v">
                <p:oleObj spid="_x0000_s163886" name="公式" r:id="rId9" imgW="1218671" imgH="393529" progId="Equation.3">
                  <p:embed/>
                </p:oleObj>
              </mc:Choice>
              <mc:Fallback>
                <p:oleObj name="公式" r:id="rId9" imgW="1218671" imgH="393529"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9552" y="2492896"/>
                        <a:ext cx="2952328" cy="994551"/>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4289214627"/>
              </p:ext>
            </p:extLst>
          </p:nvPr>
        </p:nvGraphicFramePr>
        <p:xfrm>
          <a:off x="3851920" y="2564904"/>
          <a:ext cx="1415994" cy="720080"/>
        </p:xfrm>
        <a:graphic>
          <a:graphicData uri="http://schemas.openxmlformats.org/presentationml/2006/ole">
            <mc:AlternateContent xmlns:mc="http://schemas.openxmlformats.org/markup-compatibility/2006">
              <mc:Choice xmlns:v="urn:schemas-microsoft-com:vml" Requires="v">
                <p:oleObj spid="_x0000_s163887" name="公式" r:id="rId11" imgW="469900" imgH="228600" progId="Equation.3">
                  <p:embed/>
                </p:oleObj>
              </mc:Choice>
              <mc:Fallback>
                <p:oleObj name="公式" r:id="rId11" imgW="469900" imgH="2286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51920" y="2564904"/>
                        <a:ext cx="1415994" cy="720080"/>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1035943"/>
              </p:ext>
            </p:extLst>
          </p:nvPr>
        </p:nvGraphicFramePr>
        <p:xfrm>
          <a:off x="5603924" y="2348880"/>
          <a:ext cx="3288556" cy="1152128"/>
        </p:xfrm>
        <a:graphic>
          <a:graphicData uri="http://schemas.openxmlformats.org/presentationml/2006/ole">
            <mc:AlternateContent xmlns:mc="http://schemas.openxmlformats.org/markup-compatibility/2006">
              <mc:Choice xmlns:v="urn:schemas-microsoft-com:vml" Requires="v">
                <p:oleObj spid="_x0000_s163888" name="公式" r:id="rId13" imgW="1167893" imgH="393529" progId="Equation.3">
                  <p:embed/>
                </p:oleObj>
              </mc:Choice>
              <mc:Fallback>
                <p:oleObj name="公式" r:id="rId13" imgW="1167893" imgH="393529"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03924" y="2348880"/>
                        <a:ext cx="3288556" cy="1152128"/>
                      </a:xfrm>
                      <a:prstGeom prst="rect">
                        <a:avLst/>
                      </a:prstGeom>
                      <a:noFill/>
                    </p:spPr>
                  </p:pic>
                </p:oleObj>
              </mc:Fallback>
            </mc:AlternateContent>
          </a:graphicData>
        </a:graphic>
      </p:graphicFrame>
    </p:spTree>
    <p:extLst>
      <p:ext uri="{BB962C8B-B14F-4D97-AF65-F5344CB8AC3E}">
        <p14:creationId xmlns:p14="http://schemas.microsoft.com/office/powerpoint/2010/main" val="417403400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488832" cy="1224136"/>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2</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它与个体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之间的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祖先</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3320699186"/>
              </p:ext>
            </p:extLst>
          </p:nvPr>
        </p:nvGraphicFramePr>
        <p:xfrm>
          <a:off x="1259632" y="1628800"/>
          <a:ext cx="5116022" cy="908720"/>
        </p:xfrm>
        <a:graphic>
          <a:graphicData uri="http://schemas.openxmlformats.org/presentationml/2006/ole">
            <mc:AlternateContent xmlns:mc="http://schemas.openxmlformats.org/markup-compatibility/2006">
              <mc:Choice xmlns:v="urn:schemas-microsoft-com:vml" Requires="v">
                <p:oleObj spid="_x0000_s164893" name="公式" r:id="rId3" imgW="2286000" imgH="393700" progId="Equation.3">
                  <p:embed/>
                </p:oleObj>
              </mc:Choice>
              <mc:Fallback>
                <p:oleObj name="公式" r:id="rId3" imgW="22860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1628800"/>
                        <a:ext cx="5116022" cy="908720"/>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4239113387"/>
              </p:ext>
            </p:extLst>
          </p:nvPr>
        </p:nvGraphicFramePr>
        <p:xfrm>
          <a:off x="1259632" y="2636912"/>
          <a:ext cx="5028086" cy="864096"/>
        </p:xfrm>
        <a:graphic>
          <a:graphicData uri="http://schemas.openxmlformats.org/presentationml/2006/ole">
            <mc:AlternateContent xmlns:mc="http://schemas.openxmlformats.org/markup-compatibility/2006">
              <mc:Choice xmlns:v="urn:schemas-microsoft-com:vml" Requires="v">
                <p:oleObj spid="_x0000_s164894" name="公式" r:id="rId5" imgW="2311400" imgH="393700" progId="Equation.3">
                  <p:embed/>
                </p:oleObj>
              </mc:Choice>
              <mc:Fallback>
                <p:oleObj name="公式" r:id="rId5" imgW="23114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59632" y="2636912"/>
                        <a:ext cx="5028086" cy="864096"/>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2234874919"/>
              </p:ext>
            </p:extLst>
          </p:nvPr>
        </p:nvGraphicFramePr>
        <p:xfrm>
          <a:off x="1259632" y="3573016"/>
          <a:ext cx="5048048" cy="908720"/>
        </p:xfrm>
        <a:graphic>
          <a:graphicData uri="http://schemas.openxmlformats.org/presentationml/2006/ole">
            <mc:AlternateContent xmlns:mc="http://schemas.openxmlformats.org/markup-compatibility/2006">
              <mc:Choice xmlns:v="urn:schemas-microsoft-com:vml" Requires="v">
                <p:oleObj spid="_x0000_s164895" name="公式" r:id="rId7" imgW="2247900" imgH="393700" progId="Equation.3">
                  <p:embed/>
                </p:oleObj>
              </mc:Choice>
              <mc:Fallback>
                <p:oleObj name="公式" r:id="rId7" imgW="22479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59632" y="3573016"/>
                        <a:ext cx="5048048" cy="908720"/>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2634764651"/>
              </p:ext>
            </p:extLst>
          </p:nvPr>
        </p:nvGraphicFramePr>
        <p:xfrm>
          <a:off x="1259632" y="4509120"/>
          <a:ext cx="4414805" cy="908720"/>
        </p:xfrm>
        <a:graphic>
          <a:graphicData uri="http://schemas.openxmlformats.org/presentationml/2006/ole">
            <mc:AlternateContent xmlns:mc="http://schemas.openxmlformats.org/markup-compatibility/2006">
              <mc:Choice xmlns:v="urn:schemas-microsoft-com:vml" Requires="v">
                <p:oleObj spid="_x0000_s164896" name="公式" r:id="rId9" imgW="1955800" imgH="393700" progId="Equation.3">
                  <p:embed/>
                </p:oleObj>
              </mc:Choice>
              <mc:Fallback>
                <p:oleObj name="公式" r:id="rId9" imgW="1955800" imgH="3937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59632" y="4509120"/>
                        <a:ext cx="4414805" cy="908720"/>
                      </a:xfrm>
                      <a:prstGeom prst="rect">
                        <a:avLst/>
                      </a:prstGeom>
                      <a:noFill/>
                    </p:spPr>
                  </p:pic>
                </p:oleObj>
              </mc:Fallback>
            </mc:AlternateContent>
          </a:graphicData>
        </a:graphic>
      </p:graphicFrame>
    </p:spTree>
    <p:extLst>
      <p:ext uri="{BB962C8B-B14F-4D97-AF65-F5344CB8AC3E}">
        <p14:creationId xmlns:p14="http://schemas.microsoft.com/office/powerpoint/2010/main" val="837908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488832" cy="1224136"/>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5</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3</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它与个体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1~5</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之间的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祖先</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793147570"/>
              </p:ext>
            </p:extLst>
          </p:nvPr>
        </p:nvGraphicFramePr>
        <p:xfrm>
          <a:off x="1763688" y="1628800"/>
          <a:ext cx="4752529" cy="864096"/>
        </p:xfrm>
        <a:graphic>
          <a:graphicData uri="http://schemas.openxmlformats.org/presentationml/2006/ole">
            <mc:AlternateContent xmlns:mc="http://schemas.openxmlformats.org/markup-compatibility/2006">
              <mc:Choice xmlns:v="urn:schemas-microsoft-com:vml" Requires="v">
                <p:oleObj spid="_x0000_s165924" name="公式" r:id="rId3" imgW="2222500" imgH="393700" progId="Equation.3">
                  <p:embed/>
                </p:oleObj>
              </mc:Choice>
              <mc:Fallback>
                <p:oleObj name="公式" r:id="rId3" imgW="22225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1628800"/>
                        <a:ext cx="4752529" cy="864096"/>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259178833"/>
              </p:ext>
            </p:extLst>
          </p:nvPr>
        </p:nvGraphicFramePr>
        <p:xfrm>
          <a:off x="1776162" y="2492896"/>
          <a:ext cx="5028086" cy="864096"/>
        </p:xfrm>
        <a:graphic>
          <a:graphicData uri="http://schemas.openxmlformats.org/presentationml/2006/ole">
            <mc:AlternateContent xmlns:mc="http://schemas.openxmlformats.org/markup-compatibility/2006">
              <mc:Choice xmlns:v="urn:schemas-microsoft-com:vml" Requires="v">
                <p:oleObj spid="_x0000_s165925" name="公式" r:id="rId5" imgW="2311400" imgH="393700" progId="Equation.3">
                  <p:embed/>
                </p:oleObj>
              </mc:Choice>
              <mc:Fallback>
                <p:oleObj name="公式" r:id="rId5" imgW="23114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6162" y="2492896"/>
                        <a:ext cx="5028086" cy="864096"/>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38689830"/>
              </p:ext>
            </p:extLst>
          </p:nvPr>
        </p:nvGraphicFramePr>
        <p:xfrm>
          <a:off x="1803213" y="3380701"/>
          <a:ext cx="4797485" cy="840387"/>
        </p:xfrm>
        <a:graphic>
          <a:graphicData uri="http://schemas.openxmlformats.org/presentationml/2006/ole">
            <mc:AlternateContent xmlns:mc="http://schemas.openxmlformats.org/markup-compatibility/2006">
              <mc:Choice xmlns:v="urn:schemas-microsoft-com:vml" Requires="v">
                <p:oleObj spid="_x0000_s165926" name="公式" r:id="rId7" imgW="2311400" imgH="393700" progId="Equation.3">
                  <p:embed/>
                </p:oleObj>
              </mc:Choice>
              <mc:Fallback>
                <p:oleObj name="公式" r:id="rId7" imgW="23114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3213" y="3380701"/>
                        <a:ext cx="4797485" cy="840387"/>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231133178"/>
              </p:ext>
            </p:extLst>
          </p:nvPr>
        </p:nvGraphicFramePr>
        <p:xfrm>
          <a:off x="1776162" y="4221088"/>
          <a:ext cx="4915823" cy="864096"/>
        </p:xfrm>
        <a:graphic>
          <a:graphicData uri="http://schemas.openxmlformats.org/presentationml/2006/ole">
            <mc:AlternateContent xmlns:mc="http://schemas.openxmlformats.org/markup-compatibility/2006">
              <mc:Choice xmlns:v="urn:schemas-microsoft-com:vml" Requires="v">
                <p:oleObj spid="_x0000_s165927" name="公式" r:id="rId9" imgW="2298700" imgH="393700" progId="Equation.3">
                  <p:embed/>
                </p:oleObj>
              </mc:Choice>
              <mc:Fallback>
                <p:oleObj name="公式" r:id="rId9" imgW="2298700" imgH="3937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76162" y="4221088"/>
                        <a:ext cx="4915823" cy="864096"/>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3098427811"/>
              </p:ext>
            </p:extLst>
          </p:nvPr>
        </p:nvGraphicFramePr>
        <p:xfrm>
          <a:off x="1776162" y="5104441"/>
          <a:ext cx="4104455" cy="844839"/>
        </p:xfrm>
        <a:graphic>
          <a:graphicData uri="http://schemas.openxmlformats.org/presentationml/2006/ole">
            <mc:AlternateContent xmlns:mc="http://schemas.openxmlformats.org/markup-compatibility/2006">
              <mc:Choice xmlns:v="urn:schemas-microsoft-com:vml" Requires="v">
                <p:oleObj spid="_x0000_s165928" name="公式" r:id="rId11" imgW="1943100" imgH="393700" progId="Equation.3">
                  <p:embed/>
                </p:oleObj>
              </mc:Choice>
              <mc:Fallback>
                <p:oleObj name="公式" r:id="rId11" imgW="1943100" imgH="3937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76162" y="5104441"/>
                        <a:ext cx="4104455" cy="844839"/>
                      </a:xfrm>
                      <a:prstGeom prst="rect">
                        <a:avLst/>
                      </a:prstGeom>
                      <a:noFill/>
                    </p:spPr>
                  </p:pic>
                </p:oleObj>
              </mc:Fallback>
            </mc:AlternateContent>
          </a:graphicData>
        </a:graphic>
      </p:graphicFrame>
    </p:spTree>
    <p:extLst>
      <p:ext uri="{BB962C8B-B14F-4D97-AF65-F5344CB8AC3E}">
        <p14:creationId xmlns:p14="http://schemas.microsoft.com/office/powerpoint/2010/main" val="3019095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15616" y="332656"/>
            <a:ext cx="7056784" cy="864096"/>
          </a:xfrm>
        </p:spPr>
        <p:txBody>
          <a:bodyPr/>
          <a:lstStyle/>
          <a:p>
            <a:pPr>
              <a:lnSpc>
                <a:spcPct val="90000"/>
              </a:lnSpc>
            </a:pPr>
            <a:r>
              <a:rPr lang="zh-CN" altLang="en-US" b="1" dirty="0">
                <a:latin typeface="黑体" panose="02010609060101010101" pitchFamily="49" charset="-122"/>
                <a:ea typeface="黑体" panose="02010609060101010101" pitchFamily="49" charset="-122"/>
              </a:rPr>
              <a:t>非理想群体的</a:t>
            </a:r>
            <a:r>
              <a:rPr lang="zh-CN" altLang="zh-CN" b="1" dirty="0" smtClean="0">
                <a:latin typeface="黑体" panose="02010609060101010101" pitchFamily="49" charset="-122"/>
                <a:ea typeface="黑体" panose="02010609060101010101" pitchFamily="49" charset="-122"/>
              </a:rPr>
              <a:t>有效大小</a:t>
            </a:r>
            <a:endParaRPr lang="zh-CN" altLang="en-US" b="1" dirty="0" smtClean="0">
              <a:latin typeface="黑体" panose="02010609060101010101" pitchFamily="49" charset="-122"/>
              <a:ea typeface="黑体" panose="02010609060101010101" pitchFamily="49" charset="-122"/>
              <a:cs typeface="Times New Roman" pitchFamily="18" charset="0"/>
            </a:endParaRPr>
          </a:p>
        </p:txBody>
      </p:sp>
      <p:sp>
        <p:nvSpPr>
          <p:cNvPr id="31747" name="Rectangle 3"/>
          <p:cNvSpPr>
            <a:spLocks noGrp="1" noChangeArrowheads="1"/>
          </p:cNvSpPr>
          <p:nvPr>
            <p:ph idx="1"/>
          </p:nvPr>
        </p:nvSpPr>
        <p:spPr>
          <a:xfrm>
            <a:off x="385192" y="1412777"/>
            <a:ext cx="8363272" cy="4896543"/>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大多数动植物育种群体都不是理想群体，为了能够像理想群体那样，用基因频率的方差或是近交系数去研究这些群体的分散过程，特提出有效群体大小（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effective population size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）这一概念。</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有效群体大小</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常用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表示。有了这一概念，一个有效大小为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的非理想群体，就可视为包含</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个个体的理想群体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，在知道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了有效</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大小后，非理想群体中分散过程造成的基因和基因型频率波动、以及近交系数的变化就与大小为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的理想群体完全相同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6674944"/>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488832" cy="115212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6</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5</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它与个体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1~6</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之间的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祖先</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897968049"/>
              </p:ext>
            </p:extLst>
          </p:nvPr>
        </p:nvGraphicFramePr>
        <p:xfrm>
          <a:off x="1835695" y="1484784"/>
          <a:ext cx="4881804" cy="864096"/>
        </p:xfrm>
        <a:graphic>
          <a:graphicData uri="http://schemas.openxmlformats.org/presentationml/2006/ole">
            <mc:AlternateContent xmlns:mc="http://schemas.openxmlformats.org/markup-compatibility/2006">
              <mc:Choice xmlns:v="urn:schemas-microsoft-com:vml" Requires="v">
                <p:oleObj spid="_x0000_s166955" name="公式" r:id="rId3" imgW="2286000" imgH="393700" progId="Equation.3">
                  <p:embed/>
                </p:oleObj>
              </mc:Choice>
              <mc:Fallback>
                <p:oleObj name="公式" r:id="rId3" imgW="22860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5" y="1484784"/>
                        <a:ext cx="4881804" cy="864096"/>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1874116097"/>
              </p:ext>
            </p:extLst>
          </p:nvPr>
        </p:nvGraphicFramePr>
        <p:xfrm>
          <a:off x="1772759" y="2348880"/>
          <a:ext cx="5096125" cy="864096"/>
        </p:xfrm>
        <a:graphic>
          <a:graphicData uri="http://schemas.openxmlformats.org/presentationml/2006/ole">
            <mc:AlternateContent xmlns:mc="http://schemas.openxmlformats.org/markup-compatibility/2006">
              <mc:Choice xmlns:v="urn:schemas-microsoft-com:vml" Requires="v">
                <p:oleObj spid="_x0000_s166956" name="公式" r:id="rId5" imgW="2374900" imgH="393700" progId="Equation.3">
                  <p:embed/>
                </p:oleObj>
              </mc:Choice>
              <mc:Fallback>
                <p:oleObj name="公式" r:id="rId5" imgW="23749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2759" y="2348880"/>
                        <a:ext cx="5096125" cy="864096"/>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3984465482"/>
              </p:ext>
            </p:extLst>
          </p:nvPr>
        </p:nvGraphicFramePr>
        <p:xfrm>
          <a:off x="1763688" y="3212976"/>
          <a:ext cx="4915823" cy="864096"/>
        </p:xfrm>
        <a:graphic>
          <a:graphicData uri="http://schemas.openxmlformats.org/presentationml/2006/ole">
            <mc:AlternateContent xmlns:mc="http://schemas.openxmlformats.org/markup-compatibility/2006">
              <mc:Choice xmlns:v="urn:schemas-microsoft-com:vml" Requires="v">
                <p:oleObj spid="_x0000_s166957" name="公式" r:id="rId7" imgW="2298700" imgH="393700" progId="Equation.3">
                  <p:embed/>
                </p:oleObj>
              </mc:Choice>
              <mc:Fallback>
                <p:oleObj name="公式" r:id="rId7" imgW="22987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3688" y="3212976"/>
                        <a:ext cx="4915823" cy="864096"/>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173998811"/>
              </p:ext>
            </p:extLst>
          </p:nvPr>
        </p:nvGraphicFramePr>
        <p:xfrm>
          <a:off x="1778201" y="4032448"/>
          <a:ext cx="4947801" cy="836712"/>
        </p:xfrm>
        <a:graphic>
          <a:graphicData uri="http://schemas.openxmlformats.org/presentationml/2006/ole">
            <mc:AlternateContent xmlns:mc="http://schemas.openxmlformats.org/markup-compatibility/2006">
              <mc:Choice xmlns:v="urn:schemas-microsoft-com:vml" Requires="v">
                <p:oleObj spid="_x0000_s166958" name="公式" r:id="rId9" imgW="2400300" imgH="393700" progId="Equation.3">
                  <p:embed/>
                </p:oleObj>
              </mc:Choice>
              <mc:Fallback>
                <p:oleObj name="公式" r:id="rId9" imgW="2400300" imgH="3937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78201" y="4032448"/>
                        <a:ext cx="4947801" cy="836712"/>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171256553"/>
              </p:ext>
            </p:extLst>
          </p:nvPr>
        </p:nvGraphicFramePr>
        <p:xfrm>
          <a:off x="1763688" y="4869160"/>
          <a:ext cx="5109733" cy="864096"/>
        </p:xfrm>
        <a:graphic>
          <a:graphicData uri="http://schemas.openxmlformats.org/presentationml/2006/ole">
            <mc:AlternateContent xmlns:mc="http://schemas.openxmlformats.org/markup-compatibility/2006">
              <mc:Choice xmlns:v="urn:schemas-microsoft-com:vml" Requires="v">
                <p:oleObj spid="_x0000_s166959" name="公式" r:id="rId11" imgW="2387600" imgH="393700" progId="Equation.3">
                  <p:embed/>
                </p:oleObj>
              </mc:Choice>
              <mc:Fallback>
                <p:oleObj name="公式" r:id="rId11" imgW="2387600" imgH="3937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3688" y="4869160"/>
                        <a:ext cx="5109733" cy="864096"/>
                      </a:xfrm>
                      <a:prstGeom prst="rect">
                        <a:avLst/>
                      </a:prstGeom>
                      <a:noFill/>
                    </p:spPr>
                  </p:pic>
                </p:oleObj>
              </mc:Fallback>
            </mc:AlternateContent>
          </a:graphicData>
        </a:graphic>
      </p:graphicFrame>
      <p:graphicFrame>
        <p:nvGraphicFramePr>
          <p:cNvPr id="24" name="对象 23"/>
          <p:cNvGraphicFramePr>
            <a:graphicFrameLocks noChangeAspect="1"/>
          </p:cNvGraphicFramePr>
          <p:nvPr>
            <p:extLst>
              <p:ext uri="{D42A27DB-BD31-4B8C-83A1-F6EECF244321}">
                <p14:modId xmlns:p14="http://schemas.microsoft.com/office/powerpoint/2010/main" val="2802551175"/>
              </p:ext>
            </p:extLst>
          </p:nvPr>
        </p:nvGraphicFramePr>
        <p:xfrm>
          <a:off x="1763688" y="5733256"/>
          <a:ext cx="5749300" cy="864096"/>
        </p:xfrm>
        <a:graphic>
          <a:graphicData uri="http://schemas.openxmlformats.org/presentationml/2006/ole">
            <mc:AlternateContent xmlns:mc="http://schemas.openxmlformats.org/markup-compatibility/2006">
              <mc:Choice xmlns:v="urn:schemas-microsoft-com:vml" Requires="v">
                <p:oleObj spid="_x0000_s166960" name="公式" r:id="rId13" imgW="2679700" imgH="393700" progId="Equation.3">
                  <p:embed/>
                </p:oleObj>
              </mc:Choice>
              <mc:Fallback>
                <p:oleObj name="公式" r:id="rId13" imgW="2679700" imgH="3937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63688" y="5733256"/>
                        <a:ext cx="5749300" cy="864096"/>
                      </a:xfrm>
                      <a:prstGeom prst="rect">
                        <a:avLst/>
                      </a:prstGeom>
                      <a:noFill/>
                    </p:spPr>
                  </p:pic>
                </p:oleObj>
              </mc:Fallback>
            </mc:AlternateContent>
          </a:graphicData>
        </a:graphic>
      </p:graphicFrame>
    </p:spTree>
    <p:extLst>
      <p:ext uri="{BB962C8B-B14F-4D97-AF65-F5344CB8AC3E}">
        <p14:creationId xmlns:p14="http://schemas.microsoft.com/office/powerpoint/2010/main" val="251447193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488832" cy="115212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7</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5</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它与个体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1~7</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之间的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祖先</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3492029860"/>
              </p:ext>
            </p:extLst>
          </p:nvPr>
        </p:nvGraphicFramePr>
        <p:xfrm>
          <a:off x="1187624" y="1872208"/>
          <a:ext cx="1158060" cy="620688"/>
        </p:xfrm>
        <a:graphic>
          <a:graphicData uri="http://schemas.openxmlformats.org/presentationml/2006/ole">
            <mc:AlternateContent xmlns:mc="http://schemas.openxmlformats.org/markup-compatibility/2006">
              <mc:Choice xmlns:v="urn:schemas-microsoft-com:vml" Requires="v">
                <p:oleObj spid="_x0000_s167979" name="公式" r:id="rId3" imgW="457200" imgH="228600" progId="Equation.3">
                  <p:embed/>
                </p:oleObj>
              </mc:Choice>
              <mc:Fallback>
                <p:oleObj name="公式" r:id="rId3" imgW="4572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1872208"/>
                        <a:ext cx="1158060" cy="620688"/>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1572339510"/>
              </p:ext>
            </p:extLst>
          </p:nvPr>
        </p:nvGraphicFramePr>
        <p:xfrm>
          <a:off x="2627783" y="1593519"/>
          <a:ext cx="1224137" cy="1043393"/>
        </p:xfrm>
        <a:graphic>
          <a:graphicData uri="http://schemas.openxmlformats.org/presentationml/2006/ole">
            <mc:AlternateContent xmlns:mc="http://schemas.openxmlformats.org/markup-compatibility/2006">
              <mc:Choice xmlns:v="urn:schemas-microsoft-com:vml" Requires="v">
                <p:oleObj spid="_x0000_s167980" name="公式" r:id="rId5" imgW="482391" imgH="393529" progId="Equation.3">
                  <p:embed/>
                </p:oleObj>
              </mc:Choice>
              <mc:Fallback>
                <p:oleObj name="公式" r:id="rId5" imgW="482391"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7783" y="1593519"/>
                        <a:ext cx="1224137" cy="1043393"/>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1937344899"/>
              </p:ext>
            </p:extLst>
          </p:nvPr>
        </p:nvGraphicFramePr>
        <p:xfrm>
          <a:off x="4296442" y="1604153"/>
          <a:ext cx="1211662" cy="1032759"/>
        </p:xfrm>
        <a:graphic>
          <a:graphicData uri="http://schemas.openxmlformats.org/presentationml/2006/ole">
            <mc:AlternateContent xmlns:mc="http://schemas.openxmlformats.org/markup-compatibility/2006">
              <mc:Choice xmlns:v="urn:schemas-microsoft-com:vml" Requires="v">
                <p:oleObj spid="_x0000_s167981" name="公式" r:id="rId7" imgW="482391" imgH="393529" progId="Equation.3">
                  <p:embed/>
                </p:oleObj>
              </mc:Choice>
              <mc:Fallback>
                <p:oleObj name="公式" r:id="rId7" imgW="482391" imgH="39352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6442" y="1604153"/>
                        <a:ext cx="1211662" cy="1032759"/>
                      </a:xfrm>
                      <a:prstGeom prst="rect">
                        <a:avLst/>
                      </a:prstGeom>
                      <a:noFill/>
                    </p:spPr>
                  </p:pic>
                </p:oleObj>
              </mc:Fallback>
            </mc:AlternateContent>
          </a:graphicData>
        </a:graphic>
      </p:graphicFrame>
      <p:graphicFrame>
        <p:nvGraphicFramePr>
          <p:cNvPr id="27" name="对象 26"/>
          <p:cNvGraphicFramePr>
            <a:graphicFrameLocks noChangeAspect="1"/>
          </p:cNvGraphicFramePr>
          <p:nvPr>
            <p:extLst>
              <p:ext uri="{D42A27DB-BD31-4B8C-83A1-F6EECF244321}">
                <p14:modId xmlns:p14="http://schemas.microsoft.com/office/powerpoint/2010/main" val="2852020000"/>
              </p:ext>
            </p:extLst>
          </p:nvPr>
        </p:nvGraphicFramePr>
        <p:xfrm>
          <a:off x="5940152" y="1628799"/>
          <a:ext cx="1389132" cy="1008113"/>
        </p:xfrm>
        <a:graphic>
          <a:graphicData uri="http://schemas.openxmlformats.org/presentationml/2006/ole">
            <mc:AlternateContent xmlns:mc="http://schemas.openxmlformats.org/markup-compatibility/2006">
              <mc:Choice xmlns:v="urn:schemas-microsoft-com:vml" Requires="v">
                <p:oleObj spid="_x0000_s167982" name="公式" r:id="rId9" imgW="558558" imgH="393529" progId="Equation.3">
                  <p:embed/>
                </p:oleObj>
              </mc:Choice>
              <mc:Fallback>
                <p:oleObj name="公式" r:id="rId9" imgW="558558" imgH="393529"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0152" y="1628799"/>
                        <a:ext cx="1389132" cy="1008113"/>
                      </a:xfrm>
                      <a:prstGeom prst="rect">
                        <a:avLst/>
                      </a:prstGeom>
                      <a:noFill/>
                    </p:spPr>
                  </p:pic>
                </p:oleObj>
              </mc:Fallback>
            </mc:AlternateContent>
          </a:graphicData>
        </a:graphic>
      </p:graphicFrame>
      <p:graphicFrame>
        <p:nvGraphicFramePr>
          <p:cNvPr id="29" name="对象 28"/>
          <p:cNvGraphicFramePr>
            <a:graphicFrameLocks noChangeAspect="1"/>
          </p:cNvGraphicFramePr>
          <p:nvPr>
            <p:extLst>
              <p:ext uri="{D42A27DB-BD31-4B8C-83A1-F6EECF244321}">
                <p14:modId xmlns:p14="http://schemas.microsoft.com/office/powerpoint/2010/main" val="1991606731"/>
              </p:ext>
            </p:extLst>
          </p:nvPr>
        </p:nvGraphicFramePr>
        <p:xfrm>
          <a:off x="1259632" y="2780928"/>
          <a:ext cx="1112006" cy="980728"/>
        </p:xfrm>
        <a:graphic>
          <a:graphicData uri="http://schemas.openxmlformats.org/presentationml/2006/ole">
            <mc:AlternateContent xmlns:mc="http://schemas.openxmlformats.org/markup-compatibility/2006">
              <mc:Choice xmlns:v="urn:schemas-microsoft-com:vml" Requires="v">
                <p:oleObj spid="_x0000_s167983" name="公式" r:id="rId11" imgW="469696" imgH="393529" progId="Equation.3">
                  <p:embed/>
                </p:oleObj>
              </mc:Choice>
              <mc:Fallback>
                <p:oleObj name="公式" r:id="rId11" imgW="469696" imgH="393529"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59632" y="2780928"/>
                        <a:ext cx="1112006" cy="980728"/>
                      </a:xfrm>
                      <a:prstGeom prst="rect">
                        <a:avLst/>
                      </a:prstGeom>
                      <a:noFill/>
                    </p:spPr>
                  </p:pic>
                </p:oleObj>
              </mc:Fallback>
            </mc:AlternateContent>
          </a:graphicData>
        </a:graphic>
      </p:graphicFrame>
      <p:graphicFrame>
        <p:nvGraphicFramePr>
          <p:cNvPr id="31" name="对象 30"/>
          <p:cNvGraphicFramePr>
            <a:graphicFrameLocks noChangeAspect="1"/>
          </p:cNvGraphicFramePr>
          <p:nvPr>
            <p:extLst>
              <p:ext uri="{D42A27DB-BD31-4B8C-83A1-F6EECF244321}">
                <p14:modId xmlns:p14="http://schemas.microsoft.com/office/powerpoint/2010/main" val="4163785707"/>
              </p:ext>
            </p:extLst>
          </p:nvPr>
        </p:nvGraphicFramePr>
        <p:xfrm>
          <a:off x="2627784" y="2708920"/>
          <a:ext cx="1389131" cy="1008112"/>
        </p:xfrm>
        <a:graphic>
          <a:graphicData uri="http://schemas.openxmlformats.org/presentationml/2006/ole">
            <mc:AlternateContent xmlns:mc="http://schemas.openxmlformats.org/markup-compatibility/2006">
              <mc:Choice xmlns:v="urn:schemas-microsoft-com:vml" Requires="v">
                <p:oleObj spid="_x0000_s167984" name="公式" r:id="rId13" imgW="558558" imgH="393529" progId="Equation.3">
                  <p:embed/>
                </p:oleObj>
              </mc:Choice>
              <mc:Fallback>
                <p:oleObj name="公式" r:id="rId13" imgW="558558" imgH="393529"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27784" y="2708920"/>
                        <a:ext cx="1389131" cy="1008112"/>
                      </a:xfrm>
                      <a:prstGeom prst="rect">
                        <a:avLst/>
                      </a:prstGeom>
                      <a:noFill/>
                    </p:spPr>
                  </p:pic>
                </p:oleObj>
              </mc:Fallback>
            </mc:AlternateContent>
          </a:graphicData>
        </a:graphic>
      </p:graphicFrame>
      <p:graphicFrame>
        <p:nvGraphicFramePr>
          <p:cNvPr id="33" name="对象 32"/>
          <p:cNvGraphicFramePr>
            <a:graphicFrameLocks noChangeAspect="1"/>
          </p:cNvGraphicFramePr>
          <p:nvPr>
            <p:extLst>
              <p:ext uri="{D42A27DB-BD31-4B8C-83A1-F6EECF244321}">
                <p14:modId xmlns:p14="http://schemas.microsoft.com/office/powerpoint/2010/main" val="1701701953"/>
              </p:ext>
            </p:extLst>
          </p:nvPr>
        </p:nvGraphicFramePr>
        <p:xfrm>
          <a:off x="4283968" y="2708919"/>
          <a:ext cx="1224136" cy="1043391"/>
        </p:xfrm>
        <a:graphic>
          <a:graphicData uri="http://schemas.openxmlformats.org/presentationml/2006/ole">
            <mc:AlternateContent xmlns:mc="http://schemas.openxmlformats.org/markup-compatibility/2006">
              <mc:Choice xmlns:v="urn:schemas-microsoft-com:vml" Requires="v">
                <p:oleObj spid="_x0000_s167985" name="公式" r:id="rId15" imgW="482391" imgH="393529" progId="Equation.3">
                  <p:embed/>
                </p:oleObj>
              </mc:Choice>
              <mc:Fallback>
                <p:oleObj name="公式" r:id="rId15" imgW="482391" imgH="393529" progId="Equation.3">
                  <p:embed/>
                  <p:pic>
                    <p:nvPicPr>
                      <p:cNvPr id="0" name="Object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283968" y="2708919"/>
                        <a:ext cx="1224136" cy="1043391"/>
                      </a:xfrm>
                      <a:prstGeom prst="rect">
                        <a:avLst/>
                      </a:prstGeom>
                      <a:noFill/>
                    </p:spPr>
                  </p:pic>
                </p:oleObj>
              </mc:Fallback>
            </mc:AlternateContent>
          </a:graphicData>
        </a:graphic>
      </p:graphicFrame>
    </p:spTree>
    <p:extLst>
      <p:ext uri="{BB962C8B-B14F-4D97-AF65-F5344CB8AC3E}">
        <p14:creationId xmlns:p14="http://schemas.microsoft.com/office/powerpoint/2010/main" val="84031528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488832" cy="1296144"/>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8</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的亲本是</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6</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7</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它与个体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1~8</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之间的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祖先</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6" name="对象 15"/>
          <p:cNvGraphicFramePr>
            <a:graphicFrameLocks noChangeAspect="1"/>
          </p:cNvGraphicFramePr>
          <p:nvPr>
            <p:extLst>
              <p:ext uri="{D42A27DB-BD31-4B8C-83A1-F6EECF244321}">
                <p14:modId xmlns:p14="http://schemas.microsoft.com/office/powerpoint/2010/main" val="1060779497"/>
              </p:ext>
            </p:extLst>
          </p:nvPr>
        </p:nvGraphicFramePr>
        <p:xfrm>
          <a:off x="1274802" y="1772816"/>
          <a:ext cx="1219884" cy="936104"/>
        </p:xfrm>
        <a:graphic>
          <a:graphicData uri="http://schemas.openxmlformats.org/presentationml/2006/ole">
            <mc:AlternateContent xmlns:mc="http://schemas.openxmlformats.org/markup-compatibility/2006">
              <mc:Choice xmlns:v="urn:schemas-microsoft-com:vml" Requires="v">
                <p:oleObj spid="_x0000_s169017" name="公式" r:id="rId3" imgW="545863" imgH="393529" progId="Equation.3">
                  <p:embed/>
                </p:oleObj>
              </mc:Choice>
              <mc:Fallback>
                <p:oleObj name="公式" r:id="rId3" imgW="545863"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4802" y="1772816"/>
                        <a:ext cx="1219884" cy="936104"/>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1035517236"/>
              </p:ext>
            </p:extLst>
          </p:nvPr>
        </p:nvGraphicFramePr>
        <p:xfrm>
          <a:off x="2786969" y="1772816"/>
          <a:ext cx="1333565" cy="1008112"/>
        </p:xfrm>
        <a:graphic>
          <a:graphicData uri="http://schemas.openxmlformats.org/presentationml/2006/ole">
            <mc:AlternateContent xmlns:mc="http://schemas.openxmlformats.org/markup-compatibility/2006">
              <mc:Choice xmlns:v="urn:schemas-microsoft-com:vml" Requires="v">
                <p:oleObj spid="_x0000_s169018" name="公式" r:id="rId5" imgW="545863" imgH="393529" progId="Equation.3">
                  <p:embed/>
                </p:oleObj>
              </mc:Choice>
              <mc:Fallback>
                <p:oleObj name="公式" r:id="rId5" imgW="545863"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86969" y="1772816"/>
                        <a:ext cx="1333565" cy="1008112"/>
                      </a:xfrm>
                      <a:prstGeom prst="rect">
                        <a:avLst/>
                      </a:prstGeom>
                      <a:noFill/>
                    </p:spPr>
                  </p:pic>
                </p:oleObj>
              </mc:Fallback>
            </mc:AlternateContent>
          </a:graphicData>
        </a:graphic>
      </p:graphicFrame>
      <p:graphicFrame>
        <p:nvGraphicFramePr>
          <p:cNvPr id="24" name="对象 23"/>
          <p:cNvGraphicFramePr>
            <a:graphicFrameLocks noChangeAspect="1"/>
          </p:cNvGraphicFramePr>
          <p:nvPr>
            <p:extLst>
              <p:ext uri="{D42A27DB-BD31-4B8C-83A1-F6EECF244321}">
                <p14:modId xmlns:p14="http://schemas.microsoft.com/office/powerpoint/2010/main" val="4217573903"/>
              </p:ext>
            </p:extLst>
          </p:nvPr>
        </p:nvGraphicFramePr>
        <p:xfrm>
          <a:off x="4546143" y="1772816"/>
          <a:ext cx="1148930" cy="979289"/>
        </p:xfrm>
        <a:graphic>
          <a:graphicData uri="http://schemas.openxmlformats.org/presentationml/2006/ole">
            <mc:AlternateContent xmlns:mc="http://schemas.openxmlformats.org/markup-compatibility/2006">
              <mc:Choice xmlns:v="urn:schemas-microsoft-com:vml" Requires="v">
                <p:oleObj spid="_x0000_s169019" name="公式" r:id="rId7" imgW="482391" imgH="393529" progId="Equation.3">
                  <p:embed/>
                </p:oleObj>
              </mc:Choice>
              <mc:Fallback>
                <p:oleObj name="公式" r:id="rId7" imgW="482391" imgH="39352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46143" y="1772816"/>
                        <a:ext cx="1148930" cy="979289"/>
                      </a:xfrm>
                      <a:prstGeom prst="rect">
                        <a:avLst/>
                      </a:prstGeom>
                      <a:noFill/>
                    </p:spPr>
                  </p:pic>
                </p:oleObj>
              </mc:Fallback>
            </mc:AlternateContent>
          </a:graphicData>
        </a:graphic>
      </p:graphicFrame>
      <p:graphicFrame>
        <p:nvGraphicFramePr>
          <p:cNvPr id="35" name="对象 34"/>
          <p:cNvGraphicFramePr>
            <a:graphicFrameLocks noChangeAspect="1"/>
          </p:cNvGraphicFramePr>
          <p:nvPr>
            <p:extLst>
              <p:ext uri="{D42A27DB-BD31-4B8C-83A1-F6EECF244321}">
                <p14:modId xmlns:p14="http://schemas.microsoft.com/office/powerpoint/2010/main" val="634784017"/>
              </p:ext>
            </p:extLst>
          </p:nvPr>
        </p:nvGraphicFramePr>
        <p:xfrm>
          <a:off x="6069993" y="1772816"/>
          <a:ext cx="1238311" cy="936104"/>
        </p:xfrm>
        <a:graphic>
          <a:graphicData uri="http://schemas.openxmlformats.org/presentationml/2006/ole">
            <mc:AlternateContent xmlns:mc="http://schemas.openxmlformats.org/markup-compatibility/2006">
              <mc:Choice xmlns:v="urn:schemas-microsoft-com:vml" Requires="v">
                <p:oleObj spid="_x0000_s169020" name="公式" r:id="rId9" imgW="545863" imgH="393529" progId="Equation.3">
                  <p:embed/>
                </p:oleObj>
              </mc:Choice>
              <mc:Fallback>
                <p:oleObj name="公式" r:id="rId9" imgW="545863" imgH="393529"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69993" y="1772816"/>
                        <a:ext cx="1238311" cy="936104"/>
                      </a:xfrm>
                      <a:prstGeom prst="rect">
                        <a:avLst/>
                      </a:prstGeom>
                      <a:noFill/>
                    </p:spPr>
                  </p:pic>
                </p:oleObj>
              </mc:Fallback>
            </mc:AlternateContent>
          </a:graphicData>
        </a:graphic>
      </p:graphicFrame>
      <p:graphicFrame>
        <p:nvGraphicFramePr>
          <p:cNvPr id="37" name="对象 36"/>
          <p:cNvGraphicFramePr>
            <a:graphicFrameLocks noChangeAspect="1"/>
          </p:cNvGraphicFramePr>
          <p:nvPr>
            <p:extLst>
              <p:ext uri="{D42A27DB-BD31-4B8C-83A1-F6EECF244321}">
                <p14:modId xmlns:p14="http://schemas.microsoft.com/office/powerpoint/2010/main" val="3949168898"/>
              </p:ext>
            </p:extLst>
          </p:nvPr>
        </p:nvGraphicFramePr>
        <p:xfrm>
          <a:off x="1274802" y="2780928"/>
          <a:ext cx="1190683" cy="864096"/>
        </p:xfrm>
        <a:graphic>
          <a:graphicData uri="http://schemas.openxmlformats.org/presentationml/2006/ole">
            <mc:AlternateContent xmlns:mc="http://schemas.openxmlformats.org/markup-compatibility/2006">
              <mc:Choice xmlns:v="urn:schemas-microsoft-com:vml" Requires="v">
                <p:oleObj spid="_x0000_s169021" name="公式" r:id="rId11" imgW="558558" imgH="393529" progId="Equation.3">
                  <p:embed/>
                </p:oleObj>
              </mc:Choice>
              <mc:Fallback>
                <p:oleObj name="公式" r:id="rId11" imgW="558558" imgH="393529"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74802" y="2780928"/>
                        <a:ext cx="1190683" cy="864096"/>
                      </a:xfrm>
                      <a:prstGeom prst="rect">
                        <a:avLst/>
                      </a:prstGeom>
                      <a:noFill/>
                    </p:spPr>
                  </p:pic>
                </p:oleObj>
              </mc:Fallback>
            </mc:AlternateContent>
          </a:graphicData>
        </a:graphic>
      </p:graphicFrame>
      <p:graphicFrame>
        <p:nvGraphicFramePr>
          <p:cNvPr id="39" name="对象 38"/>
          <p:cNvGraphicFramePr>
            <a:graphicFrameLocks noChangeAspect="1"/>
          </p:cNvGraphicFramePr>
          <p:nvPr>
            <p:extLst>
              <p:ext uri="{D42A27DB-BD31-4B8C-83A1-F6EECF244321}">
                <p14:modId xmlns:p14="http://schemas.microsoft.com/office/powerpoint/2010/main" val="3130350214"/>
              </p:ext>
            </p:extLst>
          </p:nvPr>
        </p:nvGraphicFramePr>
        <p:xfrm>
          <a:off x="2892430" y="2852936"/>
          <a:ext cx="1190684" cy="864096"/>
        </p:xfrm>
        <a:graphic>
          <a:graphicData uri="http://schemas.openxmlformats.org/presentationml/2006/ole">
            <mc:AlternateContent xmlns:mc="http://schemas.openxmlformats.org/markup-compatibility/2006">
              <mc:Choice xmlns:v="urn:schemas-microsoft-com:vml" Requires="v">
                <p:oleObj spid="_x0000_s169022" name="公式" r:id="rId13" imgW="558558" imgH="393529" progId="Equation.3">
                  <p:embed/>
                </p:oleObj>
              </mc:Choice>
              <mc:Fallback>
                <p:oleObj name="公式" r:id="rId13" imgW="558558" imgH="393529"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2430" y="2852936"/>
                        <a:ext cx="1190684" cy="864096"/>
                      </a:xfrm>
                      <a:prstGeom prst="rect">
                        <a:avLst/>
                      </a:prstGeom>
                      <a:noFill/>
                    </p:spPr>
                  </p:pic>
                </p:oleObj>
              </mc:Fallback>
            </mc:AlternateContent>
          </a:graphicData>
        </a:graphic>
      </p:graphicFrame>
      <p:graphicFrame>
        <p:nvGraphicFramePr>
          <p:cNvPr id="41" name="对象 40"/>
          <p:cNvGraphicFramePr>
            <a:graphicFrameLocks noChangeAspect="1"/>
          </p:cNvGraphicFramePr>
          <p:nvPr>
            <p:extLst>
              <p:ext uri="{D42A27DB-BD31-4B8C-83A1-F6EECF244321}">
                <p14:modId xmlns:p14="http://schemas.microsoft.com/office/powerpoint/2010/main" val="2023995788"/>
              </p:ext>
            </p:extLst>
          </p:nvPr>
        </p:nvGraphicFramePr>
        <p:xfrm>
          <a:off x="4647838" y="2780928"/>
          <a:ext cx="1190684" cy="864096"/>
        </p:xfrm>
        <a:graphic>
          <a:graphicData uri="http://schemas.openxmlformats.org/presentationml/2006/ole">
            <mc:AlternateContent xmlns:mc="http://schemas.openxmlformats.org/markup-compatibility/2006">
              <mc:Choice xmlns:v="urn:schemas-microsoft-com:vml" Requires="v">
                <p:oleObj spid="_x0000_s169023" name="公式" r:id="rId15" imgW="558558" imgH="393529" progId="Equation.3">
                  <p:embed/>
                </p:oleObj>
              </mc:Choice>
              <mc:Fallback>
                <p:oleObj name="公式" r:id="rId15" imgW="558558" imgH="393529" progId="Equation.3">
                  <p:embed/>
                  <p:pic>
                    <p:nvPicPr>
                      <p:cNvPr id="0" name="Object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47838" y="2780928"/>
                        <a:ext cx="1190684" cy="864096"/>
                      </a:xfrm>
                      <a:prstGeom prst="rect">
                        <a:avLst/>
                      </a:prstGeom>
                      <a:noFill/>
                    </p:spPr>
                  </p:pic>
                </p:oleObj>
              </mc:Fallback>
            </mc:AlternateContent>
          </a:graphicData>
        </a:graphic>
      </p:graphicFrame>
      <p:graphicFrame>
        <p:nvGraphicFramePr>
          <p:cNvPr id="43" name="对象 42"/>
          <p:cNvGraphicFramePr>
            <a:graphicFrameLocks noChangeAspect="1"/>
          </p:cNvGraphicFramePr>
          <p:nvPr>
            <p:extLst>
              <p:ext uri="{D42A27DB-BD31-4B8C-83A1-F6EECF244321}">
                <p14:modId xmlns:p14="http://schemas.microsoft.com/office/powerpoint/2010/main" val="2057715740"/>
              </p:ext>
            </p:extLst>
          </p:nvPr>
        </p:nvGraphicFramePr>
        <p:xfrm>
          <a:off x="6099338" y="2808312"/>
          <a:ext cx="1152950" cy="836712"/>
        </p:xfrm>
        <a:graphic>
          <a:graphicData uri="http://schemas.openxmlformats.org/presentationml/2006/ole">
            <mc:AlternateContent xmlns:mc="http://schemas.openxmlformats.org/markup-compatibility/2006">
              <mc:Choice xmlns:v="urn:schemas-microsoft-com:vml" Requires="v">
                <p:oleObj spid="_x0000_s169024" name="公式" r:id="rId17" imgW="558558" imgH="393529" progId="Equation.3">
                  <p:embed/>
                </p:oleObj>
              </mc:Choice>
              <mc:Fallback>
                <p:oleObj name="公式" r:id="rId17" imgW="558558" imgH="393529" progId="Equation.3">
                  <p:embed/>
                  <p:pic>
                    <p:nvPicPr>
                      <p:cNvPr id="0" name="Object 1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9338" y="2808312"/>
                        <a:ext cx="1152950" cy="836712"/>
                      </a:xfrm>
                      <a:prstGeom prst="rect">
                        <a:avLst/>
                      </a:prstGeom>
                      <a:noFill/>
                    </p:spPr>
                  </p:pic>
                </p:oleObj>
              </mc:Fallback>
            </mc:AlternateContent>
          </a:graphicData>
        </a:graphic>
      </p:graphicFrame>
    </p:spTree>
    <p:extLst>
      <p:ext uri="{BB962C8B-B14F-4D97-AF65-F5344CB8AC3E}">
        <p14:creationId xmlns:p14="http://schemas.microsoft.com/office/powerpoint/2010/main" val="43657738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488832" cy="864096"/>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每个个体的近交系数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1" name="对象 10"/>
          <p:cNvGraphicFramePr>
            <a:graphicFrameLocks noChangeAspect="1"/>
          </p:cNvGraphicFramePr>
          <p:nvPr>
            <p:extLst>
              <p:ext uri="{D42A27DB-BD31-4B8C-83A1-F6EECF244321}">
                <p14:modId xmlns:p14="http://schemas.microsoft.com/office/powerpoint/2010/main" val="3656181785"/>
              </p:ext>
            </p:extLst>
          </p:nvPr>
        </p:nvGraphicFramePr>
        <p:xfrm>
          <a:off x="2277689" y="2701159"/>
          <a:ext cx="4732638" cy="692696"/>
        </p:xfrm>
        <a:graphic>
          <a:graphicData uri="http://schemas.openxmlformats.org/presentationml/2006/ole">
            <mc:AlternateContent xmlns:mc="http://schemas.openxmlformats.org/markup-compatibility/2006">
              <mc:Choice xmlns:v="urn:schemas-microsoft-com:vml" Requires="v">
                <p:oleObj spid="_x0000_s170030" name="公式" r:id="rId3" imgW="1651000" imgH="228600" progId="Equation.3">
                  <p:embed/>
                </p:oleObj>
              </mc:Choice>
              <mc:Fallback>
                <p:oleObj name="公式" r:id="rId3" imgW="1651000" imgH="228600" progId="Equation.3">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7689" y="2701159"/>
                        <a:ext cx="4732638" cy="692696"/>
                      </a:xfrm>
                      <a:prstGeom prst="rect">
                        <a:avLst/>
                      </a:prstGeom>
                      <a:noFill/>
                    </p:spPr>
                  </p:pic>
                </p:oleObj>
              </mc:Fallback>
            </mc:AlternateContent>
          </a:graphicData>
        </a:graphic>
      </p:graphicFrame>
      <p:graphicFrame>
        <p:nvGraphicFramePr>
          <p:cNvPr id="27" name="对象 26"/>
          <p:cNvGraphicFramePr>
            <a:graphicFrameLocks noChangeAspect="1"/>
          </p:cNvGraphicFramePr>
          <p:nvPr>
            <p:extLst>
              <p:ext uri="{D42A27DB-BD31-4B8C-83A1-F6EECF244321}">
                <p14:modId xmlns:p14="http://schemas.microsoft.com/office/powerpoint/2010/main" val="3917693378"/>
              </p:ext>
            </p:extLst>
          </p:nvPr>
        </p:nvGraphicFramePr>
        <p:xfrm>
          <a:off x="2339752" y="3637263"/>
          <a:ext cx="1152128" cy="1087881"/>
        </p:xfrm>
        <a:graphic>
          <a:graphicData uri="http://schemas.openxmlformats.org/presentationml/2006/ole">
            <mc:AlternateContent xmlns:mc="http://schemas.openxmlformats.org/markup-compatibility/2006">
              <mc:Choice xmlns:v="urn:schemas-microsoft-com:vml" Requires="v">
                <p:oleObj spid="_x0000_s170031" name="公式" r:id="rId5" imgW="444307" imgH="393529" progId="Equation.3">
                  <p:embed/>
                </p:oleObj>
              </mc:Choice>
              <mc:Fallback>
                <p:oleObj name="公式" r:id="rId5" imgW="444307" imgH="393529" progId="Equation.3">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752" y="3637263"/>
                        <a:ext cx="1152128" cy="1087881"/>
                      </a:xfrm>
                      <a:prstGeom prst="rect">
                        <a:avLst/>
                      </a:prstGeom>
                      <a:noFill/>
                    </p:spPr>
                  </p:pic>
                </p:oleObj>
              </mc:Fallback>
            </mc:AlternateContent>
          </a:graphicData>
        </a:graphic>
      </p:graphicFrame>
      <p:graphicFrame>
        <p:nvGraphicFramePr>
          <p:cNvPr id="31" name="对象 30"/>
          <p:cNvGraphicFramePr>
            <a:graphicFrameLocks noChangeAspect="1"/>
          </p:cNvGraphicFramePr>
          <p:nvPr>
            <p:extLst>
              <p:ext uri="{D42A27DB-BD31-4B8C-83A1-F6EECF244321}">
                <p14:modId xmlns:p14="http://schemas.microsoft.com/office/powerpoint/2010/main" val="737570578"/>
              </p:ext>
            </p:extLst>
          </p:nvPr>
        </p:nvGraphicFramePr>
        <p:xfrm>
          <a:off x="3923928" y="3565255"/>
          <a:ext cx="1224136" cy="1118454"/>
        </p:xfrm>
        <a:graphic>
          <a:graphicData uri="http://schemas.openxmlformats.org/presentationml/2006/ole">
            <mc:AlternateContent xmlns:mc="http://schemas.openxmlformats.org/markup-compatibility/2006">
              <mc:Choice xmlns:v="urn:schemas-microsoft-com:vml" Requires="v">
                <p:oleObj spid="_x0000_s170032" name="公式" r:id="rId7" imgW="444307" imgH="393529" progId="Equation.3">
                  <p:embed/>
                </p:oleObj>
              </mc:Choice>
              <mc:Fallback>
                <p:oleObj name="公式" r:id="rId7" imgW="444307" imgH="393529" progId="Equation.3">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3928" y="3565255"/>
                        <a:ext cx="1224136" cy="1118454"/>
                      </a:xfrm>
                      <a:prstGeom prst="rect">
                        <a:avLst/>
                      </a:prstGeom>
                      <a:noFill/>
                    </p:spPr>
                  </p:pic>
                </p:oleObj>
              </mc:Fallback>
            </mc:AlternateContent>
          </a:graphicData>
        </a:graphic>
      </p:graphicFrame>
      <p:graphicFrame>
        <p:nvGraphicFramePr>
          <p:cNvPr id="44" name="对象 43"/>
          <p:cNvGraphicFramePr>
            <a:graphicFrameLocks noChangeAspect="1"/>
          </p:cNvGraphicFramePr>
          <p:nvPr>
            <p:extLst>
              <p:ext uri="{D42A27DB-BD31-4B8C-83A1-F6EECF244321}">
                <p14:modId xmlns:p14="http://schemas.microsoft.com/office/powerpoint/2010/main" val="1936851143"/>
              </p:ext>
            </p:extLst>
          </p:nvPr>
        </p:nvGraphicFramePr>
        <p:xfrm>
          <a:off x="5580112" y="3549128"/>
          <a:ext cx="1368152" cy="1096247"/>
        </p:xfrm>
        <a:graphic>
          <a:graphicData uri="http://schemas.openxmlformats.org/presentationml/2006/ole">
            <mc:AlternateContent xmlns:mc="http://schemas.openxmlformats.org/markup-compatibility/2006">
              <mc:Choice xmlns:v="urn:schemas-microsoft-com:vml" Requires="v">
                <p:oleObj spid="_x0000_s170033" name="公式" r:id="rId9" imgW="520474" imgH="393529" progId="Equation.3">
                  <p:embed/>
                </p:oleObj>
              </mc:Choice>
              <mc:Fallback>
                <p:oleObj name="公式" r:id="rId9" imgW="520474" imgH="393529" progId="Equation.3">
                  <p:embed/>
                  <p:pic>
                    <p:nvPicPr>
                      <p:cNvPr id="0" name="Object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0112" y="3549128"/>
                        <a:ext cx="1368152" cy="1096247"/>
                      </a:xfrm>
                      <a:prstGeom prst="rect">
                        <a:avLst/>
                      </a:prstGeom>
                      <a:noFill/>
                    </p:spPr>
                  </p:pic>
                </p:oleObj>
              </mc:Fallback>
            </mc:AlternateContent>
          </a:graphicData>
        </a:graphic>
      </p:graphicFrame>
      <p:graphicFrame>
        <p:nvGraphicFramePr>
          <p:cNvPr id="46" name="对象 45"/>
          <p:cNvGraphicFramePr>
            <a:graphicFrameLocks noChangeAspect="1"/>
          </p:cNvGraphicFramePr>
          <p:nvPr>
            <p:extLst>
              <p:ext uri="{D42A27DB-BD31-4B8C-83A1-F6EECF244321}">
                <p14:modId xmlns:p14="http://schemas.microsoft.com/office/powerpoint/2010/main" val="4194616323"/>
              </p:ext>
            </p:extLst>
          </p:nvPr>
        </p:nvGraphicFramePr>
        <p:xfrm>
          <a:off x="1414214" y="1196752"/>
          <a:ext cx="2875133" cy="1150342"/>
        </p:xfrm>
        <a:graphic>
          <a:graphicData uri="http://schemas.openxmlformats.org/presentationml/2006/ole">
            <mc:AlternateContent xmlns:mc="http://schemas.openxmlformats.org/markup-compatibility/2006">
              <mc:Choice xmlns:v="urn:schemas-microsoft-com:vml" Requires="v">
                <p:oleObj spid="_x0000_s170034" name="公式" r:id="rId11" imgW="1015920" imgH="393480" progId="Equation.3">
                  <p:embed/>
                </p:oleObj>
              </mc:Choice>
              <mc:Fallback>
                <p:oleObj name="公式" r:id="rId11" imgW="1015920" imgH="393480" progId="Equation.3">
                  <p:embed/>
                  <p:pic>
                    <p:nvPicPr>
                      <p:cNvPr id="0" name="Object 18"/>
                      <p:cNvPicPr>
                        <a:picLocks noChangeAspect="1" noChangeArrowheads="1"/>
                      </p:cNvPicPr>
                      <p:nvPr/>
                    </p:nvPicPr>
                    <p:blipFill>
                      <a:blip r:embed="rId12"/>
                      <a:srcRect/>
                      <a:stretch>
                        <a:fillRect/>
                      </a:stretch>
                    </p:blipFill>
                    <p:spPr bwMode="auto">
                      <a:xfrm>
                        <a:off x="1414214" y="1196752"/>
                        <a:ext cx="2875133" cy="1150342"/>
                      </a:xfrm>
                      <a:prstGeom prst="rect">
                        <a:avLst/>
                      </a:prstGeom>
                      <a:noFill/>
                    </p:spPr>
                  </p:pic>
                </p:oleObj>
              </mc:Fallback>
            </mc:AlternateContent>
          </a:graphicData>
        </a:graphic>
      </p:graphicFrame>
      <p:graphicFrame>
        <p:nvGraphicFramePr>
          <p:cNvPr id="47" name="对象 46"/>
          <p:cNvGraphicFramePr>
            <a:graphicFrameLocks noChangeAspect="1"/>
          </p:cNvGraphicFramePr>
          <p:nvPr>
            <p:extLst>
              <p:ext uri="{D42A27DB-BD31-4B8C-83A1-F6EECF244321}">
                <p14:modId xmlns:p14="http://schemas.microsoft.com/office/powerpoint/2010/main" val="139552792"/>
              </p:ext>
            </p:extLst>
          </p:nvPr>
        </p:nvGraphicFramePr>
        <p:xfrm>
          <a:off x="4942606" y="1484784"/>
          <a:ext cx="2509714" cy="637295"/>
        </p:xfrm>
        <a:graphic>
          <a:graphicData uri="http://schemas.openxmlformats.org/presentationml/2006/ole">
            <mc:AlternateContent xmlns:mc="http://schemas.openxmlformats.org/markup-compatibility/2006">
              <mc:Choice xmlns:v="urn:schemas-microsoft-com:vml" Requires="v">
                <p:oleObj spid="_x0000_s170035" name="公式" r:id="rId13" imgW="875920" imgH="215806" progId="Equation.3">
                  <p:embed/>
                </p:oleObj>
              </mc:Choice>
              <mc:Fallback>
                <p:oleObj name="公式" r:id="rId13" imgW="875920" imgH="215806" progId="Equation.3">
                  <p:embed/>
                  <p:pic>
                    <p:nvPicPr>
                      <p:cNvPr id="0" name="对象 4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42606" y="1484784"/>
                        <a:ext cx="2509714" cy="63729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536488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979712" y="202630"/>
            <a:ext cx="5050904"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8</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近交系数的计算</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980728"/>
            <a:ext cx="3960440" cy="2520280"/>
          </a:xfrm>
        </p:spPr>
        <p:txBody>
          <a:bodyPr>
            <a:noAutofit/>
          </a:bodyPr>
          <a:lstStyle/>
          <a:p>
            <a:pPr>
              <a:lnSpc>
                <a:spcPct val="120000"/>
              </a:lnSpc>
            </a:pP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的近交系数均为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，而且都对个体</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的近交系数有贡献。它们通过三条路径将同一个基因传递到个体</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8</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9" name="图片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67944" y="1163216"/>
            <a:ext cx="5040560" cy="2553816"/>
          </a:xfrm>
          <a:prstGeom prst="rect">
            <a:avLst/>
          </a:prstGeom>
          <a:noFill/>
          <a:ln>
            <a:noFill/>
          </a:ln>
        </p:spPr>
      </p:pic>
      <p:sp>
        <p:nvSpPr>
          <p:cNvPr id="12" name="内容占位符 2"/>
          <p:cNvSpPr txBox="1">
            <a:spLocks/>
          </p:cNvSpPr>
          <p:nvPr/>
        </p:nvSpPr>
        <p:spPr>
          <a:xfrm>
            <a:off x="323528" y="3501008"/>
            <a:ext cx="4536504" cy="295232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一是</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864</a:t>
            </a:r>
            <a:r>
              <a:rPr lang="en-US" altLang="zh-CN" sz="2600" u="sng"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578</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（下划线表示亲本），除个体</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8</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外，这个路径上包含</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个个体；二是</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865</a:t>
            </a:r>
            <a:r>
              <a:rPr lang="en-US" altLang="zh-CN" sz="2600" u="sng" dirty="0" smtClean="0">
                <a:latin typeface="Times New Roman" panose="02020603050405020304" pitchFamily="18" charset="0"/>
                <a:ea typeface="黑体" panose="02010609060101010101" pitchFamily="49" charset="-122"/>
                <a:cs typeface="Times New Roman" panose="02020603050405020304" pitchFamily="18" charset="0"/>
              </a:rPr>
              <a:t>3</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78</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，除个体</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8</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外，这个路径上包含</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个个体；三是</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86</a:t>
            </a:r>
            <a:r>
              <a:rPr lang="en-US" altLang="zh-CN" sz="2600" u="sng" dirty="0" smtClean="0">
                <a:latin typeface="Times New Roman" panose="02020603050405020304" pitchFamily="18" charset="0"/>
                <a:ea typeface="黑体" panose="02010609060101010101" pitchFamily="49" charset="-122"/>
                <a:cs typeface="Times New Roman" panose="02020603050405020304" pitchFamily="18" charset="0"/>
              </a:rPr>
              <a:t>5</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78</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，除个体</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8</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外，这个路径上包含</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个个体。</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因此，</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对象 4"/>
          <p:cNvGraphicFramePr>
            <a:graphicFrameLocks noChangeAspect="1"/>
          </p:cNvGraphicFramePr>
          <p:nvPr>
            <p:extLst>
              <p:ext uri="{D42A27DB-BD31-4B8C-83A1-F6EECF244321}">
                <p14:modId xmlns:p14="http://schemas.microsoft.com/office/powerpoint/2010/main" val="1557513649"/>
              </p:ext>
            </p:extLst>
          </p:nvPr>
        </p:nvGraphicFramePr>
        <p:xfrm>
          <a:off x="4848839" y="3816424"/>
          <a:ext cx="3899625" cy="908720"/>
        </p:xfrm>
        <a:graphic>
          <a:graphicData uri="http://schemas.openxmlformats.org/presentationml/2006/ole">
            <mc:AlternateContent xmlns:mc="http://schemas.openxmlformats.org/markup-compatibility/2006">
              <mc:Choice xmlns:v="urn:schemas-microsoft-com:vml" Requires="v">
                <p:oleObj spid="_x0000_s171015" name="公式" r:id="rId4" imgW="1777229" imgH="393529" progId="Equation.3">
                  <p:embed/>
                </p:oleObj>
              </mc:Choice>
              <mc:Fallback>
                <p:oleObj name="公式" r:id="rId4" imgW="1777229" imgH="393529"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48839" y="3816424"/>
                        <a:ext cx="3899625" cy="908720"/>
                      </a:xfrm>
                      <a:prstGeom prst="rect">
                        <a:avLst/>
                      </a:prstGeom>
                      <a:noFill/>
                    </p:spPr>
                  </p:pic>
                </p:oleObj>
              </mc:Fallback>
            </mc:AlternateContent>
          </a:graphicData>
        </a:graphic>
      </p:graphicFrame>
    </p:spTree>
    <p:extLst>
      <p:ext uri="{BB962C8B-B14F-4D97-AF65-F5344CB8AC3E}">
        <p14:creationId xmlns:p14="http://schemas.microsoft.com/office/powerpoint/2010/main" val="294856134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18654"/>
            <a:ext cx="8229600" cy="1066130"/>
          </a:xfrm>
        </p:spPr>
        <p:txBody>
          <a:bodyPr>
            <a:normAutofit/>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4.3 </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规则</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近交交配系统</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971600" y="1484784"/>
            <a:ext cx="7344816" cy="4320480"/>
          </a:xfrm>
        </p:spPr>
        <p:txBody>
          <a:bodyPr>
            <a:noAutofit/>
          </a:bodyPr>
          <a:lstStyle/>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§4.3.1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自交系统的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§4.3.2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回交系统的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近交系数</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§4.3.3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全同胞系统和亲子</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系统</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§4.3.4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半同胞</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系统</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§4.3.5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混合自交和异交</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系统</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§4.3.6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自交系系谱的共祖先</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系数</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63180946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规则</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近交</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交配系统</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064896" cy="5328592"/>
          </a:xfrm>
        </p:spPr>
        <p:txBody>
          <a:bodyPr>
            <a:noAutofit/>
          </a:bodyPr>
          <a:lstStyle/>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随机交配</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大群体中，具有亲缘关系的个体相互交配产生后代的概率非常低。因此可以认为，随机交配大群体中不存在近交</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和回交系统中，交配发生在具有亲缘关系的个体之间。因此，自交和回交群体中都存在近交</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前面介绍的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系谱</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群体中，同一个世代的不同个体之间可能有不同的共祖先系数，后代个体也可能具有互不相同的近交系数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。规则</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近交交配系统（简称规则近交系统）（</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regular system of inbreeding</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）是指在所有世代中重复同一种交配方式，每个世代中，不同个体具有相同的近交系数</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9427039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规则近交系统的作用</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755576" y="1484784"/>
            <a:ext cx="7704856" cy="4608512"/>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规则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近交系统是动植物遗传和育种研究中，通过具有亲缘关系个体之间连续不断的交配，快速产生近交家系的常用方法</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重复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自交和重复回交都属于规则近交系统。此外还有亲子交配、全同胞交配和半同胞交配，是动物遗传育种中经常采用的规则近交系统。</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0489216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smtClean="0">
                <a:latin typeface="黑体" panose="02010609060101010101" pitchFamily="49" charset="-122"/>
                <a:ea typeface="黑体" panose="02010609060101010101" pitchFamily="49" charset="-122"/>
              </a:rPr>
              <a:t>自交</a:t>
            </a:r>
            <a:r>
              <a:rPr lang="zh-CN" altLang="en-US" sz="4000" b="1" dirty="0" smtClean="0">
                <a:latin typeface="黑体" panose="02010609060101010101" pitchFamily="49" charset="-122"/>
                <a:ea typeface="黑体" panose="02010609060101010101" pitchFamily="49" charset="-122"/>
              </a:rPr>
              <a:t>系统</a:t>
            </a:r>
            <a:r>
              <a:rPr lang="zh-CN" altLang="zh-CN" sz="4000" b="1" dirty="0" smtClean="0">
                <a:latin typeface="黑体" panose="02010609060101010101" pitchFamily="49" charset="-122"/>
                <a:ea typeface="黑体" panose="02010609060101010101" pitchFamily="49" charset="-122"/>
              </a:rPr>
              <a:t>的基因型构成</a:t>
            </a:r>
            <a:r>
              <a:rPr lang="zh-CN" altLang="zh-CN" sz="4000" b="1" dirty="0">
                <a:latin typeface="黑体" panose="02010609060101010101" pitchFamily="49" charset="-122"/>
                <a:ea typeface="黑体" panose="02010609060101010101" pitchFamily="49" charset="-122"/>
              </a:rPr>
              <a:t>和近交系数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5" name="图片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15616" y="1052736"/>
            <a:ext cx="6768752" cy="3312368"/>
          </a:xfrm>
          <a:prstGeom prst="rect">
            <a:avLst/>
          </a:prstGeom>
          <a:noFill/>
          <a:ln>
            <a:noFill/>
          </a:ln>
        </p:spPr>
      </p:pic>
      <p:graphicFrame>
        <p:nvGraphicFramePr>
          <p:cNvPr id="7" name="对象 6"/>
          <p:cNvGraphicFramePr>
            <a:graphicFrameLocks noChangeAspect="1"/>
          </p:cNvGraphicFramePr>
          <p:nvPr>
            <p:extLst>
              <p:ext uri="{D42A27DB-BD31-4B8C-83A1-F6EECF244321}">
                <p14:modId xmlns:p14="http://schemas.microsoft.com/office/powerpoint/2010/main" val="2245408197"/>
              </p:ext>
            </p:extLst>
          </p:nvPr>
        </p:nvGraphicFramePr>
        <p:xfrm>
          <a:off x="1457599" y="4221088"/>
          <a:ext cx="2610345" cy="1124744"/>
        </p:xfrm>
        <a:graphic>
          <a:graphicData uri="http://schemas.openxmlformats.org/presentationml/2006/ole">
            <mc:AlternateContent xmlns:mc="http://schemas.openxmlformats.org/markup-compatibility/2006">
              <mc:Choice xmlns:v="urn:schemas-microsoft-com:vml" Requires="v">
                <p:oleObj spid="_x0000_s151648" name="公式" r:id="rId4" imgW="875920" imgH="393529" progId="Equation.3">
                  <p:embed/>
                </p:oleObj>
              </mc:Choice>
              <mc:Fallback>
                <p:oleObj name="公式" r:id="rId4" imgW="875920" imgH="393529"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7599" y="4221088"/>
                        <a:ext cx="2610345" cy="1124744"/>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346659234"/>
              </p:ext>
            </p:extLst>
          </p:nvPr>
        </p:nvGraphicFramePr>
        <p:xfrm>
          <a:off x="4716016" y="4221088"/>
          <a:ext cx="3590256" cy="1196752"/>
        </p:xfrm>
        <a:graphic>
          <a:graphicData uri="http://schemas.openxmlformats.org/presentationml/2006/ole">
            <mc:AlternateContent xmlns:mc="http://schemas.openxmlformats.org/markup-compatibility/2006">
              <mc:Choice xmlns:v="urn:schemas-microsoft-com:vml" Requires="v">
                <p:oleObj spid="_x0000_s151649" name="公式" r:id="rId6" imgW="1143000" imgH="393700" progId="Equation.3">
                  <p:embed/>
                </p:oleObj>
              </mc:Choice>
              <mc:Fallback>
                <p:oleObj name="公式" r:id="rId6" imgW="11430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16016" y="4221088"/>
                        <a:ext cx="3590256" cy="1196752"/>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809506767"/>
              </p:ext>
            </p:extLst>
          </p:nvPr>
        </p:nvGraphicFramePr>
        <p:xfrm>
          <a:off x="4788024" y="5373216"/>
          <a:ext cx="1437460" cy="1088296"/>
        </p:xfrm>
        <a:graphic>
          <a:graphicData uri="http://schemas.openxmlformats.org/presentationml/2006/ole">
            <mc:AlternateContent xmlns:mc="http://schemas.openxmlformats.org/markup-compatibility/2006">
              <mc:Choice xmlns:v="urn:schemas-microsoft-com:vml" Requires="v">
                <p:oleObj spid="_x0000_s151650" name="公式" r:id="rId8" imgW="507780" imgH="393529" progId="Equation.3">
                  <p:embed/>
                </p:oleObj>
              </mc:Choice>
              <mc:Fallback>
                <p:oleObj name="公式" r:id="rId8" imgW="507780" imgH="393529" progId="Equation.3">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88024" y="5373216"/>
                        <a:ext cx="1437460" cy="1088296"/>
                      </a:xfrm>
                      <a:prstGeom prst="rect">
                        <a:avLst/>
                      </a:prstGeom>
                      <a:noFill/>
                    </p:spPr>
                  </p:pic>
                </p:oleObj>
              </mc:Fallback>
            </mc:AlternateContent>
          </a:graphicData>
        </a:graphic>
      </p:graphicFrame>
      <p:sp>
        <p:nvSpPr>
          <p:cNvPr id="12" name="矩形 11"/>
          <p:cNvSpPr/>
          <p:nvPr/>
        </p:nvSpPr>
        <p:spPr>
          <a:xfrm>
            <a:off x="6660232" y="5590981"/>
            <a:ext cx="1440160" cy="646331"/>
          </a:xfrm>
          <a:prstGeom prst="rect">
            <a:avLst/>
          </a:prstGeom>
        </p:spPr>
        <p:txBody>
          <a:bodyPr wrap="square">
            <a:spAutoFit/>
          </a:bodyPr>
          <a:lstStyle/>
          <a:p>
            <a:r>
              <a:rPr lang="en-US" altLang="zh-CN" sz="36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3600"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a:t>
            </a:r>
            <a:endParaRPr lang="zh-CN" altLang="en-US"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8582626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zh-CN" altLang="zh-CN" sz="4000" b="1" dirty="0" smtClean="0">
                <a:latin typeface="黑体" panose="02010609060101010101" pitchFamily="49" charset="-122"/>
                <a:ea typeface="黑体" panose="02010609060101010101" pitchFamily="49" charset="-122"/>
              </a:rPr>
              <a:t>自交</a:t>
            </a:r>
            <a:r>
              <a:rPr lang="zh-CN" altLang="en-US" sz="4000" b="1" dirty="0" smtClean="0">
                <a:latin typeface="黑体" panose="02010609060101010101" pitchFamily="49" charset="-122"/>
                <a:ea typeface="黑体" panose="02010609060101010101" pitchFamily="49" charset="-122"/>
              </a:rPr>
              <a:t>系统的</a:t>
            </a:r>
            <a:r>
              <a:rPr lang="zh-CN" altLang="zh-CN" sz="4000" b="1" dirty="0" smtClean="0">
                <a:latin typeface="黑体" panose="02010609060101010101" pitchFamily="49" charset="-122"/>
                <a:ea typeface="黑体" panose="02010609060101010101" pitchFamily="49" charset="-122"/>
              </a:rPr>
              <a:t>近交系数</a:t>
            </a:r>
            <a:r>
              <a:rPr lang="zh-CN" altLang="en-US" sz="4000" b="1" dirty="0" smtClean="0">
                <a:latin typeface="黑体" panose="02010609060101010101" pitchFamily="49" charset="-122"/>
                <a:ea typeface="黑体" panose="02010609060101010101" pitchFamily="49" charset="-122"/>
              </a:rPr>
              <a:t>变化</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052736"/>
            <a:ext cx="8136904" cy="5544616"/>
          </a:xfrm>
        </p:spPr>
        <p:txBody>
          <a:bodyPr>
            <a:normAutofit fontScale="85000" lnSpcReduction="20000"/>
          </a:bodyPr>
          <a:lstStyle/>
          <a:p>
            <a:pPr>
              <a:lnSpc>
                <a:spcPct val="11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如果基础群体是两个纯系亲本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杂交产生的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a:t>
            </a:r>
            <a:r>
              <a:rPr lang="en-US" altLang="zh-CN"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之间的共祖先系数</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err="1">
                <a:latin typeface="Times New Roman" panose="02020603050405020304" pitchFamily="18" charset="0"/>
                <a:ea typeface="黑体" panose="02010609060101010101" pitchFamily="49" charset="-122"/>
                <a:cs typeface="Times New Roman" panose="02020603050405020304" pitchFamily="18" charset="0"/>
              </a:rPr>
              <a:t>XY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等于基础群体的近交系数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，自交后代的近交系数由公式</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4.30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给出。可见，亲本间的祖先关联会进一步提高自交过程中的近交系数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双亲</a:t>
            </a:r>
            <a:r>
              <a:rPr lang="en-US" altLang="zh-CN"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之间无祖先关联，从杂种</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群体开始的重复自交过程中，近交系数的变化与任意随机交配群体中的重复自交是一样的，区别在于两个群体的基因频率。纯系双亲杂交产生的基础群体中，两个等位基因的频率各占</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。任意随机交配群体中，两个等位基因的频率不一定等于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0" name="对象 9"/>
          <p:cNvGraphicFramePr>
            <a:graphicFrameLocks noChangeAspect="1"/>
          </p:cNvGraphicFramePr>
          <p:nvPr>
            <p:extLst>
              <p:ext uri="{D42A27DB-BD31-4B8C-83A1-F6EECF244321}">
                <p14:modId xmlns:p14="http://schemas.microsoft.com/office/powerpoint/2010/main" val="3911118006"/>
              </p:ext>
            </p:extLst>
          </p:nvPr>
        </p:nvGraphicFramePr>
        <p:xfrm>
          <a:off x="1990377" y="2996952"/>
          <a:ext cx="5354886" cy="864096"/>
        </p:xfrm>
        <a:graphic>
          <a:graphicData uri="http://schemas.openxmlformats.org/presentationml/2006/ole">
            <mc:AlternateContent xmlns:mc="http://schemas.openxmlformats.org/markup-compatibility/2006">
              <mc:Choice xmlns:v="urn:schemas-microsoft-com:vml" Requires="v">
                <p:oleObj spid="_x0000_s152608" name="公式" r:id="rId3" imgW="2349360" imgH="393480" progId="Equation.3">
                  <p:embed/>
                </p:oleObj>
              </mc:Choice>
              <mc:Fallback>
                <p:oleObj name="公式" r:id="rId3" imgW="2349360" imgH="393480" progId="Equation.3">
                  <p:embed/>
                  <p:pic>
                    <p:nvPicPr>
                      <p:cNvPr id="0" name="Object 1"/>
                      <p:cNvPicPr>
                        <a:picLocks noChangeAspect="1" noChangeArrowheads="1"/>
                      </p:cNvPicPr>
                      <p:nvPr/>
                    </p:nvPicPr>
                    <p:blipFill>
                      <a:blip r:embed="rId4"/>
                      <a:srcRect/>
                      <a:stretch>
                        <a:fillRect/>
                      </a:stretch>
                    </p:blipFill>
                    <p:spPr bwMode="auto">
                      <a:xfrm>
                        <a:off x="1990377" y="2996952"/>
                        <a:ext cx="5354886" cy="864096"/>
                      </a:xfrm>
                      <a:prstGeom prst="rect">
                        <a:avLst/>
                      </a:prstGeom>
                      <a:noFill/>
                    </p:spPr>
                  </p:pic>
                </p:oleObj>
              </mc:Fallback>
            </mc:AlternateContent>
          </a:graphicData>
        </a:graphic>
      </p:graphicFrame>
    </p:spTree>
    <p:extLst>
      <p:ext uri="{BB962C8B-B14F-4D97-AF65-F5344CB8AC3E}">
        <p14:creationId xmlns:p14="http://schemas.microsoft.com/office/powerpoint/2010/main" val="2060288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74638"/>
            <a:ext cx="8229600" cy="922114"/>
          </a:xfrm>
        </p:spPr>
        <p:txBody>
          <a:bodyPr/>
          <a:lstStyle/>
          <a:p>
            <a:pPr>
              <a:lnSpc>
                <a:spcPct val="90000"/>
              </a:lnSpc>
            </a:pPr>
            <a:r>
              <a:rPr lang="zh-CN" altLang="en-US" b="1" dirty="0" smtClean="0">
                <a:latin typeface="黑体" panose="02010609060101010101" pitchFamily="49" charset="-122"/>
                <a:ea typeface="黑体" panose="02010609060101010101" pitchFamily="49" charset="-122"/>
              </a:rPr>
              <a:t>近交</a:t>
            </a:r>
            <a:r>
              <a:rPr lang="zh-CN" altLang="zh-CN" b="1" dirty="0" smtClean="0">
                <a:latin typeface="黑体" panose="02010609060101010101" pitchFamily="49" charset="-122"/>
                <a:ea typeface="黑体" panose="02010609060101010101" pitchFamily="49" charset="-122"/>
              </a:rPr>
              <a:t>有效群体大小</a:t>
            </a:r>
            <a:endParaRPr lang="zh-CN" altLang="en-US" b="1" dirty="0" smtClean="0">
              <a:latin typeface="黑体" panose="02010609060101010101" pitchFamily="49" charset="-122"/>
              <a:ea typeface="黑体" panose="02010609060101010101" pitchFamily="49" charset="-122"/>
              <a:cs typeface="Times New Roman" pitchFamily="18" charset="0"/>
            </a:endParaRPr>
          </a:p>
        </p:txBody>
      </p:sp>
      <p:sp>
        <p:nvSpPr>
          <p:cNvPr id="31747" name="Rectangle 3"/>
          <p:cNvSpPr>
            <a:spLocks noGrp="1" noChangeArrowheads="1"/>
          </p:cNvSpPr>
          <p:nvPr>
            <p:ph idx="1"/>
          </p:nvPr>
        </p:nvSpPr>
        <p:spPr>
          <a:xfrm>
            <a:off x="683568" y="1379909"/>
            <a:ext cx="7704856" cy="4785395"/>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，从一个育种群体的产生过程，有时容易计算每个世代的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的增长</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速率</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Δ</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这时的有效群体大小可以计算为：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marL="0" indent="0">
              <a:lnSpc>
                <a:spcPct val="120000"/>
              </a:lnSpc>
              <a:buNone/>
            </a:pP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近交系数估计出的有效群体大小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，又</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称为近交有效群体大小（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inbreeding effective population size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1532739145"/>
              </p:ext>
            </p:extLst>
          </p:nvPr>
        </p:nvGraphicFramePr>
        <p:xfrm>
          <a:off x="2046042" y="3024336"/>
          <a:ext cx="1536731" cy="980728"/>
        </p:xfrm>
        <a:graphic>
          <a:graphicData uri="http://schemas.openxmlformats.org/presentationml/2006/ole">
            <mc:AlternateContent xmlns:mc="http://schemas.openxmlformats.org/markup-compatibility/2006">
              <mc:Choice xmlns:v="urn:schemas-microsoft-com:vml" Requires="v">
                <p:oleObj spid="_x0000_s27761" name="公式" r:id="rId4" imgW="634725" imgH="393529" progId="Equation.3">
                  <p:embed/>
                </p:oleObj>
              </mc:Choice>
              <mc:Fallback>
                <p:oleObj name="公式" r:id="rId4" imgW="634725" imgH="393529"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6042" y="3024336"/>
                        <a:ext cx="1536731" cy="980728"/>
                      </a:xfrm>
                      <a:prstGeom prst="rect">
                        <a:avLst/>
                      </a:prstGeom>
                      <a:noFill/>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1124705940"/>
              </p:ext>
            </p:extLst>
          </p:nvPr>
        </p:nvGraphicFramePr>
        <p:xfrm>
          <a:off x="4566322" y="3043338"/>
          <a:ext cx="1661862" cy="961726"/>
        </p:xfrm>
        <a:graphic>
          <a:graphicData uri="http://schemas.openxmlformats.org/presentationml/2006/ole">
            <mc:AlternateContent xmlns:mc="http://schemas.openxmlformats.org/markup-compatibility/2006">
              <mc:Choice xmlns:v="urn:schemas-microsoft-com:vml" Requires="v">
                <p:oleObj spid="_x0000_s27762" name="公式" r:id="rId6" imgW="685800" imgH="393700" progId="Equation.3">
                  <p:embed/>
                </p:oleObj>
              </mc:Choice>
              <mc:Fallback>
                <p:oleObj name="公式" r:id="rId6" imgW="6858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66322" y="3043338"/>
                        <a:ext cx="1661862" cy="961726"/>
                      </a:xfrm>
                      <a:prstGeom prst="rect">
                        <a:avLst/>
                      </a:prstGeom>
                      <a:noFill/>
                    </p:spPr>
                  </p:pic>
                </p:oleObj>
              </mc:Fallback>
            </mc:AlternateContent>
          </a:graphicData>
        </a:graphic>
      </p:graphicFrame>
    </p:spTree>
    <p:extLst>
      <p:ext uri="{BB962C8B-B14F-4D97-AF65-F5344CB8AC3E}">
        <p14:creationId xmlns:p14="http://schemas.microsoft.com/office/powerpoint/2010/main" val="826882127"/>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274638"/>
            <a:ext cx="6840760" cy="1354162"/>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自交系统中近交系数和杂合型频率的变化</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2200088016"/>
              </p:ext>
            </p:extLst>
          </p:nvPr>
        </p:nvGraphicFramePr>
        <p:xfrm>
          <a:off x="1691680" y="1844824"/>
          <a:ext cx="6048672" cy="3413760"/>
        </p:xfrm>
        <a:graphic>
          <a:graphicData uri="http://schemas.openxmlformats.org/drawingml/2006/table">
            <a:tbl>
              <a:tblPr firstRow="1" firstCol="1" lastRow="1" lastCol="1" bandRow="1" bandCol="1">
                <a:tableStyleId>{5C22544A-7EE6-4342-B048-85BDC9FD1C3A}</a:tableStyleId>
              </a:tblPr>
              <a:tblGrid>
                <a:gridCol w="1440160"/>
                <a:gridCol w="2016224"/>
                <a:gridCol w="2592288"/>
              </a:tblGrid>
              <a:tr h="78105">
                <a:tc>
                  <a:txBody>
                    <a:bodyPr/>
                    <a:lstStyle/>
                    <a:p>
                      <a:pPr algn="l">
                        <a:spcAft>
                          <a:spcPts val="0"/>
                        </a:spcAft>
                      </a:pPr>
                      <a:r>
                        <a:rPr lang="zh-CN" sz="2800" b="1" kern="0" dirty="0">
                          <a:effectLst/>
                          <a:latin typeface="Times New Roman" panose="02020603050405020304" pitchFamily="18" charset="0"/>
                          <a:ea typeface="黑体" panose="02010609060101010101" pitchFamily="49" charset="-122"/>
                          <a:cs typeface="Times New Roman" panose="02020603050405020304" pitchFamily="18" charset="0"/>
                        </a:rPr>
                        <a:t>群体</a:t>
                      </a:r>
                      <a:endParaRPr lang="zh-CN" sz="28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800" b="1" kern="0" dirty="0">
                          <a:effectLst/>
                          <a:latin typeface="Times New Roman" panose="02020603050405020304" pitchFamily="18" charset="0"/>
                          <a:ea typeface="黑体" panose="02010609060101010101" pitchFamily="49" charset="-122"/>
                          <a:cs typeface="Times New Roman" panose="02020603050405020304" pitchFamily="18" charset="0"/>
                        </a:rPr>
                        <a:t>近交系数</a:t>
                      </a:r>
                      <a:r>
                        <a:rPr lang="en-US" sz="2800" b="1" kern="0" dirty="0">
                          <a:effectLst/>
                          <a:latin typeface="Times New Roman" panose="02020603050405020304" pitchFamily="18" charset="0"/>
                          <a:ea typeface="黑体" panose="02010609060101010101" pitchFamily="49" charset="-122"/>
                          <a:cs typeface="Times New Roman" panose="02020603050405020304" pitchFamily="18" charset="0"/>
                        </a:rPr>
                        <a:t>F</a:t>
                      </a:r>
                      <a:endParaRPr lang="zh-CN" sz="2800" b="1" kern="100" dirty="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c>
                  <a:txBody>
                    <a:bodyPr/>
                    <a:lstStyle/>
                    <a:p>
                      <a:pPr algn="l">
                        <a:spcAft>
                          <a:spcPts val="0"/>
                        </a:spcAft>
                      </a:pPr>
                      <a:r>
                        <a:rPr lang="zh-CN" sz="2800" b="1" kern="0">
                          <a:effectLst/>
                          <a:latin typeface="Times New Roman" panose="02020603050405020304" pitchFamily="18" charset="0"/>
                          <a:ea typeface="黑体" panose="02010609060101010101" pitchFamily="49" charset="-122"/>
                          <a:cs typeface="Times New Roman" panose="02020603050405020304" pitchFamily="18" charset="0"/>
                        </a:rPr>
                        <a:t>杂合型频率</a:t>
                      </a:r>
                      <a:endParaRPr lang="zh-CN" sz="2800" b="1" kern="100">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tc>
              </a:tr>
              <a:tr h="0">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1" kern="0" baseline="-250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a:t>
                      </a: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 </a:t>
                      </a:r>
                      <a:endParaRPr lang="zh-CN" sz="2800" b="1"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H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r>
              <a:tr h="0">
                <a:tc>
                  <a:txBody>
                    <a:bodyPr/>
                    <a:lstStyle/>
                    <a:p>
                      <a:pPr marL="809625" indent="-809625" algn="l">
                        <a:spcAft>
                          <a:spcPts val="0"/>
                        </a:spcAft>
                      </a:pP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1" kern="0" baseline="-250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1</a:t>
                      </a: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1"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0.5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0.5H </a:t>
                      </a:r>
                      <a:endParaRPr lang="zh-CN" sz="2800" b="1"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r>
              <a:tr h="0">
                <a:tc>
                  <a:txBody>
                    <a:bodyPr/>
                    <a:lstStyle/>
                    <a:p>
                      <a:pPr algn="l">
                        <a:spcAft>
                          <a:spcPts val="0"/>
                        </a:spcAft>
                      </a:pP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1" kern="0" baseline="-250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2</a:t>
                      </a: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1"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0.75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0.25H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r>
              <a:tr h="0">
                <a:tc>
                  <a:txBody>
                    <a:bodyPr/>
                    <a:lstStyle/>
                    <a:p>
                      <a:pPr algn="l">
                        <a:spcAft>
                          <a:spcPts val="0"/>
                        </a:spcAft>
                      </a:pP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1" kern="0" baseline="-250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3</a:t>
                      </a: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1"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0.875 </a:t>
                      </a:r>
                      <a:endParaRPr lang="zh-CN" sz="2800" b="1"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0.125H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r>
              <a:tr h="0">
                <a:tc>
                  <a:txBody>
                    <a:bodyPr/>
                    <a:lstStyle/>
                    <a:p>
                      <a:pPr algn="l">
                        <a:spcAft>
                          <a:spcPts val="0"/>
                        </a:spcAft>
                      </a:pP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1" kern="0" baseline="-250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4</a:t>
                      </a: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1"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0.9375 </a:t>
                      </a:r>
                      <a:endParaRPr lang="zh-CN" sz="2800" b="1"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0.0625H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r>
              <a:tr h="139065">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sz="2800" b="1" kern="0" baseline="-250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n</a:t>
                      </a: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r>
                        <a:rPr lang="en-US" sz="2800" b="1" kern="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1-0.5</a:t>
                      </a:r>
                      <a:r>
                        <a:rPr lang="en-US" sz="2800" b="1" kern="0" baseline="300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n</a:t>
                      </a:r>
                      <a:r>
                        <a:rPr lang="en-US" sz="2800" b="1" kern="0" baseline="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b="1" kern="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0.5</a:t>
                      </a:r>
                      <a:r>
                        <a:rPr lang="en-US" altLang="zh-CN" sz="2800" b="1" kern="0" baseline="300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b="1" kern="0" baseline="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b="1" kern="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H</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r>
              <a:tr h="0">
                <a:tc>
                  <a:txBody>
                    <a:bodyPr/>
                    <a:lstStyle/>
                    <a:p>
                      <a:pPr algn="l">
                        <a:spcAft>
                          <a:spcPts val="0"/>
                        </a:spcAft>
                      </a:pPr>
                      <a:r>
                        <a:rPr lang="en-US" altLang="zh-CN" sz="2800" b="1" kern="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S</a:t>
                      </a:r>
                      <a:r>
                        <a:rPr lang="en-US" altLang="zh-CN" sz="2800" b="1" kern="0" baseline="-25000" dirty="0" smtClea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a:t>
                      </a:r>
                      <a:endParaRPr lang="zh-CN" sz="2800" b="1" kern="100" baseline="-250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1 </a:t>
                      </a:r>
                      <a:endParaRPr lang="zh-CN" sz="2800" b="1" kern="10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c>
                  <a:txBody>
                    <a:bodyPr/>
                    <a:lstStyle/>
                    <a:p>
                      <a:pPr algn="l">
                        <a:spcAft>
                          <a:spcPts val="0"/>
                        </a:spcAft>
                      </a:pPr>
                      <a:r>
                        <a:rPr lang="en-US" sz="2800" b="1" kern="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rPr>
                        <a:t>0 </a:t>
                      </a:r>
                      <a:endParaRPr lang="zh-CN" sz="2800" b="1" kern="100" dirty="0">
                        <a:solidFill>
                          <a:schemeClr val="tx1"/>
                        </a:solidFill>
                        <a:effectLst/>
                        <a:latin typeface="Times New Roman" panose="02020603050405020304" pitchFamily="18" charset="0"/>
                        <a:ea typeface="黑体" panose="02010609060101010101" pitchFamily="49" charset="-122"/>
                        <a:cs typeface="Times New Roman" panose="02020603050405020304" pitchFamily="18" charset="0"/>
                      </a:endParaRPr>
                    </a:p>
                  </a:txBody>
                  <a:tcPr marL="68580" marR="68580" marT="0" marB="0" anchor="ctr">
                    <a:solidFill>
                      <a:schemeClr val="accent5">
                        <a:lumMod val="20000"/>
                        <a:lumOff val="80000"/>
                      </a:schemeClr>
                    </a:solidFill>
                  </a:tcPr>
                </a:tc>
              </a:tr>
            </a:tbl>
          </a:graphicData>
        </a:graphic>
      </p:graphicFrame>
    </p:spTree>
    <p:extLst>
      <p:ext uri="{BB962C8B-B14F-4D97-AF65-F5344CB8AC3E}">
        <p14:creationId xmlns:p14="http://schemas.microsoft.com/office/powerpoint/2010/main" val="136665030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黑体" panose="02010609060101010101" pitchFamily="49" charset="-122"/>
                <a:ea typeface="黑体" panose="02010609060101010101" pitchFamily="49" charset="-122"/>
              </a:rPr>
              <a:t>回</a:t>
            </a:r>
            <a:r>
              <a:rPr lang="zh-CN" altLang="zh-CN" sz="4000" b="1" dirty="0" smtClean="0">
                <a:latin typeface="黑体" panose="02010609060101010101" pitchFamily="49" charset="-122"/>
                <a:ea typeface="黑体" panose="02010609060101010101" pitchFamily="49" charset="-122"/>
              </a:rPr>
              <a:t>交</a:t>
            </a:r>
            <a:r>
              <a:rPr lang="zh-CN" altLang="en-US" sz="4000" b="1" dirty="0" smtClean="0">
                <a:latin typeface="黑体" panose="02010609060101010101" pitchFamily="49" charset="-122"/>
                <a:ea typeface="黑体" panose="02010609060101010101" pitchFamily="49" charset="-122"/>
              </a:rPr>
              <a:t>系统</a:t>
            </a:r>
            <a:r>
              <a:rPr lang="zh-CN" altLang="zh-CN" sz="4000" b="1" dirty="0" smtClean="0">
                <a:latin typeface="黑体" panose="02010609060101010101" pitchFamily="49" charset="-122"/>
                <a:ea typeface="黑体" panose="02010609060101010101" pitchFamily="49" charset="-122"/>
              </a:rPr>
              <a:t>的</a:t>
            </a:r>
            <a:r>
              <a:rPr lang="zh-CN" altLang="zh-CN" sz="4000" b="1" dirty="0">
                <a:latin typeface="黑体" panose="02010609060101010101" pitchFamily="49" charset="-122"/>
                <a:ea typeface="黑体" panose="02010609060101010101" pitchFamily="49" charset="-122"/>
              </a:rPr>
              <a:t>基因型构成和近交系数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9" name="图片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1720" y="980728"/>
            <a:ext cx="4968552" cy="3456384"/>
          </a:xfrm>
          <a:prstGeom prst="rect">
            <a:avLst/>
          </a:prstGeom>
          <a:noFill/>
          <a:ln>
            <a:noFill/>
          </a:ln>
        </p:spPr>
      </p:pic>
      <p:graphicFrame>
        <p:nvGraphicFramePr>
          <p:cNvPr id="11" name="对象 10"/>
          <p:cNvGraphicFramePr>
            <a:graphicFrameLocks noChangeAspect="1"/>
          </p:cNvGraphicFramePr>
          <p:nvPr>
            <p:extLst>
              <p:ext uri="{D42A27DB-BD31-4B8C-83A1-F6EECF244321}">
                <p14:modId xmlns:p14="http://schemas.microsoft.com/office/powerpoint/2010/main" val="146869731"/>
              </p:ext>
            </p:extLst>
          </p:nvPr>
        </p:nvGraphicFramePr>
        <p:xfrm>
          <a:off x="654945" y="4293096"/>
          <a:ext cx="7834110" cy="1052736"/>
        </p:xfrm>
        <a:graphic>
          <a:graphicData uri="http://schemas.openxmlformats.org/presentationml/2006/ole">
            <mc:AlternateContent xmlns:mc="http://schemas.openxmlformats.org/markup-compatibility/2006">
              <mc:Choice xmlns:v="urn:schemas-microsoft-com:vml" Requires="v">
                <p:oleObj spid="_x0000_s153663" name="公式" r:id="rId4" imgW="2832100" imgH="393700" progId="Equation.3">
                  <p:embed/>
                </p:oleObj>
              </mc:Choice>
              <mc:Fallback>
                <p:oleObj name="公式" r:id="rId4" imgW="2832100" imgH="3937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4945" y="4293096"/>
                        <a:ext cx="7834110" cy="1052736"/>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1498195529"/>
              </p:ext>
            </p:extLst>
          </p:nvPr>
        </p:nvGraphicFramePr>
        <p:xfrm>
          <a:off x="755576" y="5229200"/>
          <a:ext cx="3432548" cy="980728"/>
        </p:xfrm>
        <a:graphic>
          <a:graphicData uri="http://schemas.openxmlformats.org/presentationml/2006/ole">
            <mc:AlternateContent xmlns:mc="http://schemas.openxmlformats.org/markup-compatibility/2006">
              <mc:Choice xmlns:v="urn:schemas-microsoft-com:vml" Requires="v">
                <p:oleObj spid="_x0000_s153664" name="公式" r:id="rId6" imgW="1333500" imgH="393700" progId="Equation.3">
                  <p:embed/>
                </p:oleObj>
              </mc:Choice>
              <mc:Fallback>
                <p:oleObj name="公式" r:id="rId6" imgW="13335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5576" y="5229200"/>
                        <a:ext cx="3432548" cy="980728"/>
                      </a:xfrm>
                      <a:prstGeom prst="rect">
                        <a:avLst/>
                      </a:prstGeom>
                      <a:noFill/>
                    </p:spPr>
                  </p:pic>
                </p:oleObj>
              </mc:Fallback>
            </mc:AlternateContent>
          </a:graphicData>
        </a:graphic>
      </p:graphicFrame>
    </p:spTree>
    <p:extLst>
      <p:ext uri="{BB962C8B-B14F-4D97-AF65-F5344CB8AC3E}">
        <p14:creationId xmlns:p14="http://schemas.microsoft.com/office/powerpoint/2010/main" val="413614495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en-US" b="1" dirty="0" smtClean="0">
                <a:latin typeface="黑体" panose="02010609060101010101" pitchFamily="49" charset="-122"/>
                <a:ea typeface="黑体" panose="02010609060101010101" pitchFamily="49" charset="-122"/>
              </a:rPr>
              <a:t>回</a:t>
            </a:r>
            <a:r>
              <a:rPr lang="zh-CN" altLang="zh-CN" b="1" dirty="0" smtClean="0">
                <a:latin typeface="黑体" panose="02010609060101010101" pitchFamily="49" charset="-122"/>
                <a:ea typeface="黑体" panose="02010609060101010101" pitchFamily="49" charset="-122"/>
              </a:rPr>
              <a:t>交</a:t>
            </a:r>
            <a:r>
              <a:rPr lang="zh-CN" altLang="en-US" b="1" dirty="0" smtClean="0">
                <a:latin typeface="黑体" panose="02010609060101010101" pitchFamily="49" charset="-122"/>
                <a:ea typeface="黑体" panose="02010609060101010101" pitchFamily="49" charset="-122"/>
              </a:rPr>
              <a:t>系统</a:t>
            </a:r>
            <a:r>
              <a:rPr lang="zh-CN" altLang="en-US" b="1" dirty="0">
                <a:latin typeface="黑体" panose="02010609060101010101" pitchFamily="49" charset="-122"/>
                <a:ea typeface="黑体" panose="02010609060101010101" pitchFamily="49" charset="-122"/>
              </a:rPr>
              <a:t>中</a:t>
            </a:r>
            <a:r>
              <a:rPr lang="zh-CN" altLang="zh-CN" b="1" dirty="0" smtClean="0">
                <a:latin typeface="黑体" panose="02010609060101010101" pitchFamily="49" charset="-122"/>
                <a:ea typeface="黑体" panose="02010609060101010101" pitchFamily="49" charset="-122"/>
              </a:rPr>
              <a:t>近交系数</a:t>
            </a:r>
            <a:r>
              <a:rPr lang="zh-CN" altLang="en-US" b="1" dirty="0">
                <a:latin typeface="黑体" panose="02010609060101010101" pitchFamily="49" charset="-122"/>
                <a:ea typeface="黑体" panose="02010609060101010101" pitchFamily="49" charset="-122"/>
              </a:rPr>
              <a:t>的变化</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635914797"/>
              </p:ext>
            </p:extLst>
          </p:nvPr>
        </p:nvGraphicFramePr>
        <p:xfrm>
          <a:off x="2699792" y="1124744"/>
          <a:ext cx="3432548" cy="980728"/>
        </p:xfrm>
        <a:graphic>
          <a:graphicData uri="http://schemas.openxmlformats.org/presentationml/2006/ole">
            <mc:AlternateContent xmlns:mc="http://schemas.openxmlformats.org/markup-compatibility/2006">
              <mc:Choice xmlns:v="urn:schemas-microsoft-com:vml" Requires="v">
                <p:oleObj spid="_x0000_s154778" name="公式" r:id="rId3" imgW="1333500" imgH="393700" progId="Equation.3">
                  <p:embed/>
                </p:oleObj>
              </mc:Choice>
              <mc:Fallback>
                <p:oleObj name="公式" r:id="rId3" imgW="1333500" imgH="3937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1124744"/>
                        <a:ext cx="3432548" cy="980728"/>
                      </a:xfrm>
                      <a:prstGeom prst="rect">
                        <a:avLst/>
                      </a:prstGeom>
                      <a:noFill/>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3243178888"/>
              </p:ext>
            </p:extLst>
          </p:nvPr>
        </p:nvGraphicFramePr>
        <p:xfrm>
          <a:off x="2771799" y="2348880"/>
          <a:ext cx="2207645" cy="936104"/>
        </p:xfrm>
        <a:graphic>
          <a:graphicData uri="http://schemas.openxmlformats.org/presentationml/2006/ole">
            <mc:AlternateContent xmlns:mc="http://schemas.openxmlformats.org/markup-compatibility/2006">
              <mc:Choice xmlns:v="urn:schemas-microsoft-com:vml" Requires="v">
                <p:oleObj spid="_x0000_s154779" name="公式" r:id="rId5" imgW="901309" imgH="393529" progId="Equation.3">
                  <p:embed/>
                </p:oleObj>
              </mc:Choice>
              <mc:Fallback>
                <p:oleObj name="公式" r:id="rId5" imgW="901309" imgH="393529"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799" y="2348880"/>
                        <a:ext cx="2207645" cy="936104"/>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1304205562"/>
              </p:ext>
            </p:extLst>
          </p:nvPr>
        </p:nvGraphicFramePr>
        <p:xfrm>
          <a:off x="2123728" y="3501008"/>
          <a:ext cx="3143749" cy="936104"/>
        </p:xfrm>
        <a:graphic>
          <a:graphicData uri="http://schemas.openxmlformats.org/presentationml/2006/ole">
            <mc:AlternateContent xmlns:mc="http://schemas.openxmlformats.org/markup-compatibility/2006">
              <mc:Choice xmlns:v="urn:schemas-microsoft-com:vml" Requires="v">
                <p:oleObj spid="_x0000_s154780" name="公式" r:id="rId7" imgW="1282700" imgH="393700" progId="Equation.3">
                  <p:embed/>
                </p:oleObj>
              </mc:Choice>
              <mc:Fallback>
                <p:oleObj name="公式" r:id="rId7" imgW="1282700" imgH="393700"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3728" y="3501008"/>
                        <a:ext cx="3143749" cy="936104"/>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2581575596"/>
              </p:ext>
            </p:extLst>
          </p:nvPr>
        </p:nvGraphicFramePr>
        <p:xfrm>
          <a:off x="2699792" y="4581128"/>
          <a:ext cx="3473412" cy="980728"/>
        </p:xfrm>
        <a:graphic>
          <a:graphicData uri="http://schemas.openxmlformats.org/presentationml/2006/ole">
            <mc:AlternateContent xmlns:mc="http://schemas.openxmlformats.org/markup-compatibility/2006">
              <mc:Choice xmlns:v="urn:schemas-microsoft-com:vml" Requires="v">
                <p:oleObj spid="_x0000_s154781" name="公式" r:id="rId9" imgW="1345616" imgH="393529" progId="Equation.3">
                  <p:embed/>
                </p:oleObj>
              </mc:Choice>
              <mc:Fallback>
                <p:oleObj name="公式" r:id="rId9" imgW="1345616" imgH="393529"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99792" y="4581128"/>
                        <a:ext cx="3473412" cy="980728"/>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1529142912"/>
              </p:ext>
            </p:extLst>
          </p:nvPr>
        </p:nvGraphicFramePr>
        <p:xfrm>
          <a:off x="6516216" y="4797152"/>
          <a:ext cx="1631834" cy="648072"/>
        </p:xfrm>
        <a:graphic>
          <a:graphicData uri="http://schemas.openxmlformats.org/presentationml/2006/ole">
            <mc:AlternateContent xmlns:mc="http://schemas.openxmlformats.org/markup-compatibility/2006">
              <mc:Choice xmlns:v="urn:schemas-microsoft-com:vml" Requires="v">
                <p:oleObj spid="_x0000_s154782" name="公式" r:id="rId11" imgW="558800" imgH="228600" progId="Equation.3">
                  <p:embed/>
                </p:oleObj>
              </mc:Choice>
              <mc:Fallback>
                <p:oleObj name="公式" r:id="rId11" imgW="558800" imgH="228600" progId="Equation.3">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16216" y="4797152"/>
                        <a:ext cx="1631834" cy="648072"/>
                      </a:xfrm>
                      <a:prstGeom prst="rect">
                        <a:avLst/>
                      </a:prstGeom>
                      <a:noFill/>
                    </p:spPr>
                  </p:pic>
                </p:oleObj>
              </mc:Fallback>
            </mc:AlternateContent>
          </a:graphicData>
        </a:graphic>
      </p:graphicFrame>
    </p:spTree>
    <p:extLst>
      <p:ext uri="{BB962C8B-B14F-4D97-AF65-F5344CB8AC3E}">
        <p14:creationId xmlns:p14="http://schemas.microsoft.com/office/powerpoint/2010/main" val="253617098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632848" cy="792088"/>
          </a:xfrm>
        </p:spPr>
        <p:txBody>
          <a:bodyPr>
            <a:noAutofit/>
          </a:bodyPr>
          <a:lstStyle/>
          <a:p>
            <a:r>
              <a:rPr lang="zh-CN" altLang="en-US" sz="4000" b="1" dirty="0" smtClean="0">
                <a:latin typeface="黑体" panose="02010609060101010101" pitchFamily="49" charset="-122"/>
                <a:ea typeface="黑体" panose="02010609060101010101" pitchFamily="49" charset="-122"/>
              </a:rPr>
              <a:t>回交系统中目的基因染色体长度</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539552" y="1124744"/>
            <a:ext cx="8064896" cy="489654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对于显性基因控制的性状来说，回交群体中的显性性状个体携带有目的基因，利用这些个体与轮回亲本继续回交即可。可以证明，回交</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代后，携带显性目的基因的单侧外源片段平均长度为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100/</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cM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，或双侧片段平均长度为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200/</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cM</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隐性基因控制的性状，回交群体中只有隐性一种表型，需要自交一代后才能选择出携带目的基因的隐性纯合个体，然后与轮回亲本继续回交。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Bartlett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Haldane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1935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）证明了回交</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代后，携带隐性目的基因的单侧外源片段平均长度为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200/</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cM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，或双侧片段平均长度为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400/</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cM</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839215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776864" cy="648072"/>
          </a:xfrm>
        </p:spPr>
        <p:txBody>
          <a:bodyPr>
            <a:noAutofit/>
          </a:bodyPr>
          <a:lstStyle/>
          <a:p>
            <a:r>
              <a:rPr lang="zh-CN" altLang="en-US" sz="4000" b="1" dirty="0" smtClean="0">
                <a:latin typeface="黑体" panose="02010609060101010101" pitchFamily="49" charset="-122"/>
                <a:ea typeface="黑体" panose="02010609060101010101" pitchFamily="49" charset="-122"/>
              </a:rPr>
              <a:t>回交系统中杂合基因组比例</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9" name="内容占位符 8"/>
          <p:cNvSpPr>
            <a:spLocks noGrp="1"/>
          </p:cNvSpPr>
          <p:nvPr>
            <p:ph idx="1"/>
          </p:nvPr>
        </p:nvSpPr>
        <p:spPr>
          <a:xfrm>
            <a:off x="539552" y="1052736"/>
            <a:ext cx="8136904" cy="518457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，要从一个供体亲本转育一个显性基因，该基因所在染色体的长度为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200cM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。经过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个世代的回交后，携带目的基因外源片段的平均长度为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200/5=40cM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。如果整个基因组的长度是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1000cM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，则外源染色体所占比例为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40/1000=4%</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重复回交过程中，外源片段始终处于杂合状态，外源片段的纯合型在自交后才能获得。其他与目的基因无关的基因组，在回交过程中会不断地纯合。</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根据回交</a:t>
            </a:r>
            <a:r>
              <a:rPr lang="zh-CN" altLang="zh-CN" sz="2800" b="1" dirty="0" smtClean="0">
                <a:latin typeface="Times New Roman" panose="02020603050405020304" pitchFamily="18" charset="0"/>
                <a:ea typeface="黑体" panose="02010609060101010101" pitchFamily="49" charset="-122"/>
                <a:cs typeface="Times New Roman" panose="02020603050405020304" pitchFamily="18" charset="0"/>
              </a:rPr>
              <a:t>次数计算</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近交系数</a:t>
            </a:r>
            <a:r>
              <a:rPr lang="en-US" altLang="zh-CN" sz="2800" b="1"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，那么</a:t>
            </a:r>
            <a:r>
              <a:rPr lang="en-US" altLang="zh-CN" sz="2800" b="1"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b="1"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b="1" dirty="0">
                <a:latin typeface="Times New Roman" panose="02020603050405020304" pitchFamily="18" charset="0"/>
                <a:ea typeface="黑体" panose="02010609060101010101" pitchFamily="49" charset="-122"/>
                <a:cs typeface="Times New Roman" panose="02020603050405020304" pitchFamily="18" charset="0"/>
              </a:rPr>
              <a:t>就可以视为目的基因之外杂合基因组所占的比例。</a:t>
            </a:r>
            <a:endParaRPr lang="zh-CN" altLang="en-US" sz="2800" b="1"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30269174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776864" cy="720080"/>
          </a:xfrm>
        </p:spPr>
        <p:txBody>
          <a:bodyPr>
            <a:noAutofit/>
          </a:bodyPr>
          <a:lstStyle/>
          <a:p>
            <a:r>
              <a:rPr lang="zh-CN" altLang="zh-CN" sz="4000" b="1" dirty="0">
                <a:latin typeface="黑体" panose="02010609060101010101" pitchFamily="49" charset="-122"/>
                <a:ea typeface="黑体" panose="02010609060101010101" pitchFamily="49" charset="-122"/>
              </a:rPr>
              <a:t>全同胞系统和亲子系统</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14" name="图片 13"/>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1680" y="980728"/>
            <a:ext cx="5832648" cy="3168351"/>
          </a:xfrm>
          <a:prstGeom prst="rect">
            <a:avLst/>
          </a:prstGeom>
          <a:noFill/>
          <a:ln>
            <a:noFill/>
          </a:ln>
        </p:spPr>
      </p:pic>
      <p:graphicFrame>
        <p:nvGraphicFramePr>
          <p:cNvPr id="13" name="对象 12"/>
          <p:cNvGraphicFramePr>
            <a:graphicFrameLocks noChangeAspect="1"/>
          </p:cNvGraphicFramePr>
          <p:nvPr>
            <p:extLst>
              <p:ext uri="{D42A27DB-BD31-4B8C-83A1-F6EECF244321}">
                <p14:modId xmlns:p14="http://schemas.microsoft.com/office/powerpoint/2010/main" val="2147603779"/>
              </p:ext>
            </p:extLst>
          </p:nvPr>
        </p:nvGraphicFramePr>
        <p:xfrm>
          <a:off x="354013" y="4121150"/>
          <a:ext cx="4290634" cy="820018"/>
        </p:xfrm>
        <a:graphic>
          <a:graphicData uri="http://schemas.openxmlformats.org/presentationml/2006/ole">
            <mc:AlternateContent xmlns:mc="http://schemas.openxmlformats.org/markup-compatibility/2006">
              <mc:Choice xmlns:v="urn:schemas-microsoft-com:vml" Requires="v">
                <p:oleObj spid="_x0000_s155776" name="公式" r:id="rId4" imgW="1993680" imgH="393480" progId="Equation.3">
                  <p:embed/>
                </p:oleObj>
              </mc:Choice>
              <mc:Fallback>
                <p:oleObj name="公式" r:id="rId4" imgW="1993680" imgH="393480" progId="Equation.3">
                  <p:embed/>
                  <p:pic>
                    <p:nvPicPr>
                      <p:cNvPr id="0" name="Object 1"/>
                      <p:cNvPicPr>
                        <a:picLocks noChangeAspect="1" noChangeArrowheads="1"/>
                      </p:cNvPicPr>
                      <p:nvPr/>
                    </p:nvPicPr>
                    <p:blipFill>
                      <a:blip r:embed="rId5"/>
                      <a:srcRect/>
                      <a:stretch>
                        <a:fillRect/>
                      </a:stretch>
                    </p:blipFill>
                    <p:spPr bwMode="auto">
                      <a:xfrm>
                        <a:off x="354013" y="4121150"/>
                        <a:ext cx="4290634" cy="820018"/>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1581463921"/>
              </p:ext>
            </p:extLst>
          </p:nvPr>
        </p:nvGraphicFramePr>
        <p:xfrm>
          <a:off x="395534" y="4985792"/>
          <a:ext cx="2984245" cy="819472"/>
        </p:xfrm>
        <a:graphic>
          <a:graphicData uri="http://schemas.openxmlformats.org/presentationml/2006/ole">
            <mc:AlternateContent xmlns:mc="http://schemas.openxmlformats.org/markup-compatibility/2006">
              <mc:Choice xmlns:v="urn:schemas-microsoft-com:vml" Requires="v">
                <p:oleObj spid="_x0000_s155777" name="公式" r:id="rId6" imgW="1384300" imgH="393700" progId="Equation.3">
                  <p:embed/>
                </p:oleObj>
              </mc:Choice>
              <mc:Fallback>
                <p:oleObj name="公式" r:id="rId6" imgW="13843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5534" y="4985792"/>
                        <a:ext cx="2984245" cy="819472"/>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1878989097"/>
              </p:ext>
            </p:extLst>
          </p:nvPr>
        </p:nvGraphicFramePr>
        <p:xfrm>
          <a:off x="5076055" y="4077072"/>
          <a:ext cx="3528393" cy="873005"/>
        </p:xfrm>
        <a:graphic>
          <a:graphicData uri="http://schemas.openxmlformats.org/presentationml/2006/ole">
            <mc:AlternateContent xmlns:mc="http://schemas.openxmlformats.org/markup-compatibility/2006">
              <mc:Choice xmlns:v="urn:schemas-microsoft-com:vml" Requires="v">
                <p:oleObj spid="_x0000_s155778" name="公式" r:id="rId8" imgW="1536033" imgH="393529" progId="Equation.3">
                  <p:embed/>
                </p:oleObj>
              </mc:Choice>
              <mc:Fallback>
                <p:oleObj name="公式" r:id="rId8" imgW="1536033" imgH="393529"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76055" y="4077072"/>
                        <a:ext cx="3528393" cy="873005"/>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1434371983"/>
              </p:ext>
            </p:extLst>
          </p:nvPr>
        </p:nvGraphicFramePr>
        <p:xfrm>
          <a:off x="5171579" y="4941168"/>
          <a:ext cx="3146750" cy="864096"/>
        </p:xfrm>
        <a:graphic>
          <a:graphicData uri="http://schemas.openxmlformats.org/presentationml/2006/ole">
            <mc:AlternateContent xmlns:mc="http://schemas.openxmlformats.org/markup-compatibility/2006">
              <mc:Choice xmlns:v="urn:schemas-microsoft-com:vml" Requires="v">
                <p:oleObj spid="_x0000_s155779" name="公式" r:id="rId10" imgW="1384300" imgH="393700" progId="Equation.3">
                  <p:embed/>
                </p:oleObj>
              </mc:Choice>
              <mc:Fallback>
                <p:oleObj name="公式" r:id="rId10" imgW="1384300" imgH="393700" progId="Equation.3">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71579" y="4941168"/>
                        <a:ext cx="3146750" cy="864096"/>
                      </a:xfrm>
                      <a:prstGeom prst="rect">
                        <a:avLst/>
                      </a:prstGeom>
                      <a:noFill/>
                    </p:spPr>
                  </p:pic>
                </p:oleObj>
              </mc:Fallback>
            </mc:AlternateContent>
          </a:graphicData>
        </a:graphic>
      </p:graphicFrame>
    </p:spTree>
    <p:extLst>
      <p:ext uri="{BB962C8B-B14F-4D97-AF65-F5344CB8AC3E}">
        <p14:creationId xmlns:p14="http://schemas.microsoft.com/office/powerpoint/2010/main" val="372526311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2656"/>
            <a:ext cx="8064896" cy="576064"/>
          </a:xfrm>
        </p:spPr>
        <p:txBody>
          <a:bodyPr>
            <a:noAutofit/>
          </a:bodyPr>
          <a:lstStyle/>
          <a:p>
            <a:r>
              <a:rPr lang="zh-CN" altLang="zh-CN" sz="3600" b="1" dirty="0">
                <a:latin typeface="黑体" panose="02010609060101010101" pitchFamily="49" charset="-122"/>
                <a:ea typeface="黑体" panose="02010609060101010101" pitchFamily="49" charset="-122"/>
              </a:rPr>
              <a:t>全同胞系统和亲子</a:t>
            </a:r>
            <a:r>
              <a:rPr lang="zh-CN" altLang="zh-CN" sz="3600" b="1" dirty="0" smtClean="0">
                <a:latin typeface="黑体" panose="02010609060101010101" pitchFamily="49" charset="-122"/>
                <a:ea typeface="黑体" panose="02010609060101010101" pitchFamily="49" charset="-122"/>
              </a:rPr>
              <a:t>系统</a:t>
            </a:r>
            <a:r>
              <a:rPr lang="zh-CN" altLang="en-US" sz="3600" b="1" dirty="0" smtClean="0">
                <a:latin typeface="黑体" panose="02010609060101010101" pitchFamily="49" charset="-122"/>
                <a:ea typeface="黑体" panose="02010609060101010101" pitchFamily="49" charset="-122"/>
              </a:rPr>
              <a:t>的有效群体大小</a:t>
            </a:r>
            <a:endParaRPr lang="en-US" altLang="zh-CN" sz="36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457200" y="1052736"/>
            <a:ext cx="8363272" cy="5184576"/>
          </a:xfrm>
        </p:spPr>
        <p:txBody>
          <a:bodyPr>
            <a:normAutofit fontScale="85000" lnSpcReduction="20000"/>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如果世代</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的两个亲本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是非近交系，并且不存在祖先关联。这时，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0</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=0.375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4</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5</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=0.59</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。根据公式</a:t>
            </a:r>
            <a:r>
              <a:rPr lang="en-US" altLang="zh-CN" dirty="0">
                <a:latin typeface="Times New Roman" panose="02020603050405020304" pitchFamily="18" charset="0"/>
                <a:ea typeface="黑体" panose="02010609060101010101" pitchFamily="49" charset="-122"/>
                <a:cs typeface="Times New Roman" panose="02020603050405020304" pitchFamily="18" charset="0"/>
              </a:rPr>
              <a:t>3.35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计算近交系数的变化速率，发现世代</a:t>
            </a:r>
            <a:r>
              <a:rPr lang="en-US" altLang="zh-CN"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之后的速率就一直稳定在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0.191</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左右</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得到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=2.62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。也就是说，全同胞系统的近交过程与大小为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2.62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的理想群体是等价的，由近交系数得来的</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=2.62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属于近交有效群体大小</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世代</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的两个亲本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是近交系，但不存在祖先关联。这时，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0</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4</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=0.625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5</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=0.6875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。这些近交系数高于非近交亲本的情形，但是世代</a:t>
            </a:r>
            <a:r>
              <a:rPr lang="en-US" altLang="zh-CN"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之后近交系数的速率仍稳定在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0.191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左右，有效群体大小也是</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=2.62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67014019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488832" cy="720080"/>
          </a:xfrm>
        </p:spPr>
        <p:txBody>
          <a:bodyPr>
            <a:noAutofit/>
          </a:bodyPr>
          <a:lstStyle/>
          <a:p>
            <a:r>
              <a:rPr lang="zh-CN" altLang="en-US" sz="4000" b="1" dirty="0" smtClean="0">
                <a:latin typeface="黑体" panose="02010609060101010101" pitchFamily="49" charset="-122"/>
                <a:ea typeface="黑体" panose="02010609060101010101" pitchFamily="49" charset="-122"/>
              </a:rPr>
              <a:t>半</a:t>
            </a:r>
            <a:r>
              <a:rPr lang="zh-CN" altLang="zh-CN" sz="4000" b="1" dirty="0" smtClean="0">
                <a:latin typeface="黑体" panose="02010609060101010101" pitchFamily="49" charset="-122"/>
                <a:ea typeface="黑体" panose="02010609060101010101" pitchFamily="49" charset="-122"/>
              </a:rPr>
              <a:t>同胞</a:t>
            </a:r>
            <a:r>
              <a:rPr lang="zh-CN" altLang="en-US" sz="4000" b="1" dirty="0" smtClean="0">
                <a:latin typeface="黑体" panose="02010609060101010101" pitchFamily="49" charset="-122"/>
                <a:ea typeface="黑体" panose="02010609060101010101" pitchFamily="49" charset="-122"/>
              </a:rPr>
              <a:t>近交</a:t>
            </a:r>
            <a:r>
              <a:rPr lang="zh-CN" altLang="zh-CN" sz="4000" b="1" dirty="0" smtClean="0">
                <a:latin typeface="黑体" panose="02010609060101010101" pitchFamily="49" charset="-122"/>
                <a:ea typeface="黑体" panose="02010609060101010101" pitchFamily="49" charset="-122"/>
              </a:rPr>
              <a:t>系统</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23" name="图片 2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7744" y="1052736"/>
            <a:ext cx="4392488" cy="2952328"/>
          </a:xfrm>
          <a:prstGeom prst="rect">
            <a:avLst/>
          </a:prstGeom>
          <a:noFill/>
          <a:ln>
            <a:noFill/>
          </a:ln>
        </p:spPr>
      </p:pic>
      <p:graphicFrame>
        <p:nvGraphicFramePr>
          <p:cNvPr id="9" name="对象 8"/>
          <p:cNvGraphicFramePr>
            <a:graphicFrameLocks noChangeAspect="1"/>
          </p:cNvGraphicFramePr>
          <p:nvPr>
            <p:extLst>
              <p:ext uri="{D42A27DB-BD31-4B8C-83A1-F6EECF244321}">
                <p14:modId xmlns:p14="http://schemas.microsoft.com/office/powerpoint/2010/main" val="3136941253"/>
              </p:ext>
            </p:extLst>
          </p:nvPr>
        </p:nvGraphicFramePr>
        <p:xfrm>
          <a:off x="2300192" y="3933056"/>
          <a:ext cx="5562018" cy="936104"/>
        </p:xfrm>
        <a:graphic>
          <a:graphicData uri="http://schemas.openxmlformats.org/presentationml/2006/ole">
            <mc:AlternateContent xmlns:mc="http://schemas.openxmlformats.org/markup-compatibility/2006">
              <mc:Choice xmlns:v="urn:schemas-microsoft-com:vml" Requires="v">
                <p:oleObj spid="_x0000_s159807" name="公式" r:id="rId4" imgW="2273300" imgH="393700" progId="Equation.3">
                  <p:embed/>
                </p:oleObj>
              </mc:Choice>
              <mc:Fallback>
                <p:oleObj name="公式" r:id="rId4" imgW="2273300" imgH="3937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00192" y="3933056"/>
                        <a:ext cx="5562018" cy="936104"/>
                      </a:xfrm>
                      <a:prstGeom prst="rect">
                        <a:avLst/>
                      </a:prstGeom>
                      <a:noFill/>
                    </p:spPr>
                  </p:pic>
                </p:oleObj>
              </mc:Fallback>
            </mc:AlternateContent>
          </a:graphicData>
        </a:graphic>
      </p:graphicFrame>
      <p:graphicFrame>
        <p:nvGraphicFramePr>
          <p:cNvPr id="25" name="对象 24"/>
          <p:cNvGraphicFramePr>
            <a:graphicFrameLocks noChangeAspect="1"/>
          </p:cNvGraphicFramePr>
          <p:nvPr>
            <p:extLst>
              <p:ext uri="{D42A27DB-BD31-4B8C-83A1-F6EECF244321}">
                <p14:modId xmlns:p14="http://schemas.microsoft.com/office/powerpoint/2010/main" val="965714007"/>
              </p:ext>
            </p:extLst>
          </p:nvPr>
        </p:nvGraphicFramePr>
        <p:xfrm>
          <a:off x="2339752" y="4869160"/>
          <a:ext cx="3369975" cy="936104"/>
        </p:xfrm>
        <a:graphic>
          <a:graphicData uri="http://schemas.openxmlformats.org/presentationml/2006/ole">
            <mc:AlternateContent xmlns:mc="http://schemas.openxmlformats.org/markup-compatibility/2006">
              <mc:Choice xmlns:v="urn:schemas-microsoft-com:vml" Requires="v">
                <p:oleObj spid="_x0000_s159808" name="公式" r:id="rId6" imgW="1371600" imgH="393700" progId="Equation.3">
                  <p:embed/>
                </p:oleObj>
              </mc:Choice>
              <mc:Fallback>
                <p:oleObj name="公式" r:id="rId6" imgW="13716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39752" y="4869160"/>
                        <a:ext cx="3369975" cy="936104"/>
                      </a:xfrm>
                      <a:prstGeom prst="rect">
                        <a:avLst/>
                      </a:prstGeom>
                      <a:noFill/>
                    </p:spPr>
                  </p:pic>
                </p:oleObj>
              </mc:Fallback>
            </mc:AlternateContent>
          </a:graphicData>
        </a:graphic>
      </p:graphicFrame>
    </p:spTree>
    <p:extLst>
      <p:ext uri="{BB962C8B-B14F-4D97-AF65-F5344CB8AC3E}">
        <p14:creationId xmlns:p14="http://schemas.microsoft.com/office/powerpoint/2010/main" val="156985425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60648"/>
            <a:ext cx="8064896" cy="720080"/>
          </a:xfrm>
        </p:spPr>
        <p:txBody>
          <a:bodyPr>
            <a:noAutofit/>
          </a:bodyPr>
          <a:lstStyle/>
          <a:p>
            <a:r>
              <a:rPr lang="zh-CN" altLang="en-US" sz="4000" b="1" dirty="0" smtClean="0">
                <a:latin typeface="黑体" panose="02010609060101010101" pitchFamily="49" charset="-122"/>
                <a:ea typeface="黑体" panose="02010609060101010101" pitchFamily="49" charset="-122"/>
              </a:rPr>
              <a:t>半</a:t>
            </a:r>
            <a:r>
              <a:rPr lang="zh-CN" altLang="zh-CN" sz="4000" b="1" dirty="0" smtClean="0">
                <a:latin typeface="黑体" panose="02010609060101010101" pitchFamily="49" charset="-122"/>
                <a:ea typeface="黑体" panose="02010609060101010101" pitchFamily="49" charset="-122"/>
              </a:rPr>
              <a:t>同胞</a:t>
            </a:r>
            <a:r>
              <a:rPr lang="zh-CN" altLang="en-US" sz="4000" b="1" dirty="0" smtClean="0">
                <a:latin typeface="黑体" panose="02010609060101010101" pitchFamily="49" charset="-122"/>
                <a:ea typeface="黑体" panose="02010609060101010101" pitchFamily="49" charset="-122"/>
              </a:rPr>
              <a:t>近交</a:t>
            </a:r>
            <a:r>
              <a:rPr lang="zh-CN" altLang="zh-CN" sz="4000" b="1" dirty="0" smtClean="0">
                <a:latin typeface="黑体" panose="02010609060101010101" pitchFamily="49" charset="-122"/>
                <a:ea typeface="黑体" panose="02010609060101010101" pitchFamily="49" charset="-122"/>
              </a:rPr>
              <a:t>系统</a:t>
            </a:r>
            <a:r>
              <a:rPr lang="zh-CN" altLang="en-US" sz="4000" b="1" dirty="0" smtClean="0">
                <a:latin typeface="黑体" panose="02010609060101010101" pitchFamily="49" charset="-122"/>
                <a:ea typeface="黑体" panose="02010609060101010101" pitchFamily="49" charset="-122"/>
              </a:rPr>
              <a:t>的有效群体大小</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457200" y="1052736"/>
            <a:ext cx="8363272" cy="4896544"/>
          </a:xfrm>
        </p:spPr>
        <p:txBody>
          <a:bodyPr>
            <a:normAutofit lnSpcReduction="10000"/>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如果世代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的三个亲本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是非近交系，并且不存在祖先关联。这时，</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=0.219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4</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5</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=0.381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。根据公式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3.35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计算近交系数的变化速率，发现世代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之后的速率稳定在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左右</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得到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近交有效群体大小为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=4.56</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世代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的三个亲本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是近交系，但是不存在祖先关联。这时，</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=0.313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4</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=0.391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5</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=0.457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。近交系数高于非近交系亲本，但是世代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之后近交系数的速率仍稳定在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左右，近交有效群体大小也是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=4.56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71842830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332656"/>
            <a:ext cx="8712968" cy="79695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不同规则近交系统中近交系数的变化</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表格 8"/>
          <p:cNvGraphicFramePr>
            <a:graphicFrameLocks noGrp="1"/>
          </p:cNvGraphicFramePr>
          <p:nvPr>
            <p:extLst>
              <p:ext uri="{D42A27DB-BD31-4B8C-83A1-F6EECF244321}">
                <p14:modId xmlns:p14="http://schemas.microsoft.com/office/powerpoint/2010/main" val="3013503545"/>
              </p:ext>
            </p:extLst>
          </p:nvPr>
        </p:nvGraphicFramePr>
        <p:xfrm>
          <a:off x="251520" y="1196752"/>
          <a:ext cx="8784976" cy="3657600"/>
        </p:xfrm>
        <a:graphic>
          <a:graphicData uri="http://schemas.openxmlformats.org/drawingml/2006/table">
            <a:tbl>
              <a:tblPr firstRow="1" firstCol="1" bandRow="1">
                <a:tableStyleId>{5C22544A-7EE6-4342-B048-85BDC9FD1C3A}</a:tableStyleId>
              </a:tblPr>
              <a:tblGrid>
                <a:gridCol w="699098"/>
                <a:gridCol w="956817"/>
                <a:gridCol w="956817"/>
                <a:gridCol w="956817"/>
                <a:gridCol w="956817"/>
                <a:gridCol w="1030064"/>
                <a:gridCol w="1099241"/>
                <a:gridCol w="1030064"/>
                <a:gridCol w="1099241"/>
              </a:tblGrid>
              <a:tr h="182880">
                <a:tc>
                  <a:txBody>
                    <a:bodyPr/>
                    <a:lstStyle/>
                    <a:p>
                      <a:pPr algn="just">
                        <a:spcAft>
                          <a:spcPts val="0"/>
                        </a:spcAft>
                      </a:pPr>
                      <a:r>
                        <a:rPr lang="zh-CN" sz="2000" kern="0" dirty="0">
                          <a:effectLst/>
                        </a:rPr>
                        <a:t>世代</a:t>
                      </a:r>
                      <a:endParaRPr lang="zh-CN" sz="2000" kern="100" dirty="0">
                        <a:effectLst/>
                        <a:latin typeface="Calibri"/>
                        <a:ea typeface="宋体"/>
                        <a:cs typeface="Times New Roman"/>
                      </a:endParaRPr>
                    </a:p>
                  </a:txBody>
                  <a:tcPr marL="68580" marR="68580" marT="0" marB="0" anchor="b"/>
                </a:tc>
                <a:tc>
                  <a:txBody>
                    <a:bodyPr/>
                    <a:lstStyle/>
                    <a:p>
                      <a:pPr algn="just">
                        <a:spcAft>
                          <a:spcPts val="0"/>
                        </a:spcAft>
                      </a:pPr>
                      <a:r>
                        <a:rPr lang="zh-CN" sz="2000" kern="0">
                          <a:effectLst/>
                        </a:rPr>
                        <a:t>自交</a:t>
                      </a:r>
                      <a:r>
                        <a:rPr lang="en-US" sz="2000" kern="0">
                          <a:effectLst/>
                        </a:rPr>
                        <a:t>I</a:t>
                      </a:r>
                      <a:endParaRPr lang="zh-CN" sz="2000" kern="100">
                        <a:effectLst/>
                        <a:latin typeface="Calibri"/>
                        <a:ea typeface="宋体"/>
                        <a:cs typeface="Times New Roman"/>
                      </a:endParaRPr>
                    </a:p>
                  </a:txBody>
                  <a:tcPr marL="68580" marR="68580" marT="0" marB="0" anchor="b"/>
                </a:tc>
                <a:tc>
                  <a:txBody>
                    <a:bodyPr/>
                    <a:lstStyle/>
                    <a:p>
                      <a:pPr algn="just">
                        <a:spcAft>
                          <a:spcPts val="0"/>
                        </a:spcAft>
                      </a:pPr>
                      <a:r>
                        <a:rPr lang="zh-CN" sz="2000" kern="0">
                          <a:effectLst/>
                        </a:rPr>
                        <a:t>自交</a:t>
                      </a:r>
                      <a:r>
                        <a:rPr lang="en-US" sz="2000" kern="0">
                          <a:effectLst/>
                        </a:rPr>
                        <a:t>II</a:t>
                      </a:r>
                      <a:endParaRPr lang="zh-CN" sz="2000" kern="100">
                        <a:effectLst/>
                        <a:latin typeface="Calibri"/>
                        <a:ea typeface="宋体"/>
                        <a:cs typeface="Times New Roman"/>
                      </a:endParaRPr>
                    </a:p>
                  </a:txBody>
                  <a:tcPr marL="68580" marR="68580" marT="0" marB="0" anchor="b"/>
                </a:tc>
                <a:tc>
                  <a:txBody>
                    <a:bodyPr/>
                    <a:lstStyle/>
                    <a:p>
                      <a:pPr algn="just">
                        <a:spcAft>
                          <a:spcPts val="0"/>
                        </a:spcAft>
                      </a:pPr>
                      <a:r>
                        <a:rPr lang="zh-CN" sz="2000" kern="0">
                          <a:effectLst/>
                        </a:rPr>
                        <a:t>回交</a:t>
                      </a:r>
                      <a:r>
                        <a:rPr lang="en-US" sz="2000" kern="0">
                          <a:effectLst/>
                        </a:rPr>
                        <a:t>I</a:t>
                      </a:r>
                      <a:endParaRPr lang="zh-CN" sz="2000" kern="100">
                        <a:effectLst/>
                        <a:latin typeface="Calibri"/>
                        <a:ea typeface="宋体"/>
                        <a:cs typeface="Times New Roman"/>
                      </a:endParaRPr>
                    </a:p>
                  </a:txBody>
                  <a:tcPr marL="68580" marR="68580" marT="0" marB="0" anchor="b"/>
                </a:tc>
                <a:tc>
                  <a:txBody>
                    <a:bodyPr/>
                    <a:lstStyle/>
                    <a:p>
                      <a:pPr algn="just">
                        <a:spcAft>
                          <a:spcPts val="0"/>
                        </a:spcAft>
                      </a:pPr>
                      <a:r>
                        <a:rPr lang="zh-CN" sz="2000" kern="0">
                          <a:effectLst/>
                        </a:rPr>
                        <a:t>回交</a:t>
                      </a:r>
                      <a:r>
                        <a:rPr lang="en-US" sz="2000" kern="0">
                          <a:effectLst/>
                        </a:rPr>
                        <a:t>II</a:t>
                      </a:r>
                      <a:endParaRPr lang="zh-CN" sz="2000" kern="100">
                        <a:effectLst/>
                        <a:latin typeface="Calibri"/>
                        <a:ea typeface="宋体"/>
                        <a:cs typeface="Times New Roman"/>
                      </a:endParaRPr>
                    </a:p>
                  </a:txBody>
                  <a:tcPr marL="68580" marR="68580" marT="0" marB="0" anchor="b"/>
                </a:tc>
                <a:tc>
                  <a:txBody>
                    <a:bodyPr/>
                    <a:lstStyle/>
                    <a:p>
                      <a:pPr algn="just">
                        <a:spcAft>
                          <a:spcPts val="0"/>
                        </a:spcAft>
                      </a:pPr>
                      <a:r>
                        <a:rPr lang="zh-CN" sz="2000" kern="0">
                          <a:effectLst/>
                        </a:rPr>
                        <a:t>全同胞</a:t>
                      </a:r>
                      <a:r>
                        <a:rPr lang="en-US" sz="2000" kern="0">
                          <a:effectLst/>
                        </a:rPr>
                        <a:t>I</a:t>
                      </a:r>
                      <a:endParaRPr lang="zh-CN" sz="2000" kern="100">
                        <a:effectLst/>
                        <a:latin typeface="Calibri"/>
                        <a:ea typeface="宋体"/>
                        <a:cs typeface="Times New Roman"/>
                      </a:endParaRPr>
                    </a:p>
                  </a:txBody>
                  <a:tcPr marL="68580" marR="68580" marT="0" marB="0" anchor="b"/>
                </a:tc>
                <a:tc>
                  <a:txBody>
                    <a:bodyPr/>
                    <a:lstStyle/>
                    <a:p>
                      <a:pPr algn="just">
                        <a:spcAft>
                          <a:spcPts val="0"/>
                        </a:spcAft>
                      </a:pPr>
                      <a:r>
                        <a:rPr lang="zh-CN" sz="2000" kern="0">
                          <a:effectLst/>
                        </a:rPr>
                        <a:t>全同胞</a:t>
                      </a:r>
                      <a:r>
                        <a:rPr lang="en-US" sz="2000" kern="0">
                          <a:effectLst/>
                        </a:rPr>
                        <a:t>II</a:t>
                      </a:r>
                      <a:endParaRPr lang="zh-CN" sz="2000" kern="100">
                        <a:effectLst/>
                        <a:latin typeface="Calibri"/>
                        <a:ea typeface="宋体"/>
                        <a:cs typeface="Times New Roman"/>
                      </a:endParaRPr>
                    </a:p>
                  </a:txBody>
                  <a:tcPr marL="68580" marR="68580" marT="0" marB="0" anchor="b"/>
                </a:tc>
                <a:tc>
                  <a:txBody>
                    <a:bodyPr/>
                    <a:lstStyle/>
                    <a:p>
                      <a:pPr algn="just">
                        <a:spcAft>
                          <a:spcPts val="0"/>
                        </a:spcAft>
                      </a:pPr>
                      <a:r>
                        <a:rPr lang="zh-CN" sz="2000" kern="0">
                          <a:effectLst/>
                        </a:rPr>
                        <a:t>半同胞</a:t>
                      </a:r>
                      <a:r>
                        <a:rPr lang="en-US" sz="2000" kern="0">
                          <a:effectLst/>
                        </a:rPr>
                        <a:t>I</a:t>
                      </a:r>
                      <a:endParaRPr lang="zh-CN" sz="2000" kern="100">
                        <a:effectLst/>
                        <a:latin typeface="Calibri"/>
                        <a:ea typeface="宋体"/>
                        <a:cs typeface="Times New Roman"/>
                      </a:endParaRPr>
                    </a:p>
                  </a:txBody>
                  <a:tcPr marL="68580" marR="68580" marT="0" marB="0" anchor="b"/>
                </a:tc>
                <a:tc>
                  <a:txBody>
                    <a:bodyPr/>
                    <a:lstStyle/>
                    <a:p>
                      <a:pPr algn="just">
                        <a:spcAft>
                          <a:spcPts val="0"/>
                        </a:spcAft>
                      </a:pPr>
                      <a:r>
                        <a:rPr lang="zh-CN" sz="2000" kern="0">
                          <a:effectLst/>
                        </a:rPr>
                        <a:t>半同胞</a:t>
                      </a:r>
                      <a:r>
                        <a:rPr lang="en-US" sz="2000" kern="0">
                          <a:effectLst/>
                        </a:rPr>
                        <a:t>II</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1</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1</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1</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0.25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2</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0.875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0.375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0.25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0.125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0.25</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3</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dirty="0">
                          <a:effectLst/>
                        </a:rPr>
                        <a:t>0.875</a:t>
                      </a:r>
                      <a:endParaRPr lang="zh-CN" sz="2000" kern="100" dirty="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0.9375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0.4375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0.875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0.375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0.875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0.2188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0.3125 </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4</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0.9375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0.9688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0.4688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0.9375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0.875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0.3047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0.3906 </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5</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0.9688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0.9844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0.4844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0.9688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0.5938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0.9063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0.3809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0.4570 </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6</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0.9844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0.9922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dirty="0">
                          <a:effectLst/>
                        </a:rPr>
                        <a:t>0.4922 </a:t>
                      </a:r>
                      <a:endParaRPr lang="zh-CN" sz="2000" kern="100" dirty="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0.9844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0.6719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0.9219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0.4487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0.5166 </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7</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0.9922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0.9961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0.4961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0.9922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0.7344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0.9375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0.5092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0.5696 </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8</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0.9961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0.9980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0.4980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0.9961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dirty="0">
                          <a:effectLst/>
                        </a:rPr>
                        <a:t>0.7852 </a:t>
                      </a:r>
                      <a:endParaRPr lang="zh-CN" sz="2000" kern="100" dirty="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0.9492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0.5630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0.6168 </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9</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0.9980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0.9990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0.4990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0.9980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0.8262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0.9590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0.6109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0.6588 </a:t>
                      </a:r>
                      <a:endParaRPr lang="zh-CN" sz="2000" kern="100">
                        <a:effectLst/>
                        <a:latin typeface="Calibri"/>
                        <a:ea typeface="宋体"/>
                        <a:cs typeface="Times New Roman"/>
                      </a:endParaRPr>
                    </a:p>
                  </a:txBody>
                  <a:tcPr marL="68580" marR="68580" marT="0" marB="0" anchor="b"/>
                </a:tc>
              </a:tr>
              <a:tr h="182880">
                <a:tc>
                  <a:txBody>
                    <a:bodyPr/>
                    <a:lstStyle/>
                    <a:p>
                      <a:pPr algn="l">
                        <a:spcAft>
                          <a:spcPts val="0"/>
                        </a:spcAft>
                      </a:pPr>
                      <a:r>
                        <a:rPr lang="en-US" sz="2000" kern="0">
                          <a:effectLst/>
                        </a:rPr>
                        <a:t>10</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0.9990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0.9995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0.4995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dirty="0">
                          <a:effectLst/>
                        </a:rPr>
                        <a:t>0.9990 </a:t>
                      </a:r>
                      <a:endParaRPr lang="zh-CN" sz="2000" kern="100" dirty="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0.8594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0">
                          <a:effectLst/>
                        </a:rPr>
                        <a:t>0.9668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a:effectLst/>
                        </a:rPr>
                        <a:t>0.6535 </a:t>
                      </a:r>
                      <a:endParaRPr lang="zh-CN" sz="2000" kern="100">
                        <a:effectLst/>
                        <a:latin typeface="Calibri"/>
                        <a:ea typeface="宋体"/>
                        <a:cs typeface="Times New Roman"/>
                      </a:endParaRPr>
                    </a:p>
                  </a:txBody>
                  <a:tcPr marL="68580" marR="68580" marT="0" marB="0" anchor="b"/>
                </a:tc>
                <a:tc>
                  <a:txBody>
                    <a:bodyPr/>
                    <a:lstStyle/>
                    <a:p>
                      <a:pPr algn="l">
                        <a:spcAft>
                          <a:spcPts val="0"/>
                        </a:spcAft>
                      </a:pPr>
                      <a:r>
                        <a:rPr lang="en-US" sz="2000" kern="100" dirty="0">
                          <a:effectLst/>
                        </a:rPr>
                        <a:t>0.6962 </a:t>
                      </a:r>
                      <a:endParaRPr lang="zh-CN" sz="20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11442043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nSpc>
                <a:spcPct val="90000"/>
              </a:lnSpc>
            </a:pPr>
            <a:r>
              <a:rPr lang="zh-CN" altLang="en-US" b="1" dirty="0" smtClean="0">
                <a:latin typeface="黑体" panose="02010609060101010101" pitchFamily="49" charset="-122"/>
                <a:ea typeface="黑体" panose="02010609060101010101" pitchFamily="49" charset="-122"/>
              </a:rPr>
              <a:t>方差</a:t>
            </a:r>
            <a:r>
              <a:rPr lang="zh-CN" altLang="zh-CN" b="1" dirty="0" smtClean="0">
                <a:latin typeface="黑体" panose="02010609060101010101" pitchFamily="49" charset="-122"/>
                <a:ea typeface="黑体" panose="02010609060101010101" pitchFamily="49" charset="-122"/>
              </a:rPr>
              <a:t>有效群体大小</a:t>
            </a:r>
            <a:endParaRPr lang="zh-CN" altLang="en-US" b="1" dirty="0" smtClean="0">
              <a:latin typeface="黑体" panose="02010609060101010101" pitchFamily="49" charset="-122"/>
              <a:ea typeface="黑体" panose="02010609060101010101" pitchFamily="49" charset="-122"/>
              <a:cs typeface="Times New Roman" pitchFamily="18" charset="0"/>
            </a:endParaRPr>
          </a:p>
        </p:txBody>
      </p:sp>
      <p:sp>
        <p:nvSpPr>
          <p:cNvPr id="31747" name="Rectangle 3"/>
          <p:cNvSpPr>
            <a:spLocks noGrp="1" noChangeArrowheads="1"/>
          </p:cNvSpPr>
          <p:nvPr>
            <p:ph idx="1"/>
          </p:nvPr>
        </p:nvSpPr>
        <p:spPr/>
        <p:txBody>
          <a:bodyPr>
            <a:noAutofit/>
          </a:bodyPr>
          <a:lstStyle/>
          <a:p>
            <a:pPr>
              <a:lnSpc>
                <a:spcPct val="12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下面的公式给出</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基因频率方差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估计有效群体大小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的方法</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这样的</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e</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又</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称为方差有效群体大小（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variance effective population size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2826193024"/>
              </p:ext>
            </p:extLst>
          </p:nvPr>
        </p:nvGraphicFramePr>
        <p:xfrm>
          <a:off x="1524776" y="3429000"/>
          <a:ext cx="1518368" cy="1152128"/>
        </p:xfrm>
        <a:graphic>
          <a:graphicData uri="http://schemas.openxmlformats.org/presentationml/2006/ole">
            <mc:AlternateContent xmlns:mc="http://schemas.openxmlformats.org/markup-compatibility/2006">
              <mc:Choice xmlns:v="urn:schemas-microsoft-com:vml" Requires="v">
                <p:oleObj spid="_x0000_s91252" name="公式" r:id="rId4" imgW="634725" imgH="469696" progId="Equation.3">
                  <p:embed/>
                </p:oleObj>
              </mc:Choice>
              <mc:Fallback>
                <p:oleObj name="公式" r:id="rId4" imgW="634725" imgH="469696"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776" y="3429000"/>
                        <a:ext cx="1518368" cy="1152128"/>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701024265"/>
              </p:ext>
            </p:extLst>
          </p:nvPr>
        </p:nvGraphicFramePr>
        <p:xfrm>
          <a:off x="3467124" y="3440286"/>
          <a:ext cx="3913188" cy="1212850"/>
        </p:xfrm>
        <a:graphic>
          <a:graphicData uri="http://schemas.openxmlformats.org/presentationml/2006/ole">
            <mc:AlternateContent xmlns:mc="http://schemas.openxmlformats.org/markup-compatibility/2006">
              <mc:Choice xmlns:v="urn:schemas-microsoft-com:vml" Requires="v">
                <p:oleObj spid="_x0000_s91253" name="公式" r:id="rId6" imgW="1511280" imgH="457200" progId="Equation.3">
                  <p:embed/>
                </p:oleObj>
              </mc:Choice>
              <mc:Fallback>
                <p:oleObj name="公式" r:id="rId6" imgW="1511280" imgH="457200" progId="Equation.3">
                  <p:embed/>
                  <p:pic>
                    <p:nvPicPr>
                      <p:cNvPr id="0" name="Object 3"/>
                      <p:cNvPicPr>
                        <a:picLocks noChangeAspect="1" noChangeArrowheads="1"/>
                      </p:cNvPicPr>
                      <p:nvPr/>
                    </p:nvPicPr>
                    <p:blipFill>
                      <a:blip r:embed="rId7"/>
                      <a:srcRect/>
                      <a:stretch>
                        <a:fillRect/>
                      </a:stretch>
                    </p:blipFill>
                    <p:spPr bwMode="auto">
                      <a:xfrm>
                        <a:off x="3467124" y="3440286"/>
                        <a:ext cx="3913188" cy="1212850"/>
                      </a:xfrm>
                      <a:prstGeom prst="rect">
                        <a:avLst/>
                      </a:prstGeom>
                      <a:noFill/>
                    </p:spPr>
                  </p:pic>
                </p:oleObj>
              </mc:Fallback>
            </mc:AlternateContent>
          </a:graphicData>
        </a:graphic>
      </p:graphicFrame>
    </p:spTree>
    <p:extLst>
      <p:ext uri="{BB962C8B-B14F-4D97-AF65-F5344CB8AC3E}">
        <p14:creationId xmlns:p14="http://schemas.microsoft.com/office/powerpoint/2010/main" val="2249831255"/>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59632" y="188640"/>
            <a:ext cx="6840760" cy="72008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基础群体的构建</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395536" y="980728"/>
            <a:ext cx="8424936" cy="511256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的基础群体中，近交系数为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。这样的群体包括任意随机交配大群体、两个非近交系亲本的杂种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群体、多个非近交系亲本的互交群体等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自交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的基础群体中，近交系数为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。两个近交系亲本的杂种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群体（或双向杂交群体）就属于这种类型，它相当于近交系数为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的基础群体中，单个个体的自交一代群体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类似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地，如果基础群体是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个近交系相互杂交而成，这样的群体又称为四向杂交群体。这样的基础群体中，近交系数为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，相当于近交系数为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的基础群体中两个个体的全同胞后代</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6077277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188640"/>
            <a:ext cx="8568952" cy="64807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基础群体的构建</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683568" y="908720"/>
            <a:ext cx="7848872" cy="504056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回交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中，轮回亲本的近交系数为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，如随机交配大群体的一个个体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。回交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中，轮回亲本的近交系数为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，如一个纯系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全同胞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中，两个初始亲本的近交系数为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，无祖先关联，如随机交配大群体的两个个体</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。全同胞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中，两个初始亲本的近交系数为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，无祖先关联，如两个纯系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半同胞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中，三个初始亲本的近交系数为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，无祖先关联，如随机交配大群体的三个个体。半同胞系统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中，三个初始亲本的近交系数为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，无祖先关联，如三个纯系作为起始亲本。</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5100526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274638"/>
            <a:ext cx="7272808" cy="706090"/>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不同近交相同的近交系数对比</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611560" y="1052736"/>
            <a:ext cx="7920880" cy="5256584"/>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自交系统中，个体之间有着最紧密的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亲缘关系</a:t>
            </a: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增长速度也最快</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植物遗传和育种研究中最常用的纯系产生方法。近交系数为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的群体称为纯系，之后的自交繁殖能够维持纯系的基因型不变</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值得一提</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的是，随着技术的进步，有些植物物种中还能通过加倍单倍体技术产生纯系。加倍单倍体携带的两个基因是由配子体的同一个基因复制而来，因此近交系数自然就等于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。显然，利用这样的技术只需要一个世代，近交系数就能达到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回交</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系统</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II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的近交系数，同时也可看作是轮回亲本基因组的恢复程度。考虑到选择目标基因时的连锁效应，恢复程度要略低于表中的数字</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3002337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274638"/>
            <a:ext cx="8568952" cy="63408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不同近交相同的近交系数对比</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827584" y="1052736"/>
            <a:ext cx="7560840" cy="54006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全同胞</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，实际上可以看作是等位基因个数的差异。当两个亲本来自一个随机交配大群体时，它们携带了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个非后裔同样基因，可以看作是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个等位基因。当亲本来自两个纯系群体时，它们的后代只携带了二个非后裔同样基因，可以看作只有二个等位基因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等位基因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个数的增加，降低了后代个体中两个基因的后裔同样概率，因此也降低了后代的近交系数。同理，半同胞系统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也可以看作是等位基因个数的差异，半同胞系统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的三个亲本共携带</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个等位基因，而半同胞系统</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的三个亲本只携带三个等位基因。</a:t>
            </a:r>
          </a:p>
        </p:txBody>
      </p:sp>
    </p:spTree>
    <p:extLst>
      <p:ext uri="{BB962C8B-B14F-4D97-AF65-F5344CB8AC3E}">
        <p14:creationId xmlns:p14="http://schemas.microsoft.com/office/powerpoint/2010/main" val="261031972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260648"/>
            <a:ext cx="8064896" cy="648072"/>
          </a:xfrm>
        </p:spPr>
        <p:txBody>
          <a:bodyPr>
            <a:noAutofit/>
          </a:bodyPr>
          <a:lstStyle/>
          <a:p>
            <a:r>
              <a:rPr lang="zh-CN" altLang="zh-CN" sz="4000" b="1" dirty="0">
                <a:latin typeface="黑体" panose="02010609060101010101" pitchFamily="49" charset="-122"/>
                <a:ea typeface="黑体" panose="02010609060101010101" pitchFamily="49" charset="-122"/>
              </a:rPr>
              <a:t>混合自交和异交系统</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683568" y="1052736"/>
            <a:ext cx="7848872" cy="424847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在自然条件下，自交繁殖的物种，有时也存在一定比例的异交。例如，利马豆、高粱、棉花等作物以自花授粉为主，但异交率有时可以达到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至</a:t>
            </a:r>
            <a:r>
              <a:rPr lang="en-US" altLang="zh-CN" dirty="0">
                <a:latin typeface="Times New Roman" panose="02020603050405020304" pitchFamily="18" charset="0"/>
                <a:ea typeface="黑体" panose="02010609060101010101" pitchFamily="49" charset="-122"/>
                <a:cs typeface="Times New Roman" panose="02020603050405020304" pitchFamily="18" charset="0"/>
              </a:rPr>
              <a:t>50%</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。同样</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，异交繁殖的物种，有时也存在一定比例的自交</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表示异交比例，不考虑群体大小的影响，异交个体的近交系数为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S</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表示自交</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比例。</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7227402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en-US" sz="4000" b="1" dirty="0" smtClean="0">
                <a:latin typeface="黑体" panose="02010609060101010101" pitchFamily="49" charset="-122"/>
                <a:ea typeface="黑体" panose="02010609060101010101" pitchFamily="49" charset="-122"/>
              </a:rPr>
              <a:t>近交系数的上下代关系</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18" name="内容占位符 17"/>
          <p:cNvSpPr>
            <a:spLocks noGrp="1"/>
          </p:cNvSpPr>
          <p:nvPr>
            <p:ph idx="1"/>
          </p:nvPr>
        </p:nvSpPr>
        <p:spPr>
          <a:xfrm>
            <a:off x="457200" y="1091877"/>
            <a:ext cx="8435280" cy="4713387"/>
          </a:xfrm>
        </p:spPr>
        <p:txBody>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世代</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中，</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en-US" dirty="0">
                <a:latin typeface="Times New Roman" panose="02020603050405020304" pitchFamily="18" charset="0"/>
                <a:ea typeface="黑体" panose="02010609060101010101" pitchFamily="49" charset="-122"/>
                <a:cs typeface="Times New Roman" panose="02020603050405020304" pitchFamily="18" charset="0"/>
              </a:rPr>
              <a:t>异交</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的近交系数为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a:latin typeface="Times New Roman" panose="02020603050405020304" pitchFamily="18" charset="0"/>
                <a:ea typeface="黑体" panose="02010609060101010101" pitchFamily="49" charset="-122"/>
                <a:cs typeface="Times New Roman" panose="02020603050405020304" pitchFamily="18" charset="0"/>
              </a:rPr>
              <a:t>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比例为</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自交的近交系数等于</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，比例为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p>
          <a:p>
            <a:pPr lvl="1"/>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lvl="1"/>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latin typeface="Times New Roman" panose="02020603050405020304" pitchFamily="18" charset="0"/>
                <a:ea typeface="黑体" panose="02010609060101010101" pitchFamily="49" charset="-122"/>
                <a:cs typeface="Times New Roman" panose="02020603050405020304" pitchFamily="18" charset="0"/>
              </a:rPr>
              <a:t>平衡</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近交系数为（</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S</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为自交率）</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1460240729"/>
              </p:ext>
            </p:extLst>
          </p:nvPr>
        </p:nvGraphicFramePr>
        <p:xfrm>
          <a:off x="1263832" y="2748061"/>
          <a:ext cx="7340616" cy="936104"/>
        </p:xfrm>
        <a:graphic>
          <a:graphicData uri="http://schemas.openxmlformats.org/presentationml/2006/ole">
            <mc:AlternateContent xmlns:mc="http://schemas.openxmlformats.org/markup-compatibility/2006">
              <mc:Choice xmlns:v="urn:schemas-microsoft-com:vml" Requires="v">
                <p:oleObj spid="_x0000_s161851" name="公式" r:id="rId3" imgW="2984500" imgH="393700" progId="Equation.3">
                  <p:embed/>
                </p:oleObj>
              </mc:Choice>
              <mc:Fallback>
                <p:oleObj name="公式" r:id="rId3" imgW="29845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3832" y="2748061"/>
                        <a:ext cx="7340616" cy="936104"/>
                      </a:xfrm>
                      <a:prstGeom prst="rect">
                        <a:avLst/>
                      </a:prstGeom>
                      <a:noFill/>
                    </p:spPr>
                  </p:pic>
                </p:oleObj>
              </mc:Fallback>
            </mc:AlternateContent>
          </a:graphicData>
        </a:graphic>
      </p:graphicFrame>
      <p:graphicFrame>
        <p:nvGraphicFramePr>
          <p:cNvPr id="22" name="对象 21"/>
          <p:cNvGraphicFramePr>
            <a:graphicFrameLocks noChangeAspect="1"/>
          </p:cNvGraphicFramePr>
          <p:nvPr>
            <p:extLst>
              <p:ext uri="{D42A27DB-BD31-4B8C-83A1-F6EECF244321}">
                <p14:modId xmlns:p14="http://schemas.microsoft.com/office/powerpoint/2010/main" val="3156577936"/>
              </p:ext>
            </p:extLst>
          </p:nvPr>
        </p:nvGraphicFramePr>
        <p:xfrm>
          <a:off x="1234947" y="4548261"/>
          <a:ext cx="2905005" cy="1008112"/>
        </p:xfrm>
        <a:graphic>
          <a:graphicData uri="http://schemas.openxmlformats.org/presentationml/2006/ole">
            <mc:AlternateContent xmlns:mc="http://schemas.openxmlformats.org/markup-compatibility/2006">
              <mc:Choice xmlns:v="urn:schemas-microsoft-com:vml" Requires="v">
                <p:oleObj spid="_x0000_s161852" name="公式" r:id="rId5" imgW="1117115" imgH="393529" progId="Equation.3">
                  <p:embed/>
                </p:oleObj>
              </mc:Choice>
              <mc:Fallback>
                <p:oleObj name="公式" r:id="rId5" imgW="1117115"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34947" y="4548261"/>
                        <a:ext cx="2905005" cy="1008112"/>
                      </a:xfrm>
                      <a:prstGeom prst="rect">
                        <a:avLst/>
                      </a:prstGeom>
                      <a:noFill/>
                    </p:spPr>
                  </p:pic>
                </p:oleObj>
              </mc:Fallback>
            </mc:AlternateContent>
          </a:graphicData>
        </a:graphic>
      </p:graphicFrame>
    </p:spTree>
    <p:extLst>
      <p:ext uri="{BB962C8B-B14F-4D97-AF65-F5344CB8AC3E}">
        <p14:creationId xmlns:p14="http://schemas.microsoft.com/office/powerpoint/2010/main" val="270520956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971600" y="260648"/>
            <a:ext cx="7128792" cy="1296144"/>
          </a:xfrm>
        </p:spPr>
        <p:txBody>
          <a:bodyPr>
            <a:noAutofit/>
          </a:bodyPr>
          <a:lstStyle/>
          <a:p>
            <a:r>
              <a:rPr lang="zh-CN" altLang="zh-CN" sz="4000" b="1" dirty="0">
                <a:latin typeface="黑体" panose="02010609060101010101" pitchFamily="49" charset="-122"/>
                <a:ea typeface="黑体" panose="02010609060101010101" pitchFamily="49" charset="-122"/>
              </a:rPr>
              <a:t>双亲衍生重组自交系的</a:t>
            </a:r>
            <a:r>
              <a:rPr lang="zh-CN" altLang="zh-CN" sz="4000" b="1" dirty="0" smtClean="0">
                <a:latin typeface="黑体" panose="02010609060101010101" pitchFamily="49" charset="-122"/>
                <a:ea typeface="黑体" panose="02010609060101010101" pitchFamily="49" charset="-122"/>
              </a:rPr>
              <a:t>系谱</a:t>
            </a:r>
            <a:r>
              <a:rPr lang="en-US" altLang="zh-CN" sz="4000" b="1" dirty="0" smtClean="0">
                <a:latin typeface="黑体" panose="02010609060101010101" pitchFamily="49" charset="-122"/>
                <a:ea typeface="黑体" panose="02010609060101010101" pitchFamily="49" charset="-122"/>
              </a:rPr>
              <a:t/>
            </a:r>
            <a:br>
              <a:rPr lang="en-US" altLang="zh-CN" sz="4000" b="1" dirty="0" smtClean="0">
                <a:latin typeface="黑体" panose="02010609060101010101" pitchFamily="49" charset="-122"/>
                <a:ea typeface="黑体" panose="02010609060101010101" pitchFamily="49" charset="-122"/>
              </a:rPr>
            </a:br>
            <a:r>
              <a:rPr lang="en-US" altLang="zh-CN" sz="3200" b="1" dirty="0" smtClean="0">
                <a:latin typeface="黑体" panose="02010609060101010101" pitchFamily="49" charset="-122"/>
                <a:ea typeface="黑体" panose="02010609060101010101" pitchFamily="49" charset="-122"/>
              </a:rPr>
              <a:t> </a:t>
            </a:r>
            <a:r>
              <a:rPr lang="en-US" altLang="zh-CN" sz="3200" b="1" dirty="0" smtClean="0">
                <a:latin typeface="黑体" panose="02010609060101010101" pitchFamily="49" charset="-122"/>
                <a:ea typeface="黑体" panose="02010609060101010101" pitchFamily="49" charset="-122"/>
                <a:cs typeface="Times New Roman" panose="02020603050405020304" pitchFamily="18" charset="0"/>
              </a:rPr>
              <a:t>(</a:t>
            </a:r>
            <a:r>
              <a:rPr lang="zh-CN" altLang="en-US" sz="3200" b="1" dirty="0" smtClean="0">
                <a:latin typeface="黑体" panose="02010609060101010101" pitchFamily="49" charset="-122"/>
                <a:ea typeface="黑体" panose="02010609060101010101" pitchFamily="49" charset="-122"/>
                <a:cs typeface="Times New Roman" panose="02020603050405020304" pitchFamily="18" charset="0"/>
              </a:rPr>
              <a:t>仅限于植物</a:t>
            </a:r>
            <a:r>
              <a:rPr lang="en-US" altLang="zh-CN" sz="3200" b="1" dirty="0" smtClean="0">
                <a:latin typeface="黑体" panose="02010609060101010101" pitchFamily="49" charset="-122"/>
                <a:ea typeface="黑体" panose="02010609060101010101" pitchFamily="49" charset="-122"/>
                <a:cs typeface="Times New Roman" panose="02020603050405020304" pitchFamily="18" charset="0"/>
              </a:rPr>
              <a:t>)</a:t>
            </a:r>
            <a:endParaRPr lang="zh-CN" altLang="en-US" sz="3200" b="1" dirty="0" smtClean="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241176" y="1484784"/>
            <a:ext cx="3682752" cy="4968551"/>
          </a:xfrm>
        </p:spPr>
        <p:txBody>
          <a:bodyPr>
            <a:noAutofit/>
          </a:bodyPr>
          <a:lstStyle/>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自交系</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或纯系是通过两个或多个亲本杂交，经过连续自交和选择得到的基因型纯合一致的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不论是亲本自交系还是后代重组自交系，一个座位上的两个等位基因都是后裔同样的，因此近交系数均为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9" name="图片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79912" y="1556790"/>
            <a:ext cx="5256584" cy="4680521"/>
          </a:xfrm>
          <a:prstGeom prst="rect">
            <a:avLst/>
          </a:prstGeom>
          <a:noFill/>
          <a:ln>
            <a:noFill/>
          </a:ln>
        </p:spPr>
      </p:pic>
    </p:spTree>
    <p:extLst>
      <p:ext uri="{BB962C8B-B14F-4D97-AF65-F5344CB8AC3E}">
        <p14:creationId xmlns:p14="http://schemas.microsoft.com/office/powerpoint/2010/main" val="1008624136"/>
      </p:ext>
    </p:extLst>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404664"/>
            <a:ext cx="8229600" cy="864096"/>
          </a:xfrm>
        </p:spPr>
        <p:txBody>
          <a:bodyPr>
            <a:normAutofit/>
          </a:bodyPr>
          <a:lstStyle/>
          <a:p>
            <a:r>
              <a:rPr lang="zh-CN" altLang="zh-CN" b="1" dirty="0" smtClean="0">
                <a:latin typeface="黑体" panose="02010609060101010101" pitchFamily="49" charset="-122"/>
                <a:ea typeface="黑体" panose="02010609060101010101" pitchFamily="49" charset="-122"/>
              </a:rPr>
              <a:t>重组</a:t>
            </a:r>
            <a:r>
              <a:rPr lang="zh-CN" altLang="zh-CN" b="1" dirty="0">
                <a:latin typeface="黑体" panose="02010609060101010101" pitchFamily="49" charset="-122"/>
                <a:ea typeface="黑体" panose="02010609060101010101" pitchFamily="49" charset="-122"/>
              </a:rPr>
              <a:t>自交系</a:t>
            </a:r>
            <a:r>
              <a:rPr lang="zh-CN" altLang="zh-CN" b="1" dirty="0" smtClean="0">
                <a:latin typeface="黑体" panose="02010609060101010101" pitchFamily="49" charset="-122"/>
                <a:ea typeface="黑体" panose="02010609060101010101" pitchFamily="49" charset="-122"/>
              </a:rPr>
              <a:t>的</a:t>
            </a:r>
            <a:r>
              <a:rPr lang="zh-CN" altLang="en-US" b="1" dirty="0" smtClean="0">
                <a:latin typeface="黑体" panose="02010609060101010101" pitchFamily="49" charset="-122"/>
                <a:ea typeface="黑体" panose="02010609060101010101" pitchFamily="49" charset="-122"/>
              </a:rPr>
              <a:t>亲本贡献</a:t>
            </a:r>
            <a:endParaRPr lang="zh-CN" altLang="en-US" b="1" dirty="0" smtClean="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755576" y="1412776"/>
            <a:ext cx="7848872" cy="4525963"/>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在单交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组合产生的重组自交系中，由于自交过程中的随机漂变和选择等因素，每个亲本对后代自交系的贡献可能偏离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在回交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一代群体产生的重组自交系中，轮回亲本对自交系的贡献可能偏离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个亲本对自交系的具体贡献，可以根据分子标记的基因型数据进行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如无基因型数据，可以用无漂变、无选择的理论贡献来代替。</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15724591"/>
      </p:ext>
    </p:extLst>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67544" y="428625"/>
            <a:ext cx="8424936" cy="1488207"/>
          </a:xfrm>
        </p:spPr>
        <p:txBody>
          <a:bodyPr>
            <a:normAutofit fontScale="90000"/>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粳稻品种‘</a:t>
            </a:r>
            <a:r>
              <a:rPr lang="en-US" altLang="zh-CN" sz="3200" b="1" dirty="0" err="1">
                <a:latin typeface="Times New Roman" panose="02020603050405020304" pitchFamily="18" charset="0"/>
                <a:ea typeface="黑体" panose="02010609060101010101" pitchFamily="49" charset="-122"/>
                <a:cs typeface="Times New Roman" panose="02020603050405020304" pitchFamily="18" charset="0"/>
              </a:rPr>
              <a:t>Asominori</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’和籼稻品种‘</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IR24</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’为亲本、通过单粒传衍生的</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215</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家系中，亲本‘</a:t>
            </a:r>
            <a:r>
              <a:rPr lang="en-US" altLang="zh-CN" sz="3200" b="1" dirty="0" err="1">
                <a:latin typeface="Times New Roman" panose="02020603050405020304" pitchFamily="18" charset="0"/>
                <a:ea typeface="黑体" panose="02010609060101010101" pitchFamily="49" charset="-122"/>
                <a:cs typeface="Times New Roman" panose="02020603050405020304" pitchFamily="18" charset="0"/>
              </a:rPr>
              <a:t>Asominori</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’遗传贡献（</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）的次数分布</a:t>
            </a:r>
            <a:endPar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0" name="图片 9"/>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59632" y="2060848"/>
            <a:ext cx="6768752" cy="4608512"/>
          </a:xfrm>
          <a:prstGeom prst="rect">
            <a:avLst/>
          </a:prstGeom>
          <a:noFill/>
          <a:ln>
            <a:noFill/>
          </a:ln>
        </p:spPr>
      </p:pic>
    </p:spTree>
    <p:extLst>
      <p:ext uri="{BB962C8B-B14F-4D97-AF65-F5344CB8AC3E}">
        <p14:creationId xmlns:p14="http://schemas.microsoft.com/office/powerpoint/2010/main" val="2663033849"/>
      </p:ext>
    </p:extLst>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27378" y="476672"/>
            <a:ext cx="8445500" cy="864096"/>
          </a:xfrm>
        </p:spPr>
        <p:txBody>
          <a:bodyPr/>
          <a:lstStyle/>
          <a:p>
            <a:pPr eaLnBrk="1" hangingPunct="1"/>
            <a:r>
              <a:rPr lang="zh-CN" altLang="en-US" b="1" dirty="0" smtClean="0">
                <a:latin typeface="黑体" panose="02010609060101010101" pitchFamily="49" charset="-122"/>
                <a:ea typeface="黑体" panose="02010609060101010101" pitchFamily="49" charset="-122"/>
              </a:rPr>
              <a:t>根据自交系的系谱估计亲本系数</a:t>
            </a:r>
          </a:p>
        </p:txBody>
      </p:sp>
      <p:sp>
        <p:nvSpPr>
          <p:cNvPr id="73731" name="Rectangle 3"/>
          <p:cNvSpPr>
            <a:spLocks noGrp="1" noChangeArrowheads="1"/>
          </p:cNvSpPr>
          <p:nvPr>
            <p:ph type="body" sz="half" idx="1"/>
          </p:nvPr>
        </p:nvSpPr>
        <p:spPr>
          <a:xfrm>
            <a:off x="428978" y="1484784"/>
            <a:ext cx="8215489" cy="1800199"/>
          </a:xfrm>
        </p:spPr>
        <p:txBody>
          <a:bodyPr>
            <a:normAutofit/>
          </a:bodyPr>
          <a:lstStyle/>
          <a:p>
            <a:pPr eaLnBrk="1" hangingPunct="1"/>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假定有</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个自交系，把自交系按系谱中的先后排序，近交系数和亲本系数的计算从基础群体开始。</a:t>
            </a:r>
          </a:p>
        </p:txBody>
      </p:sp>
      <p:graphicFrame>
        <p:nvGraphicFramePr>
          <p:cNvPr id="73734" name="对象 3"/>
          <p:cNvGraphicFramePr>
            <a:graphicFrameLocks noChangeAspect="1"/>
          </p:cNvGraphicFramePr>
          <p:nvPr>
            <p:extLst>
              <p:ext uri="{D42A27DB-BD31-4B8C-83A1-F6EECF244321}">
                <p14:modId xmlns:p14="http://schemas.microsoft.com/office/powerpoint/2010/main" val="1019296688"/>
              </p:ext>
            </p:extLst>
          </p:nvPr>
        </p:nvGraphicFramePr>
        <p:xfrm>
          <a:off x="1005408" y="3212976"/>
          <a:ext cx="7239000" cy="2343150"/>
        </p:xfrm>
        <a:graphic>
          <a:graphicData uri="http://schemas.openxmlformats.org/presentationml/2006/ole">
            <mc:AlternateContent xmlns:mc="http://schemas.openxmlformats.org/markup-compatibility/2006">
              <mc:Choice xmlns:v="urn:schemas-microsoft-com:vml" Requires="v">
                <p:oleObj spid="_x0000_s135208" name="公式" r:id="rId3" imgW="2463800" imgH="711200" progId="Equation.3">
                  <p:embed/>
                </p:oleObj>
              </mc:Choice>
              <mc:Fallback>
                <p:oleObj name="公式" r:id="rId3" imgW="2463800" imgH="711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5408" y="3212976"/>
                        <a:ext cx="7239000" cy="2343150"/>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79257412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274638"/>
            <a:ext cx="8229600" cy="922114"/>
          </a:xfrm>
        </p:spPr>
        <p:txBody>
          <a:bodyPr/>
          <a:lstStyle/>
          <a:p>
            <a:pPr>
              <a:lnSpc>
                <a:spcPct val="90000"/>
              </a:lnSpc>
            </a:pPr>
            <a:r>
              <a:rPr lang="zh-CN" altLang="en-US" b="1" dirty="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有效大小</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b="1"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b="1" i="1" baseline="-25000" dirty="0" smtClean="0">
                <a:latin typeface="Times New Roman" panose="02020603050405020304" pitchFamily="18" charset="0"/>
                <a:ea typeface="黑体" panose="02010609060101010101" pitchFamily="49" charset="-122"/>
                <a:cs typeface="Times New Roman" panose="02020603050405020304" pitchFamily="18" charset="0"/>
              </a:rPr>
              <a:t>e</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的随机漂移</a:t>
            </a:r>
          </a:p>
        </p:txBody>
      </p:sp>
      <p:sp>
        <p:nvSpPr>
          <p:cNvPr id="31747" name="Rectangle 3"/>
          <p:cNvSpPr>
            <a:spLocks noGrp="1" noChangeArrowheads="1"/>
          </p:cNvSpPr>
          <p:nvPr>
            <p:ph idx="1"/>
          </p:nvPr>
        </p:nvSpPr>
        <p:spPr>
          <a:xfrm>
            <a:off x="395536" y="1268760"/>
            <a:ext cx="8280920" cy="3384376"/>
          </a:xfrm>
        </p:spPr>
        <p:txBody>
          <a:bodyPr>
            <a:noAutofit/>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有时</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，对一些已知育种结构的群体，有效群体大小</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还能够由实际群体大小计算出来</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计算出一个群体的有效大小后，近交系数和基因频率方差与大小为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的理想群体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相同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。即把第</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章中的</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e</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代替即可。</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701864088"/>
              </p:ext>
            </p:extLst>
          </p:nvPr>
        </p:nvGraphicFramePr>
        <p:xfrm>
          <a:off x="1669717" y="4725144"/>
          <a:ext cx="1816495" cy="1152128"/>
        </p:xfrm>
        <a:graphic>
          <a:graphicData uri="http://schemas.openxmlformats.org/presentationml/2006/ole">
            <mc:AlternateContent xmlns:mc="http://schemas.openxmlformats.org/markup-compatibility/2006">
              <mc:Choice xmlns:v="urn:schemas-microsoft-com:vml" Requires="v">
                <p:oleObj spid="_x0000_s92276" name="公式" r:id="rId4" imgW="685800" imgH="431800" progId="Equation.3">
                  <p:embed/>
                </p:oleObj>
              </mc:Choice>
              <mc:Fallback>
                <p:oleObj name="公式" r:id="rId4" imgW="685800" imgH="43180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9717" y="4725144"/>
                        <a:ext cx="1816495" cy="1152128"/>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1364292088"/>
              </p:ext>
            </p:extLst>
          </p:nvPr>
        </p:nvGraphicFramePr>
        <p:xfrm>
          <a:off x="4189997" y="4680520"/>
          <a:ext cx="2830275" cy="1196752"/>
        </p:xfrm>
        <a:graphic>
          <a:graphicData uri="http://schemas.openxmlformats.org/presentationml/2006/ole">
            <mc:AlternateContent xmlns:mc="http://schemas.openxmlformats.org/markup-compatibility/2006">
              <mc:Choice xmlns:v="urn:schemas-microsoft-com:vml" Requires="v">
                <p:oleObj spid="_x0000_s92277" name="公式" r:id="rId6" imgW="1028254" imgH="431613" progId="Equation.3">
                  <p:embed/>
                </p:oleObj>
              </mc:Choice>
              <mc:Fallback>
                <p:oleObj name="公式" r:id="rId6" imgW="1028254" imgH="431613" progId="Equation.3">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89997" y="4680520"/>
                        <a:ext cx="2830275" cy="1196752"/>
                      </a:xfrm>
                      <a:prstGeom prst="rect">
                        <a:avLst/>
                      </a:prstGeom>
                      <a:noFill/>
                    </p:spPr>
                  </p:pic>
                </p:oleObj>
              </mc:Fallback>
            </mc:AlternateContent>
          </a:graphicData>
        </a:graphic>
      </p:graphicFrame>
    </p:spTree>
    <p:extLst>
      <p:ext uri="{BB962C8B-B14F-4D97-AF65-F5344CB8AC3E}">
        <p14:creationId xmlns:p14="http://schemas.microsoft.com/office/powerpoint/2010/main" val="534307784"/>
      </p:ext>
    </p:extLst>
  </p:cSld>
  <p:clrMapOvr>
    <a:masterClrMapping/>
  </p:clrMapOvr>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163689" y="433389"/>
            <a:ext cx="8693856" cy="890587"/>
          </a:xfrm>
        </p:spPr>
        <p:txBody>
          <a:bodyPr/>
          <a:lstStyle/>
          <a:p>
            <a:pPr eaLnBrk="1" hangingPunct="1"/>
            <a:r>
              <a:rPr lang="zh-CN" altLang="en-US" b="1" dirty="0" smtClean="0">
                <a:latin typeface="黑体" panose="02010609060101010101" pitchFamily="49" charset="-122"/>
                <a:ea typeface="黑体" panose="02010609060101010101" pitchFamily="49" charset="-122"/>
              </a:rPr>
              <a:t>根据自交系的系谱估计亲本系数</a:t>
            </a:r>
          </a:p>
        </p:txBody>
      </p:sp>
      <p:sp>
        <p:nvSpPr>
          <p:cNvPr id="74755" name="Rectangle 3"/>
          <p:cNvSpPr>
            <a:spLocks noGrp="1" noChangeArrowheads="1"/>
          </p:cNvSpPr>
          <p:nvPr>
            <p:ph type="body" sz="half" idx="1"/>
          </p:nvPr>
        </p:nvSpPr>
        <p:spPr>
          <a:xfrm>
            <a:off x="755575" y="1589658"/>
            <a:ext cx="7560841" cy="1623318"/>
          </a:xfrm>
        </p:spPr>
        <p:txBody>
          <a:bodyPr>
            <a:normAutofit/>
          </a:bodyPr>
          <a:lstStyle/>
          <a:p>
            <a:pPr eaLnBrk="1" hangingPunct="1"/>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依次计算自交系</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）和自交系</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间的亲本系数，自交系</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的亲本为</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g</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h</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 </a:t>
            </a:r>
          </a:p>
        </p:txBody>
      </p:sp>
      <p:graphicFrame>
        <p:nvGraphicFramePr>
          <p:cNvPr id="74758" name="对象 3"/>
          <p:cNvGraphicFramePr>
            <a:graphicFrameLocks noChangeAspect="1"/>
          </p:cNvGraphicFramePr>
          <p:nvPr>
            <p:extLst>
              <p:ext uri="{D42A27DB-BD31-4B8C-83A1-F6EECF244321}">
                <p14:modId xmlns:p14="http://schemas.microsoft.com/office/powerpoint/2010/main" val="158573027"/>
              </p:ext>
            </p:extLst>
          </p:nvPr>
        </p:nvGraphicFramePr>
        <p:xfrm>
          <a:off x="1006123" y="3501008"/>
          <a:ext cx="5922433" cy="2243138"/>
        </p:xfrm>
        <a:graphic>
          <a:graphicData uri="http://schemas.openxmlformats.org/presentationml/2006/ole">
            <mc:AlternateContent xmlns:mc="http://schemas.openxmlformats.org/markup-compatibility/2006">
              <mc:Choice xmlns:v="urn:schemas-microsoft-com:vml" Requires="v">
                <p:oleObj spid="_x0000_s136232" name="公式" r:id="rId3" imgW="2260600" imgH="762000" progId="Equation.3">
                  <p:embed/>
                </p:oleObj>
              </mc:Choice>
              <mc:Fallback>
                <p:oleObj name="公式" r:id="rId3" imgW="2260600" imgH="7620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6123" y="3501008"/>
                        <a:ext cx="5922433" cy="2243138"/>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772606317"/>
      </p:ext>
    </p:extLst>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346646"/>
            <a:ext cx="6768752" cy="1282154"/>
          </a:xfrm>
        </p:spPr>
        <p:txBody>
          <a:bodyPr>
            <a:normAutofit fontScale="90000"/>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§4.4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群体遗传学在植物遗传资源保护中的应用</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916832"/>
            <a:ext cx="8229600" cy="4209331"/>
          </a:xfrm>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§4.4.1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植物遗传资源的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搜集</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§4.4.2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植物遗传资源的再生</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繁殖</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3200967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187624" y="332657"/>
            <a:ext cx="6840760" cy="792087"/>
          </a:xfrm>
        </p:spPr>
        <p:txBody>
          <a:bodyPr/>
          <a:lstStyle/>
          <a:p>
            <a:pPr eaLnBrk="1" hangingPunct="1"/>
            <a:r>
              <a:rPr lang="zh-CN" altLang="en-US" b="1" dirty="0" smtClean="0">
                <a:latin typeface="黑体" panose="02010609060101010101" pitchFamily="49" charset="-122"/>
                <a:ea typeface="黑体" panose="02010609060101010101" pitchFamily="49" charset="-122"/>
              </a:rPr>
              <a:t>植物遗传资源保护</a:t>
            </a:r>
          </a:p>
        </p:txBody>
      </p:sp>
      <p:sp>
        <p:nvSpPr>
          <p:cNvPr id="43011" name="Rectangle 3"/>
          <p:cNvSpPr>
            <a:spLocks noGrp="1" noChangeArrowheads="1"/>
          </p:cNvSpPr>
          <p:nvPr>
            <p:ph type="body" idx="1"/>
          </p:nvPr>
        </p:nvSpPr>
        <p:spPr>
          <a:xfrm>
            <a:off x="755576" y="1196753"/>
            <a:ext cx="7776863" cy="4608511"/>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遗传资源保护主要涉及遗传资源搜集和再生繁殖两大过程。当然，遗传资源在种质库中的保存也很重要，但只要措施得当，对群体的遗传结构不会造成很大的影响</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这里</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，我们仅对搜集和再生过程中如何提高群体的有效大小、避免丢失基因、尽可能地保持原始群体的遗传完整性作一些探讨。</a:t>
            </a:r>
            <a:endParaRPr lang="zh-CN" altLang="en-US"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72765547"/>
      </p:ext>
    </p:extLst>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827584" y="332656"/>
            <a:ext cx="7632848" cy="768127"/>
          </a:xfrm>
        </p:spPr>
        <p:txBody>
          <a:bodyPr/>
          <a:lstStyle/>
          <a:p>
            <a:pPr eaLnBrk="1" hangingPunct="1"/>
            <a:r>
              <a:rPr lang="zh-CN" altLang="en-US" b="1" dirty="0" smtClean="0">
                <a:latin typeface="黑体" panose="02010609060101010101" pitchFamily="49" charset="-122"/>
                <a:ea typeface="黑体" panose="02010609060101010101" pitchFamily="49" charset="-122"/>
              </a:rPr>
              <a:t>遗传资源群体的搜集</a:t>
            </a:r>
          </a:p>
        </p:txBody>
      </p:sp>
      <p:sp>
        <p:nvSpPr>
          <p:cNvPr id="44035" name="Rectangle 3"/>
          <p:cNvSpPr>
            <a:spLocks noGrp="1" noChangeArrowheads="1"/>
          </p:cNvSpPr>
          <p:nvPr>
            <p:ph type="body" sz="half" idx="1"/>
          </p:nvPr>
        </p:nvSpPr>
        <p:spPr>
          <a:xfrm>
            <a:off x="179512" y="1226914"/>
            <a:ext cx="5112568" cy="4578350"/>
          </a:xfrm>
        </p:spPr>
        <p:txBody>
          <a:bodyPr>
            <a:normAutofit/>
          </a:bodyPr>
          <a:lstStyle/>
          <a:p>
            <a:pPr eaLnBrk="1" hangingPunct="1"/>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对自交率为</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S</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的群体，从</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个植株上搜集</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粒种子 </a:t>
            </a:r>
          </a:p>
          <a:p>
            <a:pPr eaLnBrk="1" hangingPunct="1">
              <a:buFont typeface="Wingdings" pitchFamily="2" charset="2"/>
              <a:buNone/>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  </a:t>
            </a:r>
          </a:p>
          <a:p>
            <a:pPr eaLnBrk="1" hangingPunct="1"/>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对随机交配群体，即</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S</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 从</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个植株上搜集</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粒种子 </a:t>
            </a:r>
          </a:p>
          <a:p>
            <a:pPr eaLnBrk="1" hangingPunct="1"/>
            <a:endParaRPr lang="zh-CN" altLang="en-US" dirty="0" smtClean="0">
              <a:latin typeface="Times New Roman" panose="02020603050405020304" pitchFamily="18" charset="0"/>
              <a:ea typeface="黑体" panose="02010609060101010101" pitchFamily="49" charset="-122"/>
              <a:cs typeface="Times New Roman" panose="02020603050405020304" pitchFamily="18" charset="0"/>
            </a:endParaRPr>
          </a:p>
          <a:p>
            <a:pPr eaLnBrk="1" hangingPunct="1"/>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从自交率为</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S</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的混合群体中搜集</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粒种子</a:t>
            </a:r>
          </a:p>
        </p:txBody>
      </p:sp>
      <p:graphicFrame>
        <p:nvGraphicFramePr>
          <p:cNvPr id="44037" name="对象 4"/>
          <p:cNvGraphicFramePr>
            <a:graphicFrameLocks noChangeAspect="1"/>
          </p:cNvGraphicFramePr>
          <p:nvPr>
            <p:extLst>
              <p:ext uri="{D42A27DB-BD31-4B8C-83A1-F6EECF244321}">
                <p14:modId xmlns:p14="http://schemas.microsoft.com/office/powerpoint/2010/main" val="3532561325"/>
              </p:ext>
            </p:extLst>
          </p:nvPr>
        </p:nvGraphicFramePr>
        <p:xfrm>
          <a:off x="5409940" y="1124744"/>
          <a:ext cx="3626556" cy="1273175"/>
        </p:xfrm>
        <a:graphic>
          <a:graphicData uri="http://schemas.openxmlformats.org/presentationml/2006/ole">
            <mc:AlternateContent xmlns:mc="http://schemas.openxmlformats.org/markup-compatibility/2006">
              <mc:Choice xmlns:v="urn:schemas-microsoft-com:vml" Requires="v">
                <p:oleObj spid="_x0000_s8362" name="公式" r:id="rId4" imgW="1879600" imgH="584200" progId="Equation.3">
                  <p:embed/>
                </p:oleObj>
              </mc:Choice>
              <mc:Fallback>
                <p:oleObj name="公式" r:id="rId4" imgW="1879600" imgH="5842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09940" y="1124744"/>
                        <a:ext cx="3626556" cy="1273175"/>
                      </a:xfrm>
                      <a:prstGeom prst="rect">
                        <a:avLst/>
                      </a:prstGeom>
                      <a:noFill/>
                      <a:ln>
                        <a:noFill/>
                      </a:ln>
                      <a:extLst/>
                    </p:spPr>
                  </p:pic>
                </p:oleObj>
              </mc:Fallback>
            </mc:AlternateContent>
          </a:graphicData>
        </a:graphic>
      </p:graphicFrame>
      <p:graphicFrame>
        <p:nvGraphicFramePr>
          <p:cNvPr id="44039" name="对象 6"/>
          <p:cNvGraphicFramePr>
            <a:graphicFrameLocks noChangeAspect="1"/>
          </p:cNvGraphicFramePr>
          <p:nvPr>
            <p:extLst>
              <p:ext uri="{D42A27DB-BD31-4B8C-83A1-F6EECF244321}">
                <p14:modId xmlns:p14="http://schemas.microsoft.com/office/powerpoint/2010/main" val="4200530027"/>
              </p:ext>
            </p:extLst>
          </p:nvPr>
        </p:nvGraphicFramePr>
        <p:xfrm>
          <a:off x="5501751" y="2852936"/>
          <a:ext cx="1230489" cy="1066800"/>
        </p:xfrm>
        <a:graphic>
          <a:graphicData uri="http://schemas.openxmlformats.org/presentationml/2006/ole">
            <mc:AlternateContent xmlns:mc="http://schemas.openxmlformats.org/markup-compatibility/2006">
              <mc:Choice xmlns:v="urn:schemas-microsoft-com:vml" Requires="v">
                <p:oleObj spid="_x0000_s8363" name="公式" r:id="rId6" imgW="761669" imgH="583947" progId="Equation.3">
                  <p:embed/>
                </p:oleObj>
              </mc:Choice>
              <mc:Fallback>
                <p:oleObj name="公式" r:id="rId6" imgW="761669" imgH="583947"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01751" y="2852936"/>
                        <a:ext cx="1230489" cy="1066800"/>
                      </a:xfrm>
                      <a:prstGeom prst="rect">
                        <a:avLst/>
                      </a:prstGeom>
                      <a:noFill/>
                      <a:ln>
                        <a:noFill/>
                      </a:ln>
                      <a:extLst/>
                    </p:spPr>
                  </p:pic>
                </p:oleObj>
              </mc:Fallback>
            </mc:AlternateContent>
          </a:graphicData>
        </a:graphic>
      </p:graphicFrame>
      <p:graphicFrame>
        <p:nvGraphicFramePr>
          <p:cNvPr id="44041" name="对象 8"/>
          <p:cNvGraphicFramePr>
            <a:graphicFrameLocks noChangeAspect="1"/>
          </p:cNvGraphicFramePr>
          <p:nvPr>
            <p:extLst>
              <p:ext uri="{D42A27DB-BD31-4B8C-83A1-F6EECF244321}">
                <p14:modId xmlns:p14="http://schemas.microsoft.com/office/powerpoint/2010/main" val="2091300569"/>
              </p:ext>
            </p:extLst>
          </p:nvPr>
        </p:nvGraphicFramePr>
        <p:xfrm>
          <a:off x="5292080" y="4445099"/>
          <a:ext cx="2460978" cy="1000125"/>
        </p:xfrm>
        <a:graphic>
          <a:graphicData uri="http://schemas.openxmlformats.org/presentationml/2006/ole">
            <mc:AlternateContent xmlns:mc="http://schemas.openxmlformats.org/markup-compatibility/2006">
              <mc:Choice xmlns:v="urn:schemas-microsoft-com:vml" Requires="v">
                <p:oleObj spid="_x0000_s8364" name="公式" r:id="rId8" imgW="1206500" imgH="431800" progId="Equation.3">
                  <p:embed/>
                </p:oleObj>
              </mc:Choice>
              <mc:Fallback>
                <p:oleObj name="公式" r:id="rId8" imgW="1206500" imgH="4318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92080" y="4445099"/>
                        <a:ext cx="2460978" cy="1000125"/>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668480660"/>
      </p:ext>
    </p:extLst>
  </p:cSld>
  <p:clrMapOvr>
    <a:masterClrMapping/>
  </p:clrMapOvr>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429456" y="160338"/>
            <a:ext cx="6155267" cy="844550"/>
          </a:xfrm>
        </p:spPr>
        <p:txBody>
          <a:bodyPr/>
          <a:lstStyle/>
          <a:p>
            <a:pPr eaLnBrk="1" hangingPunct="1"/>
            <a:r>
              <a:rPr lang="zh-CN" altLang="en-US" b="1" dirty="0" smtClean="0">
                <a:latin typeface="黑体" panose="02010609060101010101" pitchFamily="49" charset="-122"/>
                <a:ea typeface="黑体" panose="02010609060101010101" pitchFamily="49" charset="-122"/>
              </a:rPr>
              <a:t>遗传资源的搜集</a:t>
            </a:r>
          </a:p>
        </p:txBody>
      </p:sp>
      <p:pic>
        <p:nvPicPr>
          <p:cNvPr id="4505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99" y="1916832"/>
            <a:ext cx="7200801" cy="471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762001" y="1004888"/>
            <a:ext cx="7509933" cy="1077218"/>
          </a:xfrm>
          <a:prstGeom prst="rect">
            <a:avLst/>
          </a:prstGeom>
          <a:noFill/>
        </p:spPr>
        <p:txBody>
          <a:bodyPr>
            <a:spAutoFit/>
          </a:bodyPr>
          <a:lstStyle/>
          <a:p>
            <a:pPr algn="ctr">
              <a:defRPr/>
            </a:pPr>
            <a:r>
              <a:rPr lang="zh-CN" altLang="en-US" sz="3200" dirty="0">
                <a:latin typeface="Times New Roman" panose="02020603050405020304" pitchFamily="18" charset="0"/>
                <a:ea typeface="黑体" panose="02010609060101010101" pitchFamily="49" charset="-122"/>
                <a:cs typeface="Times New Roman" panose="02020603050405020304" pitchFamily="18" charset="0"/>
              </a:rPr>
              <a:t>从不同数量的植株等量采集</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200</a:t>
            </a:r>
            <a:r>
              <a:rPr lang="zh-CN" altLang="en-US" sz="3200" dirty="0">
                <a:latin typeface="Times New Roman" panose="02020603050405020304" pitchFamily="18" charset="0"/>
                <a:ea typeface="黑体" panose="02010609060101010101" pitchFamily="49" charset="-122"/>
                <a:cs typeface="Times New Roman" panose="02020603050405020304" pitchFamily="18" charset="0"/>
              </a:rPr>
              <a:t>粒种子的有效群体大小 </a:t>
            </a:r>
            <a:r>
              <a:rPr lang="en-US" altLang="zh-CN" sz="32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i="1" dirty="0" smtClean="0">
                <a:latin typeface="Times New Roman" panose="02020603050405020304" pitchFamily="18" charset="0"/>
                <a:ea typeface="黑体" panose="02010609060101010101" pitchFamily="49" charset="-122"/>
                <a:cs typeface="Times New Roman" panose="02020603050405020304" pitchFamily="18" charset="0"/>
              </a:rPr>
              <a:t>S</a:t>
            </a:r>
            <a:r>
              <a:rPr lang="zh-CN" altLang="en-US" sz="32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en-US" sz="3200" dirty="0">
                <a:latin typeface="Times New Roman" panose="02020603050405020304" pitchFamily="18" charset="0"/>
                <a:ea typeface="黑体" panose="02010609060101010101" pitchFamily="49" charset="-122"/>
                <a:cs typeface="Times New Roman" panose="02020603050405020304" pitchFamily="18" charset="0"/>
              </a:rPr>
              <a:t>自交率</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02163133"/>
      </p:ext>
    </p:extLst>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251520" y="404664"/>
            <a:ext cx="8733656" cy="792088"/>
          </a:xfrm>
        </p:spPr>
        <p:txBody>
          <a:bodyPr>
            <a:normAutofit fontScale="90000"/>
          </a:bodyPr>
          <a:lstStyle/>
          <a:p>
            <a:pPr eaLnBrk="1" hangingPunct="1"/>
            <a:r>
              <a:rPr lang="zh-CN" altLang="en-US" b="1" dirty="0" smtClean="0">
                <a:latin typeface="黑体" panose="02010609060101010101" pitchFamily="49" charset="-122"/>
                <a:ea typeface="黑体" panose="02010609060101010101" pitchFamily="49" charset="-122"/>
              </a:rPr>
              <a:t>植物遗传资源的再生繁殖的杂交方式</a:t>
            </a:r>
          </a:p>
        </p:txBody>
      </p:sp>
      <p:sp>
        <p:nvSpPr>
          <p:cNvPr id="46083" name="内容占位符 1"/>
          <p:cNvSpPr>
            <a:spLocks noGrp="1"/>
          </p:cNvSpPr>
          <p:nvPr>
            <p:ph idx="1"/>
          </p:nvPr>
        </p:nvSpPr>
        <p:spPr>
          <a:xfrm>
            <a:off x="683568" y="1340769"/>
            <a:ext cx="7848872" cy="3024336"/>
          </a:xfrm>
        </p:spPr>
        <p:txBody>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自交</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随机交配</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混合花粉随机交配</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成对杂交</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1×2, 3×4, 5×6, …, (</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链式杂交</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1×2, 2×3, 3×4, …, </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endParaRPr lang="zh-CN" altLang="en-US"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60436317"/>
      </p:ext>
    </p:extLst>
  </p:cSld>
  <p:clrMapOvr>
    <a:masterClrMapping/>
  </p:clrMapOv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714022" y="260648"/>
            <a:ext cx="7721600" cy="766415"/>
          </a:xfrm>
        </p:spPr>
        <p:txBody>
          <a:bodyPr/>
          <a:lstStyle/>
          <a:p>
            <a:pPr eaLnBrk="1" hangingPunct="1"/>
            <a:r>
              <a:rPr lang="zh-CN" altLang="en-US" b="1" dirty="0" smtClean="0">
                <a:latin typeface="黑体" panose="02010609060101010101" pitchFamily="49" charset="-122"/>
                <a:ea typeface="黑体" panose="02010609060101010101" pitchFamily="49" charset="-122"/>
              </a:rPr>
              <a:t>再生繁殖过程中基因的丢失</a:t>
            </a:r>
          </a:p>
        </p:txBody>
      </p:sp>
      <p:pic>
        <p:nvPicPr>
          <p:cNvPr id="4710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072" y="980728"/>
            <a:ext cx="7873368" cy="578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622010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51520" y="260648"/>
            <a:ext cx="7200800" cy="1152128"/>
          </a:xfrm>
        </p:spPr>
        <p:txBody>
          <a:bodyPr>
            <a:noAutofit/>
          </a:bodyPr>
          <a:lstStyle/>
          <a:p>
            <a:r>
              <a:rPr lang="zh-CN" altLang="zh-CN" sz="3200" b="1" dirty="0">
                <a:latin typeface="黑体" panose="02010609060101010101" pitchFamily="49" charset="-122"/>
                <a:ea typeface="黑体" panose="02010609060101010101" pitchFamily="49" charset="-122"/>
              </a:rPr>
              <a:t>一个随机交配大群体经过</a:t>
            </a:r>
            <a:r>
              <a:rPr lang="en-US" altLang="zh-CN" sz="3200" b="1" dirty="0">
                <a:latin typeface="黑体" panose="02010609060101010101" pitchFamily="49" charset="-122"/>
                <a:ea typeface="黑体" panose="02010609060101010101" pitchFamily="49" charset="-122"/>
              </a:rPr>
              <a:t>8</a:t>
            </a:r>
            <a:r>
              <a:rPr lang="zh-CN" altLang="zh-CN" sz="3200" b="1" dirty="0">
                <a:latin typeface="黑体" panose="02010609060101010101" pitchFamily="49" charset="-122"/>
                <a:ea typeface="黑体" panose="02010609060101010101" pitchFamily="49" charset="-122"/>
              </a:rPr>
              <a:t>个世代遗传漂移衍生的</a:t>
            </a:r>
            <a:r>
              <a:rPr lang="en-US" altLang="zh-CN" sz="3200" b="1" dirty="0">
                <a:latin typeface="黑体" panose="02010609060101010101" pitchFamily="49" charset="-122"/>
                <a:ea typeface="黑体" panose="02010609060101010101" pitchFamily="49" charset="-122"/>
              </a:rPr>
              <a:t>10</a:t>
            </a:r>
            <a:r>
              <a:rPr lang="zh-CN" altLang="zh-CN" sz="3200" b="1" dirty="0">
                <a:latin typeface="黑体" panose="02010609060101010101" pitchFamily="49" charset="-122"/>
                <a:ea typeface="黑体" panose="02010609060101010101" pitchFamily="49" charset="-122"/>
              </a:rPr>
              <a:t>个亚群体的基因频率</a:t>
            </a:r>
            <a:endParaRPr lang="zh-CN" altLang="en-US" sz="3200" b="1" dirty="0" smtClean="0">
              <a:latin typeface="黑体" panose="02010609060101010101" pitchFamily="49" charset="-122"/>
              <a:ea typeface="黑体" panose="02010609060101010101" pitchFamily="49" charset="-122"/>
              <a:cs typeface="Times New Roman" panose="02020603050405020304" pitchFamily="18" charset="0"/>
            </a:endParaRPr>
          </a:p>
        </p:txBody>
      </p:sp>
      <p:sp>
        <p:nvSpPr>
          <p:cNvPr id="13" name="内容占位符 12"/>
          <p:cNvSpPr>
            <a:spLocks noGrp="1"/>
          </p:cNvSpPr>
          <p:nvPr>
            <p:ph idx="1"/>
          </p:nvPr>
        </p:nvSpPr>
        <p:spPr>
          <a:xfrm>
            <a:off x="4572000" y="1484784"/>
            <a:ext cx="4248472" cy="352839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平均基因频率为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0.7062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，可以视为基础群体的基因频率。亚群体间基因频率的方差为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0.0312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右上方</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公式得到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亚群体的平均近交系数为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=0.1503</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因此得到</a:t>
            </a:r>
            <a:r>
              <a:rPr lang="el-GR" altLang="zh-CN" sz="2800" dirty="0" smtClean="0">
                <a:latin typeface="Times New Roman" panose="02020603050405020304" pitchFamily="18" charset="0"/>
                <a:ea typeface="黑体" panose="02010609060101010101" pitchFamily="49" charset="-122"/>
                <a:cs typeface="Times New Roman" panose="02020603050405020304" pitchFamily="18" charset="0"/>
              </a:rPr>
              <a:t>Δ</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smtClean="0">
                <a:latin typeface="Times New Roman" panose="02020603050405020304" pitchFamily="18" charset="0"/>
                <a:ea typeface="黑体" panose="02010609060101010101" pitchFamily="49" charset="-122"/>
                <a:cs typeface="Times New Roman" panose="02020603050405020304" pitchFamily="18" charset="0"/>
              </a:rPr>
              <a:t>e</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分别为：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表格 8"/>
          <p:cNvGraphicFramePr>
            <a:graphicFrameLocks noGrp="1"/>
          </p:cNvGraphicFramePr>
          <p:nvPr>
            <p:extLst>
              <p:ext uri="{D42A27DB-BD31-4B8C-83A1-F6EECF244321}">
                <p14:modId xmlns:p14="http://schemas.microsoft.com/office/powerpoint/2010/main" val="3301510661"/>
              </p:ext>
            </p:extLst>
          </p:nvPr>
        </p:nvGraphicFramePr>
        <p:xfrm>
          <a:off x="323528" y="1556792"/>
          <a:ext cx="4246776" cy="5120640"/>
        </p:xfrm>
        <a:graphic>
          <a:graphicData uri="http://schemas.openxmlformats.org/drawingml/2006/table">
            <a:tbl>
              <a:tblPr firstRow="1" firstCol="1" bandRow="1">
                <a:tableStyleId>{5C22544A-7EE6-4342-B048-85BDC9FD1C3A}</a:tableStyleId>
              </a:tblPr>
              <a:tblGrid>
                <a:gridCol w="1289685"/>
                <a:gridCol w="1662643"/>
                <a:gridCol w="1294448"/>
              </a:tblGrid>
              <a:tr h="190500">
                <a:tc>
                  <a:txBody>
                    <a:bodyPr/>
                    <a:lstStyle/>
                    <a:p>
                      <a:pPr algn="just">
                        <a:spcAft>
                          <a:spcPts val="0"/>
                        </a:spcAft>
                      </a:pPr>
                      <a:r>
                        <a:rPr lang="zh-CN" sz="2800" kern="0" dirty="0">
                          <a:effectLst/>
                        </a:rPr>
                        <a:t>亚群体</a:t>
                      </a:r>
                      <a:endParaRPr lang="zh-CN" sz="2800" kern="100" dirty="0">
                        <a:effectLst/>
                        <a:latin typeface="Calibri"/>
                        <a:ea typeface="宋体"/>
                        <a:cs typeface="Times New Roman"/>
                      </a:endParaRPr>
                    </a:p>
                  </a:txBody>
                  <a:tcPr marL="68580" marR="68580" marT="0" marB="0" anchor="b"/>
                </a:tc>
                <a:tc>
                  <a:txBody>
                    <a:bodyPr/>
                    <a:lstStyle/>
                    <a:p>
                      <a:pPr algn="just">
                        <a:spcAft>
                          <a:spcPts val="0"/>
                        </a:spcAft>
                      </a:pPr>
                      <a:r>
                        <a:rPr lang="zh-CN" sz="2800" kern="0" dirty="0">
                          <a:effectLst/>
                        </a:rPr>
                        <a:t>等位基因频率</a:t>
                      </a:r>
                      <a:endParaRPr lang="zh-CN" sz="2800" kern="100" dirty="0">
                        <a:effectLst/>
                        <a:latin typeface="Calibri"/>
                        <a:ea typeface="宋体"/>
                        <a:cs typeface="Times New Roman"/>
                      </a:endParaRPr>
                    </a:p>
                  </a:txBody>
                  <a:tcPr marL="68580" marR="68580" marT="0" marB="0" anchor="b"/>
                </a:tc>
                <a:tc>
                  <a:txBody>
                    <a:bodyPr/>
                    <a:lstStyle/>
                    <a:p>
                      <a:pPr algn="just">
                        <a:spcAft>
                          <a:spcPts val="0"/>
                        </a:spcAft>
                      </a:pPr>
                      <a:r>
                        <a:rPr lang="zh-CN" sz="2800" kern="0">
                          <a:effectLst/>
                        </a:rPr>
                        <a:t>杂合度</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0.463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0.4973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2</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0.565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0.4916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3</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0.882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0.2082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4</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0.721 </a:t>
                      </a:r>
                      <a:endParaRPr lang="zh-CN" sz="2800" kern="100" dirty="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0.4023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5</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0.735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0.3896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6</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0.839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0.2702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7</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0.843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0.2647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8</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0.910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0.1638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a:effectLst/>
                        </a:rPr>
                        <a:t>9</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0.746 </a:t>
                      </a:r>
                      <a:endParaRPr lang="zh-CN" sz="2800" kern="100">
                        <a:effectLst/>
                        <a:latin typeface="Calibri"/>
                        <a:ea typeface="宋体"/>
                        <a:cs typeface="Times New Roman"/>
                      </a:endParaRPr>
                    </a:p>
                  </a:txBody>
                  <a:tcPr marL="68580" marR="68580" marT="0" marB="0" anchor="b"/>
                </a:tc>
                <a:tc>
                  <a:txBody>
                    <a:bodyPr/>
                    <a:lstStyle/>
                    <a:p>
                      <a:pPr algn="l">
                        <a:spcAft>
                          <a:spcPts val="0"/>
                        </a:spcAft>
                      </a:pPr>
                      <a:r>
                        <a:rPr lang="en-US" sz="2800" kern="0">
                          <a:effectLst/>
                        </a:rPr>
                        <a:t>0.3790 </a:t>
                      </a:r>
                      <a:endParaRPr lang="zh-CN" sz="2800" kern="100">
                        <a:effectLst/>
                        <a:latin typeface="Calibri"/>
                        <a:ea typeface="宋体"/>
                        <a:cs typeface="Times New Roman"/>
                      </a:endParaRPr>
                    </a:p>
                  </a:txBody>
                  <a:tcPr marL="68580" marR="68580" marT="0" marB="0" anchor="b"/>
                </a:tc>
              </a:tr>
              <a:tr h="182880">
                <a:tc>
                  <a:txBody>
                    <a:bodyPr/>
                    <a:lstStyle/>
                    <a:p>
                      <a:pPr algn="l">
                        <a:spcAft>
                          <a:spcPts val="0"/>
                        </a:spcAft>
                      </a:pPr>
                      <a:r>
                        <a:rPr lang="en-US" sz="2800" kern="0" dirty="0">
                          <a:effectLst/>
                        </a:rPr>
                        <a:t>10</a:t>
                      </a:r>
                      <a:endParaRPr lang="zh-CN" sz="2800" kern="100" dirty="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0.358 </a:t>
                      </a:r>
                      <a:endParaRPr lang="zh-CN" sz="2800" kern="100" dirty="0">
                        <a:effectLst/>
                        <a:latin typeface="Calibri"/>
                        <a:ea typeface="宋体"/>
                        <a:cs typeface="Times New Roman"/>
                      </a:endParaRPr>
                    </a:p>
                  </a:txBody>
                  <a:tcPr marL="68580" marR="68580" marT="0" marB="0" anchor="b"/>
                </a:tc>
                <a:tc>
                  <a:txBody>
                    <a:bodyPr/>
                    <a:lstStyle/>
                    <a:p>
                      <a:pPr algn="l">
                        <a:spcAft>
                          <a:spcPts val="0"/>
                        </a:spcAft>
                      </a:pPr>
                      <a:r>
                        <a:rPr lang="en-US" sz="2800" kern="0" dirty="0">
                          <a:effectLst/>
                        </a:rPr>
                        <a:t>0.4597 </a:t>
                      </a:r>
                      <a:endParaRPr lang="zh-CN" sz="2800" kern="100" dirty="0">
                        <a:effectLst/>
                        <a:latin typeface="Calibri"/>
                        <a:ea typeface="宋体"/>
                        <a:cs typeface="Times New Roman"/>
                      </a:endParaRPr>
                    </a:p>
                  </a:txBody>
                  <a:tcPr marL="68580" marR="68580" marT="0" marB="0" anchor="b"/>
                </a:tc>
              </a:tr>
            </a:tbl>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2269696396"/>
              </p:ext>
            </p:extLst>
          </p:nvPr>
        </p:nvGraphicFramePr>
        <p:xfrm>
          <a:off x="4860032" y="4932457"/>
          <a:ext cx="4083137" cy="817002"/>
        </p:xfrm>
        <a:graphic>
          <a:graphicData uri="http://schemas.openxmlformats.org/presentationml/2006/ole">
            <mc:AlternateContent xmlns:mc="http://schemas.openxmlformats.org/markup-compatibility/2006">
              <mc:Choice xmlns:v="urn:schemas-microsoft-com:vml" Requires="v">
                <p:oleObj spid="_x0000_s95313" name="公式" r:id="rId4" imgW="1638000" imgH="330120" progId="Equation.3">
                  <p:embed/>
                </p:oleObj>
              </mc:Choice>
              <mc:Fallback>
                <p:oleObj name="公式" r:id="rId4" imgW="1638000" imgH="330120" progId="Equation.3">
                  <p:embed/>
                  <p:pic>
                    <p:nvPicPr>
                      <p:cNvPr id="0" name="Object 1"/>
                      <p:cNvPicPr>
                        <a:picLocks noChangeAspect="1" noChangeArrowheads="1"/>
                      </p:cNvPicPr>
                      <p:nvPr/>
                    </p:nvPicPr>
                    <p:blipFill>
                      <a:blip r:embed="rId5"/>
                      <a:srcRect/>
                      <a:stretch>
                        <a:fillRect/>
                      </a:stretch>
                    </p:blipFill>
                    <p:spPr bwMode="auto">
                      <a:xfrm>
                        <a:off x="4860032" y="4932457"/>
                        <a:ext cx="4083137" cy="817002"/>
                      </a:xfrm>
                      <a:prstGeom prst="rect">
                        <a:avLst/>
                      </a:prstGeom>
                      <a:noFill/>
                    </p:spPr>
                  </p:pic>
                </p:oleObj>
              </mc:Fallback>
            </mc:AlternateContent>
          </a:graphicData>
        </a:graphic>
      </p:graphicFrame>
      <p:sp>
        <p:nvSpPr>
          <p:cNvPr id="16" name="矩形 15"/>
          <p:cNvSpPr/>
          <p:nvPr/>
        </p:nvSpPr>
        <p:spPr>
          <a:xfrm>
            <a:off x="5004048" y="5868561"/>
            <a:ext cx="1828222" cy="584775"/>
          </a:xfrm>
          <a:prstGeom prst="rect">
            <a:avLst/>
          </a:prstGeom>
        </p:spPr>
        <p:txBody>
          <a:bodyPr wrap="square">
            <a:spAutoFit/>
          </a:bodyPr>
          <a:lstStyle/>
          <a:p>
            <a:r>
              <a:rPr lang="en-US" altLang="zh-CN" sz="3200" i="1" dirty="0">
                <a:latin typeface="Times New Roman" panose="02020603050405020304" pitchFamily="18" charset="0"/>
                <a:cs typeface="Times New Roman" panose="02020603050405020304" pitchFamily="18" charset="0"/>
              </a:rPr>
              <a:t>N</a:t>
            </a:r>
            <a:r>
              <a:rPr lang="en-US" altLang="zh-CN" sz="3200" i="1" baseline="-25000" dirty="0">
                <a:latin typeface="Times New Roman" panose="02020603050405020304" pitchFamily="18" charset="0"/>
                <a:cs typeface="Times New Roman" panose="02020603050405020304" pitchFamily="18" charset="0"/>
              </a:rPr>
              <a:t>e</a:t>
            </a:r>
            <a:r>
              <a:rPr lang="en-US" altLang="zh-CN" sz="3200" dirty="0">
                <a:latin typeface="Times New Roman" panose="02020603050405020304" pitchFamily="18" charset="0"/>
                <a:cs typeface="Times New Roman" panose="02020603050405020304" pitchFamily="18" charset="0"/>
              </a:rPr>
              <a:t>=24.82</a:t>
            </a:r>
            <a:endParaRPr lang="zh-CN" altLang="en-US" sz="3200" dirty="0">
              <a:latin typeface="Times New Roman" panose="02020603050405020304" pitchFamily="18" charset="0"/>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714507109"/>
              </p:ext>
            </p:extLst>
          </p:nvPr>
        </p:nvGraphicFramePr>
        <p:xfrm>
          <a:off x="7308304" y="188243"/>
          <a:ext cx="1519238" cy="1152525"/>
        </p:xfrm>
        <a:graphic>
          <a:graphicData uri="http://schemas.openxmlformats.org/presentationml/2006/ole">
            <mc:AlternateContent xmlns:mc="http://schemas.openxmlformats.org/markup-compatibility/2006">
              <mc:Choice xmlns:v="urn:schemas-microsoft-com:vml" Requires="v">
                <p:oleObj spid="_x0000_s95314" name="公式" r:id="rId6" imgW="634725" imgH="469696" progId="Equation.3">
                  <p:embed/>
                </p:oleObj>
              </mc:Choice>
              <mc:Fallback>
                <p:oleObj name="公式" r:id="rId6" imgW="634725" imgH="469696" progId="Equation.3">
                  <p:embed/>
                  <p:pic>
                    <p:nvPicPr>
                      <p:cNvPr id="0" name="对象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08304" y="188243"/>
                        <a:ext cx="1519238"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55691217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1145</TotalTime>
  <Words>5826</Words>
  <Application>Microsoft Office PowerPoint</Application>
  <PresentationFormat>全屏显示(4:3)</PresentationFormat>
  <Paragraphs>510</Paragraphs>
  <Slides>86</Slides>
  <Notes>36</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86</vt:i4>
      </vt:variant>
    </vt:vector>
  </HeadingPairs>
  <TitlesOfParts>
    <vt:vector size="88" baseType="lpstr">
      <vt:lpstr>Office 主题</vt:lpstr>
      <vt:lpstr>公式</vt:lpstr>
      <vt:lpstr>第4章  有效群体大小和系谱分析</vt:lpstr>
      <vt:lpstr>一般群体的亲缘关系研究方法</vt:lpstr>
      <vt:lpstr>本章的主要内容</vt:lpstr>
      <vt:lpstr>§4.1 非理想群体的有效大小</vt:lpstr>
      <vt:lpstr>非理想群体的有效大小</vt:lpstr>
      <vt:lpstr>近交有效群体大小</vt:lpstr>
      <vt:lpstr>方差有效群体大小</vt:lpstr>
      <vt:lpstr>群体有效大小为Ne的随机漂移</vt:lpstr>
      <vt:lpstr>一个随机交配大群体经过8个世代遗传漂移衍生的10个亚群体的基因频率</vt:lpstr>
      <vt:lpstr>一个随机交配大群体经过8个世代遗传漂移衍生的10个亚群体的基因频率</vt:lpstr>
      <vt:lpstr>常见遗传/育种群体的有效大小</vt:lpstr>
      <vt:lpstr>常见遗传/育种群体的有效大小</vt:lpstr>
      <vt:lpstr>常见遗传/育种群体的有效大小</vt:lpstr>
      <vt:lpstr>常见遗传/育种群体的有效大小</vt:lpstr>
      <vt:lpstr>理想群体中亲代对子体的贡献</vt:lpstr>
      <vt:lpstr>后代贡献的随机性</vt:lpstr>
      <vt:lpstr>家系大小非随机分布的群体</vt:lpstr>
      <vt:lpstr>家系大小非随机分布的有效群体大小</vt:lpstr>
      <vt:lpstr>雌雄亲本贡献存在差异的情形</vt:lpstr>
      <vt:lpstr>建立者效应</vt:lpstr>
      <vt:lpstr>瓶颈效应</vt:lpstr>
      <vt:lpstr>建立者效应和瓶颈效应的细微差异</vt:lpstr>
      <vt:lpstr>§4.2 系谱群体中的 共祖先系数和近交系数</vt:lpstr>
      <vt:lpstr>利用系谱计算亲缘关系和近交</vt:lpstr>
      <vt:lpstr>人类群体的家谱</vt:lpstr>
      <vt:lpstr>人类群体系谱的表示方法</vt:lpstr>
      <vt:lpstr>包含有近交的牛群系谱图</vt:lpstr>
      <vt:lpstr>Identification of the Single Base Change Causing the Callipyge Muscle Hypertrophy Phenotype, the Only Known Example of Polar Overdominance in Mammals</vt:lpstr>
      <vt:lpstr>半同胞个体X与Y交配的系谱图</vt:lpstr>
      <vt:lpstr>多个共同亲本的近交系数</vt:lpstr>
      <vt:lpstr>多个共同亲本的近交系数</vt:lpstr>
      <vt:lpstr>一个包含3个世代的系谱</vt:lpstr>
      <vt:lpstr>事件{x≡y}的分解</vt:lpstr>
      <vt:lpstr>共祖先系数的一般表示</vt:lpstr>
      <vt:lpstr>利用两个亲本X和Y的共祖先系数估计后代Z的近交系数</vt:lpstr>
      <vt:lpstr>利用4个祖先亲本A、B、C、D的共祖先系数估计后代Z的近交系数</vt:lpstr>
      <vt:lpstr>利用一个亲本的两个祖先估计后代Z的近交系数</vt:lpstr>
      <vt:lpstr>个体X和它自身的共祖先系数 A和B是X的亲本</vt:lpstr>
      <vt:lpstr>亲本X（或Y）和后代Z间的共祖先系数</vt:lpstr>
      <vt:lpstr>利用一个个体的两个亲本时，要注意</vt:lpstr>
      <vt:lpstr>全同胞间（A和B是亲本）的共祖先系数 </vt:lpstr>
      <vt:lpstr>半同胞间的共祖先系数 （A和B是X的亲本， A和D是Y的亲本）</vt:lpstr>
      <vt:lpstr>系谱群体共祖先系数的列表计算</vt:lpstr>
      <vt:lpstr>系谱群体共祖先系数的列表计算</vt:lpstr>
      <vt:lpstr>系谱群体共祖先系数的列表计算</vt:lpstr>
      <vt:lpstr>一个包含有8个个体的系谱</vt:lpstr>
      <vt:lpstr>基础群体中个体之间的共祖先系数</vt:lpstr>
      <vt:lpstr>个体4的亲本是1和2 它与个体1~4之间的共祖先系数</vt:lpstr>
      <vt:lpstr>个体5的亲本是2和3 它与个体1~5之间的共祖先系数</vt:lpstr>
      <vt:lpstr>个体6的亲本是4和5 它与个体1~6之间的共祖先系数</vt:lpstr>
      <vt:lpstr>个体7的亲本是3和5 它与个体1~7之间的共祖先系数</vt:lpstr>
      <vt:lpstr>个体8的亲本是6和7 它与个体1~8之间的共祖先系数</vt:lpstr>
      <vt:lpstr>每个个体的近交系数</vt:lpstr>
      <vt:lpstr>个体8近交系数的计算</vt:lpstr>
      <vt:lpstr>§4.3 规则近交交配系统</vt:lpstr>
      <vt:lpstr>规则近交交配系统</vt:lpstr>
      <vt:lpstr>规则近交系统的作用</vt:lpstr>
      <vt:lpstr>自交系统的基因型构成和近交系数</vt:lpstr>
      <vt:lpstr>自交系统的近交系数变化</vt:lpstr>
      <vt:lpstr>自交系统中近交系数和杂合型频率的变化</vt:lpstr>
      <vt:lpstr>回交系统的基因型构成和近交系数</vt:lpstr>
      <vt:lpstr>回交系统中近交系数的变化</vt:lpstr>
      <vt:lpstr>回交系统中目的基因染色体长度</vt:lpstr>
      <vt:lpstr>回交系统中杂合基因组比例</vt:lpstr>
      <vt:lpstr>全同胞系统和亲子系统</vt:lpstr>
      <vt:lpstr>全同胞系统和亲子系统的有效群体大小</vt:lpstr>
      <vt:lpstr>半同胞近交系统</vt:lpstr>
      <vt:lpstr>半同胞近交系统的有效群体大小</vt:lpstr>
      <vt:lpstr>不同规则近交系统中近交系数的变化</vt:lpstr>
      <vt:lpstr>基础群体的构建</vt:lpstr>
      <vt:lpstr>基础群体的构建</vt:lpstr>
      <vt:lpstr>不同近交相同的近交系数对比</vt:lpstr>
      <vt:lpstr>不同近交相同的近交系数对比</vt:lpstr>
      <vt:lpstr>混合自交和异交系统</vt:lpstr>
      <vt:lpstr>近交系数的上下代关系</vt:lpstr>
      <vt:lpstr>双亲衍生重组自交系的系谱  (仅限于植物)</vt:lpstr>
      <vt:lpstr>重组自交系的亲本贡献</vt:lpstr>
      <vt:lpstr>粳稻品种‘Asominori’和籼稻品种‘IR24’为亲本、通过单粒传衍生的215个RIL家系中，亲本‘Asominori’遗传贡献（%）的次数分布</vt:lpstr>
      <vt:lpstr>根据自交系的系谱估计亲本系数</vt:lpstr>
      <vt:lpstr>根据自交系的系谱估计亲本系数</vt:lpstr>
      <vt:lpstr>§4.4 群体遗传学在植物遗传资源保护中的应用</vt:lpstr>
      <vt:lpstr>植物遗传资源保护</vt:lpstr>
      <vt:lpstr>遗传资源群体的搜集</vt:lpstr>
      <vt:lpstr>遗传资源的搜集</vt:lpstr>
      <vt:lpstr>植物遗传资源的再生繁殖的杂交方式</vt:lpstr>
      <vt:lpstr>再生繁殖过程中基因的丢失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第3章 有限大小的随机交配群体 </dc:title>
  <dc:creator>WangJK</dc:creator>
  <cp:lastModifiedBy>2014CB138105</cp:lastModifiedBy>
  <cp:revision>153</cp:revision>
  <dcterms:created xsi:type="dcterms:W3CDTF">2016-09-01T03:26:09Z</dcterms:created>
  <dcterms:modified xsi:type="dcterms:W3CDTF">2016-10-21T00:00:14Z</dcterms:modified>
</cp:coreProperties>
</file>