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2"/>
  </p:notesMasterIdLst>
  <p:sldIdLst>
    <p:sldId id="256" r:id="rId2"/>
    <p:sldId id="257" r:id="rId3"/>
    <p:sldId id="259" r:id="rId4"/>
    <p:sldId id="258" r:id="rId5"/>
    <p:sldId id="260" r:id="rId6"/>
    <p:sldId id="298" r:id="rId7"/>
    <p:sldId id="299" r:id="rId8"/>
    <p:sldId id="300" r:id="rId9"/>
    <p:sldId id="301" r:id="rId10"/>
    <p:sldId id="302" r:id="rId11"/>
    <p:sldId id="303" r:id="rId12"/>
    <p:sldId id="304" r:id="rId13"/>
    <p:sldId id="305" r:id="rId14"/>
    <p:sldId id="267" r:id="rId15"/>
    <p:sldId id="306" r:id="rId16"/>
    <p:sldId id="307" r:id="rId17"/>
    <p:sldId id="309" r:id="rId18"/>
    <p:sldId id="308" r:id="rId19"/>
    <p:sldId id="310" r:id="rId20"/>
    <p:sldId id="311" r:id="rId21"/>
    <p:sldId id="312" r:id="rId22"/>
    <p:sldId id="264" r:id="rId23"/>
    <p:sldId id="313" r:id="rId24"/>
    <p:sldId id="314" r:id="rId25"/>
    <p:sldId id="315" r:id="rId26"/>
    <p:sldId id="316" r:id="rId27"/>
    <p:sldId id="317" r:id="rId28"/>
    <p:sldId id="318" r:id="rId29"/>
    <p:sldId id="295" r:id="rId30"/>
    <p:sldId id="270" r:id="rId31"/>
    <p:sldId id="271" r:id="rId32"/>
    <p:sldId id="272" r:id="rId33"/>
    <p:sldId id="273" r:id="rId34"/>
    <p:sldId id="319" r:id="rId35"/>
    <p:sldId id="274" r:id="rId36"/>
    <p:sldId id="341" r:id="rId37"/>
    <p:sldId id="342" r:id="rId38"/>
    <p:sldId id="343" r:id="rId39"/>
    <p:sldId id="344" r:id="rId40"/>
    <p:sldId id="275" r:id="rId41"/>
    <p:sldId id="276" r:id="rId42"/>
    <p:sldId id="277" r:id="rId43"/>
    <p:sldId id="278" r:id="rId44"/>
    <p:sldId id="279" r:id="rId45"/>
    <p:sldId id="280" r:id="rId46"/>
    <p:sldId id="281" r:id="rId47"/>
    <p:sldId id="320" r:id="rId48"/>
    <p:sldId id="282" r:id="rId49"/>
    <p:sldId id="283" r:id="rId50"/>
    <p:sldId id="284" r:id="rId51"/>
    <p:sldId id="285" r:id="rId52"/>
    <p:sldId id="286" r:id="rId53"/>
    <p:sldId id="287" r:id="rId54"/>
    <p:sldId id="345" r:id="rId55"/>
    <p:sldId id="346" r:id="rId56"/>
    <p:sldId id="296" r:id="rId57"/>
    <p:sldId id="290" r:id="rId58"/>
    <p:sldId id="291" r:id="rId59"/>
    <p:sldId id="292" r:id="rId60"/>
    <p:sldId id="294" r:id="rId61"/>
    <p:sldId id="323" r:id="rId62"/>
    <p:sldId id="347" r:id="rId63"/>
    <p:sldId id="293" r:id="rId64"/>
    <p:sldId id="297" r:id="rId65"/>
    <p:sldId id="324" r:id="rId66"/>
    <p:sldId id="325" r:id="rId67"/>
    <p:sldId id="326" r:id="rId68"/>
    <p:sldId id="327" r:id="rId69"/>
    <p:sldId id="328" r:id="rId70"/>
    <p:sldId id="329" r:id="rId71"/>
    <p:sldId id="330" r:id="rId72"/>
    <p:sldId id="331" r:id="rId73"/>
    <p:sldId id="321" r:id="rId74"/>
    <p:sldId id="332" r:id="rId75"/>
    <p:sldId id="333" r:id="rId76"/>
    <p:sldId id="335" r:id="rId77"/>
    <p:sldId id="337" r:id="rId78"/>
    <p:sldId id="338" r:id="rId79"/>
    <p:sldId id="339" r:id="rId80"/>
    <p:sldId id="340" r:id="rId8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96" autoAdjust="0"/>
    <p:restoredTop sz="94660"/>
  </p:normalViewPr>
  <p:slideViewPr>
    <p:cSldViewPr>
      <p:cViewPr>
        <p:scale>
          <a:sx n="60" d="100"/>
          <a:sy n="60" d="100"/>
        </p:scale>
        <p:origin x="-403" y="-619"/>
      </p:cViewPr>
      <p:guideLst>
        <p:guide orient="horz" pos="2160"/>
        <p:guide pos="2880"/>
      </p:guideLst>
    </p:cSldViewPr>
  </p:slideViewPr>
  <p:notesTextViewPr>
    <p:cViewPr>
      <p:scale>
        <a:sx n="100" d="100"/>
        <a:sy n="100" d="100"/>
      </p:scale>
      <p:origin x="0" y="0"/>
    </p:cViewPr>
  </p:notesTextViewPr>
  <p:sorterViewPr>
    <p:cViewPr>
      <p:scale>
        <a:sx n="90" d="100"/>
        <a:sy n="90" d="100"/>
      </p:scale>
      <p:origin x="0" y="2473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36.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4" Type="http://schemas.openxmlformats.org/officeDocument/2006/relationships/image" Target="../media/image37.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4.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31.vml.rels><?xml version="1.0" encoding="UTF-8" standalone="yes"?>
<Relationships xmlns="http://schemas.openxmlformats.org/package/2006/relationships"><Relationship Id="rId2" Type="http://schemas.openxmlformats.org/officeDocument/2006/relationships/image" Target="../media/image61.wmf"/><Relationship Id="rId1" Type="http://schemas.openxmlformats.org/officeDocument/2006/relationships/image" Target="../media/image6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669325-C1A7-4A23-A7A9-7B9511C83D7C}" type="datetimeFigureOut">
              <a:rPr lang="zh-CN" altLang="en-US" smtClean="0"/>
              <a:t>2017/8/29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C7BEED-FCBF-4583-B69D-FAC8595D4998}" type="slidenum">
              <a:rPr lang="zh-CN" altLang="en-US" smtClean="0"/>
              <a:t>‹#›</a:t>
            </a:fld>
            <a:endParaRPr lang="zh-CN" altLang="en-US"/>
          </a:p>
        </p:txBody>
      </p:sp>
    </p:spTree>
    <p:extLst>
      <p:ext uri="{BB962C8B-B14F-4D97-AF65-F5344CB8AC3E}">
        <p14:creationId xmlns:p14="http://schemas.microsoft.com/office/powerpoint/2010/main" val="2192361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14</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23</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24</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25</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26</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27</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28</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E027552-B732-441E-A775-506FB1A86F88}" type="slidenum">
              <a:rPr lang="en-US" altLang="zh-CN" smtClean="0"/>
              <a:pPr eaLnBrk="1" hangingPunct="1">
                <a:spcBef>
                  <a:spcPct val="0"/>
                </a:spcBef>
              </a:pPr>
              <a:t>30</a:t>
            </a:fld>
            <a:endParaRPr lang="en-US" altLang="zh-CN"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387ACD46-6EBA-4BF5-8A5D-B75A75AC52EB}" type="slidenum">
              <a:rPr lang="en-US" altLang="zh-CN" smtClean="0"/>
              <a:pPr eaLnBrk="1" hangingPunct="1">
                <a:spcBef>
                  <a:spcPct val="0"/>
                </a:spcBef>
              </a:pPr>
              <a:t>31</a:t>
            </a:fld>
            <a:endParaRPr lang="en-US" altLang="zh-CN"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47DE27F6-097F-47AA-8CB2-3140F9F8E9C5}" type="slidenum">
              <a:rPr lang="en-US" altLang="zh-CN" smtClean="0"/>
              <a:pPr eaLnBrk="1" hangingPunct="1">
                <a:spcBef>
                  <a:spcPct val="0"/>
                </a:spcBef>
              </a:pPr>
              <a:t>32</a:t>
            </a:fld>
            <a:endParaRPr lang="en-US" altLang="zh-CN"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94880818-8BF9-4493-B7DE-58E5B7B1F55D}" type="slidenum">
              <a:rPr lang="en-US" altLang="zh-CN" smtClean="0"/>
              <a:pPr eaLnBrk="1" hangingPunct="1">
                <a:spcBef>
                  <a:spcPct val="0"/>
                </a:spcBef>
              </a:pPr>
              <a:t>33</a:t>
            </a:fld>
            <a:endParaRPr lang="en-US" altLang="zh-CN"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15</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94880818-8BF9-4493-B7DE-58E5B7B1F55D}" type="slidenum">
              <a:rPr lang="en-US" altLang="zh-CN" smtClean="0"/>
              <a:pPr eaLnBrk="1" hangingPunct="1">
                <a:spcBef>
                  <a:spcPct val="0"/>
                </a:spcBef>
              </a:pPr>
              <a:t>34</a:t>
            </a:fld>
            <a:endParaRPr lang="en-US" altLang="zh-CN"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A5863588-9D0C-421F-AEBD-7A3A29C3481F}" type="slidenum">
              <a:rPr lang="en-US" altLang="zh-CN" smtClean="0"/>
              <a:pPr eaLnBrk="1" hangingPunct="1">
                <a:spcBef>
                  <a:spcPct val="0"/>
                </a:spcBef>
              </a:pPr>
              <a:t>35</a:t>
            </a:fld>
            <a:endParaRPr lang="en-US" altLang="zh-CN"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A5863588-9D0C-421F-AEBD-7A3A29C3481F}" type="slidenum">
              <a:rPr lang="en-US" altLang="zh-CN" smtClean="0"/>
              <a:pPr eaLnBrk="1" hangingPunct="1">
                <a:spcBef>
                  <a:spcPct val="0"/>
                </a:spcBef>
              </a:pPr>
              <a:t>36</a:t>
            </a:fld>
            <a:endParaRPr lang="en-US" altLang="zh-CN"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A5863588-9D0C-421F-AEBD-7A3A29C3481F}" type="slidenum">
              <a:rPr lang="en-US" altLang="zh-CN" smtClean="0"/>
              <a:pPr eaLnBrk="1" hangingPunct="1">
                <a:spcBef>
                  <a:spcPct val="0"/>
                </a:spcBef>
              </a:pPr>
              <a:t>37</a:t>
            </a:fld>
            <a:endParaRPr lang="en-US" altLang="zh-CN"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A5863588-9D0C-421F-AEBD-7A3A29C3481F}" type="slidenum">
              <a:rPr lang="en-US" altLang="zh-CN" smtClean="0"/>
              <a:pPr eaLnBrk="1" hangingPunct="1">
                <a:spcBef>
                  <a:spcPct val="0"/>
                </a:spcBef>
              </a:pPr>
              <a:t>38</a:t>
            </a:fld>
            <a:endParaRPr lang="en-US" altLang="zh-CN"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A5863588-9D0C-421F-AEBD-7A3A29C3481F}" type="slidenum">
              <a:rPr lang="en-US" altLang="zh-CN" smtClean="0"/>
              <a:pPr eaLnBrk="1" hangingPunct="1">
                <a:spcBef>
                  <a:spcPct val="0"/>
                </a:spcBef>
              </a:pPr>
              <a:t>39</a:t>
            </a:fld>
            <a:endParaRPr lang="en-US" altLang="zh-CN"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7AE686D1-5121-40E3-83A3-C1CD05D63E38}" type="slidenum">
              <a:rPr lang="en-US" altLang="zh-CN" smtClean="0"/>
              <a:pPr eaLnBrk="1" hangingPunct="1">
                <a:spcBef>
                  <a:spcPct val="0"/>
                </a:spcBef>
              </a:pPr>
              <a:t>40</a:t>
            </a:fld>
            <a:endParaRPr lang="en-US" altLang="zh-CN"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F4648095-77BF-4586-AB24-67DDCE7622F3}" type="slidenum">
              <a:rPr lang="en-US" altLang="zh-CN" smtClean="0"/>
              <a:pPr eaLnBrk="1" hangingPunct="1">
                <a:spcBef>
                  <a:spcPct val="0"/>
                </a:spcBef>
              </a:pPr>
              <a:t>41</a:t>
            </a:fld>
            <a:endParaRPr lang="en-US" altLang="zh-CN"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7121B03-39A8-494A-AF4C-FE5F0FBF27EA}" type="slidenum">
              <a:rPr lang="en-US" altLang="zh-CN" smtClean="0"/>
              <a:pPr eaLnBrk="1" hangingPunct="1">
                <a:spcBef>
                  <a:spcPct val="0"/>
                </a:spcBef>
              </a:pPr>
              <a:t>42</a:t>
            </a:fld>
            <a:endParaRPr lang="en-US" altLang="zh-CN"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03F38D0E-E08D-446C-9568-8DB1EE1E7636}" type="slidenum">
              <a:rPr lang="en-US" altLang="zh-CN" smtClean="0"/>
              <a:pPr eaLnBrk="1" hangingPunct="1">
                <a:spcBef>
                  <a:spcPct val="0"/>
                </a:spcBef>
              </a:pPr>
              <a:t>43</a:t>
            </a:fld>
            <a:endParaRPr lang="en-US" altLang="zh-CN"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16</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FD550CB6-9C10-4FB1-9240-EDF0AEC8E37D}" type="slidenum">
              <a:rPr lang="en-US" altLang="zh-CN" smtClean="0"/>
              <a:pPr eaLnBrk="1" hangingPunct="1">
                <a:spcBef>
                  <a:spcPct val="0"/>
                </a:spcBef>
              </a:pPr>
              <a:t>44</a:t>
            </a:fld>
            <a:endParaRPr lang="en-US" altLang="zh-CN"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9225B86E-1ED1-4BA2-858B-10513AA98BCC}" type="slidenum">
              <a:rPr lang="en-US" altLang="zh-CN" smtClean="0"/>
              <a:pPr eaLnBrk="1" hangingPunct="1">
                <a:spcBef>
                  <a:spcPct val="0"/>
                </a:spcBef>
              </a:pPr>
              <a:t>45</a:t>
            </a:fld>
            <a:endParaRPr lang="en-US" altLang="zh-CN"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0ACF60A1-25F1-415C-B850-C3DE8A61706B}" type="slidenum">
              <a:rPr lang="en-US" altLang="zh-CN" smtClean="0"/>
              <a:pPr eaLnBrk="1" hangingPunct="1">
                <a:spcBef>
                  <a:spcPct val="0"/>
                </a:spcBef>
              </a:pPr>
              <a:t>46</a:t>
            </a:fld>
            <a:endParaRPr lang="en-US" altLang="zh-CN"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FD550CB6-9C10-4FB1-9240-EDF0AEC8E37D}" type="slidenum">
              <a:rPr lang="en-US" altLang="zh-CN" smtClean="0"/>
              <a:pPr eaLnBrk="1" hangingPunct="1">
                <a:spcBef>
                  <a:spcPct val="0"/>
                </a:spcBef>
              </a:pPr>
              <a:t>47</a:t>
            </a:fld>
            <a:endParaRPr lang="en-US" altLang="zh-CN"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E23C92B-3D08-4F66-A1F1-6FB03D3E8184}" type="slidenum">
              <a:rPr lang="en-US" altLang="zh-CN" smtClean="0"/>
              <a:pPr eaLnBrk="1" hangingPunct="1">
                <a:spcBef>
                  <a:spcPct val="0"/>
                </a:spcBef>
              </a:pPr>
              <a:t>48</a:t>
            </a:fld>
            <a:endParaRPr lang="en-US" altLang="zh-CN"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2AB4143E-D37F-4B8C-9D52-7C84770E0F35}" type="slidenum">
              <a:rPr lang="en-US" altLang="zh-CN" smtClean="0"/>
              <a:pPr eaLnBrk="1" hangingPunct="1">
                <a:spcBef>
                  <a:spcPct val="0"/>
                </a:spcBef>
              </a:pPr>
              <a:t>49</a:t>
            </a:fld>
            <a:endParaRPr lang="en-US" altLang="zh-CN"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CD9DD33D-AEC6-41C8-9F9E-7E9B549AD59E}" type="slidenum">
              <a:rPr lang="en-US" altLang="zh-CN" smtClean="0"/>
              <a:pPr eaLnBrk="1" hangingPunct="1">
                <a:spcBef>
                  <a:spcPct val="0"/>
                </a:spcBef>
              </a:pPr>
              <a:t>50</a:t>
            </a:fld>
            <a:endParaRPr lang="en-US" altLang="zh-CN"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0A005E7-6F39-4889-8355-BF95B45237E8}" type="slidenum">
              <a:rPr lang="en-US" altLang="zh-CN" smtClean="0"/>
              <a:pPr eaLnBrk="1" hangingPunct="1">
                <a:spcBef>
                  <a:spcPct val="0"/>
                </a:spcBef>
              </a:pPr>
              <a:t>51</a:t>
            </a:fld>
            <a:endParaRPr lang="en-US" altLang="zh-CN"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18422C9E-2DCC-436A-B19D-7A24C37DC963}" type="slidenum">
              <a:rPr lang="en-US" altLang="zh-CN" smtClean="0"/>
              <a:pPr eaLnBrk="1" hangingPunct="1">
                <a:spcBef>
                  <a:spcPct val="0"/>
                </a:spcBef>
              </a:pPr>
              <a:t>52</a:t>
            </a:fld>
            <a:endParaRPr lang="en-US" altLang="zh-CN"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41C5968-39B7-443F-9407-9FE62384A775}" type="slidenum">
              <a:rPr lang="en-US" altLang="zh-CN" smtClean="0"/>
              <a:pPr eaLnBrk="1" hangingPunct="1">
                <a:spcBef>
                  <a:spcPct val="0"/>
                </a:spcBef>
              </a:pPr>
              <a:t>53</a:t>
            </a:fld>
            <a:endParaRPr lang="en-US" altLang="zh-CN"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17</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41C5968-39B7-443F-9407-9FE62384A775}" type="slidenum">
              <a:rPr lang="en-US" altLang="zh-CN" smtClean="0"/>
              <a:pPr eaLnBrk="1" hangingPunct="1">
                <a:spcBef>
                  <a:spcPct val="0"/>
                </a:spcBef>
              </a:pPr>
              <a:t>54</a:t>
            </a:fld>
            <a:endParaRPr lang="en-US" altLang="zh-CN"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41C5968-39B7-443F-9407-9FE62384A775}" type="slidenum">
              <a:rPr lang="en-US" altLang="zh-CN" smtClean="0"/>
              <a:pPr eaLnBrk="1" hangingPunct="1">
                <a:spcBef>
                  <a:spcPct val="0"/>
                </a:spcBef>
              </a:pPr>
              <a:t>55</a:t>
            </a:fld>
            <a:endParaRPr lang="en-US" altLang="zh-CN"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20F5E2D8-9D2F-4B5D-8255-3D25DD483ED7}" type="slidenum">
              <a:rPr lang="en-US" altLang="zh-CN" smtClean="0"/>
              <a:pPr eaLnBrk="1" hangingPunct="1">
                <a:spcBef>
                  <a:spcPct val="0"/>
                </a:spcBef>
              </a:pPr>
              <a:t>57</a:t>
            </a:fld>
            <a:endParaRPr lang="en-US" altLang="zh-CN"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3C44A76-D44A-462D-A00F-E5341F456151}" type="slidenum">
              <a:rPr lang="en-US" altLang="zh-CN" smtClean="0"/>
              <a:pPr eaLnBrk="1" hangingPunct="1">
                <a:spcBef>
                  <a:spcPct val="0"/>
                </a:spcBef>
              </a:pPr>
              <a:t>58</a:t>
            </a:fld>
            <a:endParaRPr lang="en-US" altLang="zh-CN"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8C41EA0B-8CBB-4E55-A97B-19B7FD7D2177}" type="slidenum">
              <a:rPr lang="en-US" altLang="zh-CN" smtClean="0"/>
              <a:pPr eaLnBrk="1" hangingPunct="1">
                <a:spcBef>
                  <a:spcPct val="0"/>
                </a:spcBef>
              </a:pPr>
              <a:t>59</a:t>
            </a:fld>
            <a:endParaRPr lang="en-US" altLang="zh-CN"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CE55F15F-5BC9-4874-B24C-0078D4CBDFC5}" type="slidenum">
              <a:rPr lang="en-US" altLang="zh-CN" smtClean="0"/>
              <a:pPr eaLnBrk="1" hangingPunct="1">
                <a:spcBef>
                  <a:spcPct val="0"/>
                </a:spcBef>
              </a:pPr>
              <a:t>60</a:t>
            </a:fld>
            <a:endParaRPr lang="en-US" altLang="zh-CN"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CE55F15F-5BC9-4874-B24C-0078D4CBDFC5}" type="slidenum">
              <a:rPr lang="en-US" altLang="zh-CN" smtClean="0"/>
              <a:pPr eaLnBrk="1" hangingPunct="1">
                <a:spcBef>
                  <a:spcPct val="0"/>
                </a:spcBef>
              </a:pPr>
              <a:t>61</a:t>
            </a:fld>
            <a:endParaRPr lang="en-US" altLang="zh-CN"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CE55F15F-5BC9-4874-B24C-0078D4CBDFC5}" type="slidenum">
              <a:rPr lang="en-US" altLang="zh-CN" smtClean="0"/>
              <a:pPr eaLnBrk="1" hangingPunct="1">
                <a:spcBef>
                  <a:spcPct val="0"/>
                </a:spcBef>
              </a:pPr>
              <a:t>62</a:t>
            </a:fld>
            <a:endParaRPr lang="en-US" altLang="zh-CN"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94B4EB8D-6912-4B99-9802-2ED10A90EE6A}" type="slidenum">
              <a:rPr lang="en-US" altLang="zh-CN" smtClean="0"/>
              <a:pPr eaLnBrk="1" hangingPunct="1">
                <a:spcBef>
                  <a:spcPct val="0"/>
                </a:spcBef>
              </a:pPr>
              <a:t>63</a:t>
            </a:fld>
            <a:endParaRPr lang="en-US" altLang="zh-CN"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73</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18</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74</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75</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76</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77</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78</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79</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ED22AAC3-6C53-489B-BFBB-04ED25711A21}" type="slidenum">
              <a:rPr lang="en-US" altLang="zh-CN" smtClean="0"/>
              <a:pPr eaLnBrk="1" hangingPunct="1">
                <a:spcBef>
                  <a:spcPct val="0"/>
                </a:spcBef>
              </a:pPr>
              <a:t>80</a:t>
            </a:fld>
            <a:endParaRPr lang="en-US" altLang="zh-CN"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19</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20</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5A69E108-B73D-4241-8D00-FAA737278CD9}" type="slidenum">
              <a:rPr lang="en-US" altLang="zh-CN" smtClean="0"/>
              <a:pPr eaLnBrk="1" hangingPunct="1">
                <a:spcBef>
                  <a:spcPct val="0"/>
                </a:spcBef>
              </a:pPr>
              <a:t>21</a:t>
            </a:fld>
            <a:endParaRPr lang="en-US" altLang="zh-CN"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ea typeface="宋体" charset="-122"/>
              </a:defRPr>
            </a:lvl1pPr>
            <a:lvl2pPr marL="742950" indent="-285750" eaLnBrk="0" hangingPunct="0">
              <a:spcBef>
                <a:spcPct val="30000"/>
              </a:spcBef>
              <a:defRPr sz="1200">
                <a:solidFill>
                  <a:schemeClr val="tx1"/>
                </a:solidFill>
                <a:latin typeface="Arial" charset="0"/>
                <a:ea typeface="宋体" charset="-122"/>
              </a:defRPr>
            </a:lvl2pPr>
            <a:lvl3pPr marL="1143000" indent="-228600" eaLnBrk="0" hangingPunct="0">
              <a:spcBef>
                <a:spcPct val="30000"/>
              </a:spcBef>
              <a:defRPr sz="1200">
                <a:solidFill>
                  <a:schemeClr val="tx1"/>
                </a:solidFill>
                <a:latin typeface="Arial" charset="0"/>
                <a:ea typeface="宋体" charset="-122"/>
              </a:defRPr>
            </a:lvl3pPr>
            <a:lvl4pPr marL="1600200" indent="-228600" eaLnBrk="0" hangingPunct="0">
              <a:spcBef>
                <a:spcPct val="30000"/>
              </a:spcBef>
              <a:defRPr sz="1200">
                <a:solidFill>
                  <a:schemeClr val="tx1"/>
                </a:solidFill>
                <a:latin typeface="Arial" charset="0"/>
                <a:ea typeface="宋体" charset="-122"/>
              </a:defRPr>
            </a:lvl4pPr>
            <a:lvl5pPr marL="2057400" indent="-228600" eaLnBrk="0" hangingPunct="0">
              <a:spcBef>
                <a:spcPct val="30000"/>
              </a:spcBef>
              <a:defRPr sz="1200">
                <a:solidFill>
                  <a:schemeClr val="tx1"/>
                </a:solidFill>
                <a:latin typeface="Arial" charset="0"/>
                <a:ea typeface="宋体" charset="-122"/>
              </a:defRPr>
            </a:lvl5pPr>
            <a:lvl6pPr marL="2514600" indent="-228600" eaLnBrk="0" fontAlgn="base" hangingPunct="0">
              <a:spcBef>
                <a:spcPct val="30000"/>
              </a:spcBef>
              <a:spcAft>
                <a:spcPct val="0"/>
              </a:spcAft>
              <a:defRPr sz="1200">
                <a:solidFill>
                  <a:schemeClr val="tx1"/>
                </a:solidFill>
                <a:latin typeface="Arial" charset="0"/>
                <a:ea typeface="宋体" charset="-122"/>
              </a:defRPr>
            </a:lvl6pPr>
            <a:lvl7pPr marL="2971800" indent="-228600" eaLnBrk="0" fontAlgn="base" hangingPunct="0">
              <a:spcBef>
                <a:spcPct val="30000"/>
              </a:spcBef>
              <a:spcAft>
                <a:spcPct val="0"/>
              </a:spcAft>
              <a:defRPr sz="1200">
                <a:solidFill>
                  <a:schemeClr val="tx1"/>
                </a:solidFill>
                <a:latin typeface="Arial" charset="0"/>
                <a:ea typeface="宋体" charset="-122"/>
              </a:defRPr>
            </a:lvl7pPr>
            <a:lvl8pPr marL="3429000" indent="-228600" eaLnBrk="0" fontAlgn="base" hangingPunct="0">
              <a:spcBef>
                <a:spcPct val="30000"/>
              </a:spcBef>
              <a:spcAft>
                <a:spcPct val="0"/>
              </a:spcAft>
              <a:defRPr sz="1200">
                <a:solidFill>
                  <a:schemeClr val="tx1"/>
                </a:solidFill>
                <a:latin typeface="Arial" charset="0"/>
                <a:ea typeface="宋体" charset="-122"/>
              </a:defRPr>
            </a:lvl8pPr>
            <a:lvl9pPr marL="3886200" indent="-228600" eaLnBrk="0" fontAlgn="base" hangingPunct="0">
              <a:spcBef>
                <a:spcPct val="30000"/>
              </a:spcBef>
              <a:spcAft>
                <a:spcPct val="0"/>
              </a:spcAft>
              <a:defRPr sz="1200">
                <a:solidFill>
                  <a:schemeClr val="tx1"/>
                </a:solidFill>
                <a:latin typeface="Arial" charset="0"/>
                <a:ea typeface="宋体" charset="-122"/>
              </a:defRPr>
            </a:lvl9pPr>
          </a:lstStyle>
          <a:p>
            <a:pPr eaLnBrk="1" hangingPunct="1">
              <a:spcBef>
                <a:spcPct val="0"/>
              </a:spcBef>
            </a:pPr>
            <a:fld id="{DAB22468-EF9D-4225-BA28-06A064940682}" type="slidenum">
              <a:rPr lang="en-US" altLang="zh-CN" smtClean="0"/>
              <a:pPr eaLnBrk="1" hangingPunct="1">
                <a:spcBef>
                  <a:spcPct val="0"/>
                </a:spcBef>
              </a:pPr>
              <a:t>22</a:t>
            </a:fld>
            <a:endParaRPr lang="en-US" altLang="zh-CN"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1"/>
            <a:ext cx="4038600" cy="4530725"/>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quarter" idx="2"/>
          </p:nvPr>
        </p:nvSpPr>
        <p:spPr>
          <a:xfrm>
            <a:off x="4648200" y="1600201"/>
            <a:ext cx="4038600" cy="21891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内容占位符 4"/>
          <p:cNvSpPr>
            <a:spLocks noGrp="1"/>
          </p:cNvSpPr>
          <p:nvPr>
            <p:ph sz="quarter" idx="3"/>
          </p:nvPr>
        </p:nvSpPr>
        <p:spPr>
          <a:xfrm>
            <a:off x="4648200" y="3941764"/>
            <a:ext cx="4038600" cy="218916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Rectangle 23"/>
          <p:cNvSpPr>
            <a:spLocks noGrp="1" noChangeArrowheads="1"/>
          </p:cNvSpPr>
          <p:nvPr>
            <p:ph type="dt" sz="half" idx="10"/>
          </p:nvPr>
        </p:nvSpPr>
        <p:spPr>
          <a:ln/>
        </p:spPr>
        <p:txBody>
          <a:bodyPr/>
          <a:lstStyle>
            <a:lvl1pPr>
              <a:defRPr/>
            </a:lvl1pPr>
          </a:lstStyle>
          <a:p>
            <a:pPr>
              <a:defRPr/>
            </a:pPr>
            <a:endParaRPr lang="en-US" altLang="zh-CN"/>
          </a:p>
        </p:txBody>
      </p:sp>
      <p:sp>
        <p:nvSpPr>
          <p:cNvPr id="7" name="Rectangle 24"/>
          <p:cNvSpPr>
            <a:spLocks noGrp="1" noChangeArrowheads="1"/>
          </p:cNvSpPr>
          <p:nvPr>
            <p:ph type="ftr" sz="quarter" idx="11"/>
          </p:nvPr>
        </p:nvSpPr>
        <p:spPr>
          <a:ln/>
        </p:spPr>
        <p:txBody>
          <a:bodyPr/>
          <a:lstStyle>
            <a:lvl1pPr>
              <a:defRPr/>
            </a:lvl1pPr>
          </a:lstStyle>
          <a:p>
            <a:pPr>
              <a:defRPr/>
            </a:pPr>
            <a:endParaRPr lang="en-US" altLang="zh-CN"/>
          </a:p>
        </p:txBody>
      </p:sp>
      <p:sp>
        <p:nvSpPr>
          <p:cNvPr id="8" name="Rectangle 25"/>
          <p:cNvSpPr>
            <a:spLocks noGrp="1" noChangeArrowheads="1"/>
          </p:cNvSpPr>
          <p:nvPr>
            <p:ph type="sldNum" sz="quarter" idx="12"/>
          </p:nvPr>
        </p:nvSpPr>
        <p:spPr>
          <a:ln/>
        </p:spPr>
        <p:txBody>
          <a:bodyPr/>
          <a:lstStyle>
            <a:lvl1pPr>
              <a:defRPr/>
            </a:lvl1pPr>
          </a:lstStyle>
          <a:p>
            <a:pPr>
              <a:defRPr/>
            </a:pPr>
            <a:fld id="{4460FF19-5E2B-4EEA-B1DE-D4EDE2BEDFD9}" type="slidenum">
              <a:rPr lang="en-US" altLang="zh-CN"/>
              <a:pPr>
                <a:defRPr/>
              </a:pPr>
              <a:t>‹#›</a:t>
            </a:fld>
            <a:endParaRPr lang="en-US" altLang="zh-CN"/>
          </a:p>
        </p:txBody>
      </p:sp>
    </p:spTree>
    <p:extLst>
      <p:ext uri="{BB962C8B-B14F-4D97-AF65-F5344CB8AC3E}">
        <p14:creationId xmlns:p14="http://schemas.microsoft.com/office/powerpoint/2010/main" val="129018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2017/8/29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2017/8/29</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2.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8" Type="http://schemas.openxmlformats.org/officeDocument/2006/relationships/image" Target="../media/image2.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6.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notesSlide" Target="../notesSlides/notesSlide1.xml"/><Relationship Id="rId7" Type="http://schemas.openxmlformats.org/officeDocument/2006/relationships/oleObject" Target="../embeddings/oleObject10.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7.wmf"/><Relationship Id="rId5" Type="http://schemas.openxmlformats.org/officeDocument/2006/relationships/oleObject" Target="../embeddings/oleObject9.bin"/><Relationship Id="rId10" Type="http://schemas.openxmlformats.org/officeDocument/2006/relationships/image" Target="../media/image9.wmf"/><Relationship Id="rId4" Type="http://schemas.openxmlformats.org/officeDocument/2006/relationships/image" Target="../media/image10.emf"/><Relationship Id="rId9"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8.wmf"/><Relationship Id="rId4" Type="http://schemas.openxmlformats.org/officeDocument/2006/relationships/oleObject" Target="../embeddings/oleObject12.bin"/></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5.bin"/><Relationship Id="rId5" Type="http://schemas.openxmlformats.org/officeDocument/2006/relationships/image" Target="../media/image12.wmf"/><Relationship Id="rId4" Type="http://schemas.openxmlformats.org/officeDocument/2006/relationships/oleObject" Target="../embeddings/oleObject14.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4.wmf"/><Relationship Id="rId4" Type="http://schemas.openxmlformats.org/officeDocument/2006/relationships/oleObject" Target="../embeddings/oleObject16.bin"/></Relationships>
</file>

<file path=ppt/slides/_rels/slide1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9.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8.bin"/><Relationship Id="rId5" Type="http://schemas.openxmlformats.org/officeDocument/2006/relationships/image" Target="../media/image17.wmf"/><Relationship Id="rId4" Type="http://schemas.openxmlformats.org/officeDocument/2006/relationships/oleObject" Target="../embeddings/oleObject17.bin"/></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0.bin"/><Relationship Id="rId5" Type="http://schemas.openxmlformats.org/officeDocument/2006/relationships/image" Target="../media/image19.wmf"/><Relationship Id="rId4" Type="http://schemas.openxmlformats.org/officeDocument/2006/relationships/oleObject" Target="../embeddings/oleObject19.bin"/></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1.xml"/><Relationship Id="rId7"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22.bin"/><Relationship Id="rId5" Type="http://schemas.openxmlformats.org/officeDocument/2006/relationships/image" Target="../media/image21.wmf"/><Relationship Id="rId4" Type="http://schemas.openxmlformats.org/officeDocument/2006/relationships/oleObject" Target="../embeddings/oleObject21.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12.xml"/><Relationship Id="rId7" Type="http://schemas.openxmlformats.org/officeDocument/2006/relationships/image" Target="../media/image24.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4.bin"/><Relationship Id="rId11" Type="http://schemas.openxmlformats.org/officeDocument/2006/relationships/image" Target="../media/image26.wmf"/><Relationship Id="rId5" Type="http://schemas.openxmlformats.org/officeDocument/2006/relationships/image" Target="../media/image23.wmf"/><Relationship Id="rId10" Type="http://schemas.openxmlformats.org/officeDocument/2006/relationships/oleObject" Target="../embeddings/oleObject26.bin"/><Relationship Id="rId4" Type="http://schemas.openxmlformats.org/officeDocument/2006/relationships/oleObject" Target="../embeddings/oleObject23.bin"/><Relationship Id="rId9" Type="http://schemas.openxmlformats.org/officeDocument/2006/relationships/image" Target="../media/image25.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4.xml"/><Relationship Id="rId7"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28.bin"/><Relationship Id="rId5" Type="http://schemas.openxmlformats.org/officeDocument/2006/relationships/image" Target="../media/image13.wmf"/><Relationship Id="rId4" Type="http://schemas.openxmlformats.org/officeDocument/2006/relationships/oleObject" Target="../embeddings/oleObject27.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31.bin"/><Relationship Id="rId13" Type="http://schemas.openxmlformats.org/officeDocument/2006/relationships/image" Target="../media/image31.wmf"/><Relationship Id="rId3" Type="http://schemas.openxmlformats.org/officeDocument/2006/relationships/notesSlide" Target="../notesSlides/notesSlide22.xml"/><Relationship Id="rId7" Type="http://schemas.openxmlformats.org/officeDocument/2006/relationships/image" Target="../media/image28.wmf"/><Relationship Id="rId12"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0.bin"/><Relationship Id="rId11" Type="http://schemas.openxmlformats.org/officeDocument/2006/relationships/image" Target="../media/image30.wmf"/><Relationship Id="rId5" Type="http://schemas.openxmlformats.org/officeDocument/2006/relationships/image" Target="../media/image27.wmf"/><Relationship Id="rId15" Type="http://schemas.openxmlformats.org/officeDocument/2006/relationships/image" Target="../media/image32.wmf"/><Relationship Id="rId10" Type="http://schemas.openxmlformats.org/officeDocument/2006/relationships/oleObject" Target="../embeddings/oleObject32.bin"/><Relationship Id="rId4" Type="http://schemas.openxmlformats.org/officeDocument/2006/relationships/oleObject" Target="../embeddings/oleObject29.bin"/><Relationship Id="rId9" Type="http://schemas.openxmlformats.org/officeDocument/2006/relationships/image" Target="../media/image29.wmf"/><Relationship Id="rId14" Type="http://schemas.openxmlformats.org/officeDocument/2006/relationships/oleObject" Target="../embeddings/oleObject34.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33.wmf"/><Relationship Id="rId4" Type="http://schemas.openxmlformats.org/officeDocument/2006/relationships/oleObject" Target="../embeddings/oleObject3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7.xml"/><Relationship Id="rId7"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37.bin"/><Relationship Id="rId5" Type="http://schemas.openxmlformats.org/officeDocument/2006/relationships/image" Target="../media/image34.wmf"/><Relationship Id="rId4" Type="http://schemas.openxmlformats.org/officeDocument/2006/relationships/oleObject" Target="../embeddings/oleObject36.bin"/></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36.wmf"/><Relationship Id="rId4" Type="http://schemas.openxmlformats.org/officeDocument/2006/relationships/oleObject" Target="../embeddings/oleObject38.bin"/></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2.xml"/><Relationship Id="rId1" Type="http://schemas.openxmlformats.org/officeDocument/2006/relationships/vmlDrawing" Target="../drawings/vmlDrawing17.vml"/><Relationship Id="rId5" Type="http://schemas.openxmlformats.org/officeDocument/2006/relationships/image" Target="../media/image37.wmf"/><Relationship Id="rId4" Type="http://schemas.openxmlformats.org/officeDocument/2006/relationships/oleObject" Target="../embeddings/oleObject39.bin"/></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42.bin"/><Relationship Id="rId3" Type="http://schemas.openxmlformats.org/officeDocument/2006/relationships/notesSlide" Target="../notesSlides/notesSlide30.xml"/><Relationship Id="rId7" Type="http://schemas.openxmlformats.org/officeDocument/2006/relationships/image" Target="../media/image39.wmf"/><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oleObject" Target="../embeddings/oleObject41.bin"/><Relationship Id="rId11" Type="http://schemas.openxmlformats.org/officeDocument/2006/relationships/image" Target="../media/image37.wmf"/><Relationship Id="rId5" Type="http://schemas.openxmlformats.org/officeDocument/2006/relationships/image" Target="../media/image38.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0.wmf"/></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notesSlide" Target="../notesSlides/notesSlide32.xml"/><Relationship Id="rId7"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45.bin"/><Relationship Id="rId5" Type="http://schemas.openxmlformats.org/officeDocument/2006/relationships/image" Target="../media/image41.wmf"/><Relationship Id="rId4" Type="http://schemas.openxmlformats.org/officeDocument/2006/relationships/oleObject" Target="../embeddings/oleObject44.bin"/><Relationship Id="rId9" Type="http://schemas.openxmlformats.org/officeDocument/2006/relationships/image" Target="../media/image43.wmf"/></Relationships>
</file>

<file path=ppt/slides/_rels/slide47.xml.rels><?xml version="1.0" encoding="UTF-8" standalone="yes"?>
<Relationships xmlns="http://schemas.openxmlformats.org/package/2006/relationships"><Relationship Id="rId3" Type="http://schemas.openxmlformats.org/officeDocument/2006/relationships/notesSlide" Target="../notesSlides/notesSlide33.xml"/><Relationship Id="rId7"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oleObject" Target="../embeddings/oleObject48.bin"/><Relationship Id="rId5" Type="http://schemas.openxmlformats.org/officeDocument/2006/relationships/image" Target="../media/image44.wmf"/><Relationship Id="rId4" Type="http://schemas.openxmlformats.org/officeDocument/2006/relationships/oleObject" Target="../embeddings/oleObject47.bin"/></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35.xml"/><Relationship Id="rId7" Type="http://schemas.openxmlformats.org/officeDocument/2006/relationships/image" Target="../media/image47.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50.bin"/><Relationship Id="rId5" Type="http://schemas.openxmlformats.org/officeDocument/2006/relationships/image" Target="../media/image46.wmf"/><Relationship Id="rId4" Type="http://schemas.openxmlformats.org/officeDocument/2006/relationships/oleObject" Target="../embeddings/oleObject49.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36.xml"/><Relationship Id="rId7"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52.bin"/><Relationship Id="rId5" Type="http://schemas.openxmlformats.org/officeDocument/2006/relationships/image" Target="../media/image48.wmf"/><Relationship Id="rId4" Type="http://schemas.openxmlformats.org/officeDocument/2006/relationships/oleObject" Target="../embeddings/oleObject51.bin"/></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2.xml"/><Relationship Id="rId1" Type="http://schemas.openxmlformats.org/officeDocument/2006/relationships/vmlDrawing" Target="../drawings/vmlDrawing23.vml"/><Relationship Id="rId5" Type="http://schemas.openxmlformats.org/officeDocument/2006/relationships/image" Target="../media/image50.wmf"/><Relationship Id="rId4" Type="http://schemas.openxmlformats.org/officeDocument/2006/relationships/oleObject" Target="../embeddings/oleObject53.bin"/></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1.emf"/><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2.xml"/><Relationship Id="rId1" Type="http://schemas.openxmlformats.org/officeDocument/2006/relationships/vmlDrawing" Target="../drawings/vmlDrawing24.vml"/><Relationship Id="rId5" Type="http://schemas.openxmlformats.org/officeDocument/2006/relationships/image" Target="../media/image52.wmf"/><Relationship Id="rId4" Type="http://schemas.openxmlformats.org/officeDocument/2006/relationships/oleObject" Target="../embeddings/oleObject54.bin"/></Relationships>
</file>

<file path=ppt/slides/_rels/slide59.xml.rels><?xml version="1.0" encoding="UTF-8" standalone="yes"?>
<Relationships xmlns="http://schemas.openxmlformats.org/package/2006/relationships"><Relationship Id="rId3" Type="http://schemas.openxmlformats.org/officeDocument/2006/relationships/notesSlide" Target="../notesSlides/notesSlide44.xml"/><Relationship Id="rId7" Type="http://schemas.openxmlformats.org/officeDocument/2006/relationships/image" Target="../media/image54.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56.bin"/><Relationship Id="rId5" Type="http://schemas.openxmlformats.org/officeDocument/2006/relationships/image" Target="../media/image53.wmf"/><Relationship Id="rId4" Type="http://schemas.openxmlformats.org/officeDocument/2006/relationships/oleObject" Target="../embeddings/oleObject55.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2.xml"/><Relationship Id="rId1" Type="http://schemas.openxmlformats.org/officeDocument/2006/relationships/vmlDrawing" Target="../drawings/vmlDrawing26.vml"/><Relationship Id="rId5" Type="http://schemas.openxmlformats.org/officeDocument/2006/relationships/image" Target="../media/image55.wmf"/><Relationship Id="rId4" Type="http://schemas.openxmlformats.org/officeDocument/2006/relationships/oleObject" Target="../embeddings/oleObject57.bin"/></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2.xml"/><Relationship Id="rId1" Type="http://schemas.openxmlformats.org/officeDocument/2006/relationships/vmlDrawing" Target="../drawings/vmlDrawing27.vml"/><Relationship Id="rId5" Type="http://schemas.openxmlformats.org/officeDocument/2006/relationships/image" Target="../media/image56.wmf"/><Relationship Id="rId4" Type="http://schemas.openxmlformats.org/officeDocument/2006/relationships/oleObject" Target="../embeddings/oleObject58.bin"/></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notesSlide" Target="../notesSlides/notesSlide48.xml"/><Relationship Id="rId7"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60.bin"/><Relationship Id="rId5" Type="http://schemas.openxmlformats.org/officeDocument/2006/relationships/image" Target="../media/image54.wmf"/><Relationship Id="rId4" Type="http://schemas.openxmlformats.org/officeDocument/2006/relationships/oleObject" Target="../embeddings/oleObject59.bin"/><Relationship Id="rId9" Type="http://schemas.openxmlformats.org/officeDocument/2006/relationships/image" Target="../media/image58.w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2.xml"/><Relationship Id="rId1" Type="http://schemas.openxmlformats.org/officeDocument/2006/relationships/vmlDrawing" Target="../drawings/vmlDrawing29.vml"/><Relationship Id="rId5" Type="http://schemas.openxmlformats.org/officeDocument/2006/relationships/image" Target="../media/image2.wmf"/><Relationship Id="rId4" Type="http://schemas.openxmlformats.org/officeDocument/2006/relationships/oleObject" Target="../embeddings/oleObject62.bin"/></Relationships>
</file>

<file path=ppt/slides/_rels/slide78.xml.rels><?xml version="1.0" encoding="UTF-8" standalone="yes"?>
<Relationships xmlns="http://schemas.openxmlformats.org/package/2006/relationships"><Relationship Id="rId3" Type="http://schemas.openxmlformats.org/officeDocument/2006/relationships/notesSlide" Target="../notesSlides/notesSlide54.xml"/><Relationship Id="rId2" Type="http://schemas.openxmlformats.org/officeDocument/2006/relationships/slideLayout" Target="../slideLayouts/slideLayout2.xml"/><Relationship Id="rId1" Type="http://schemas.openxmlformats.org/officeDocument/2006/relationships/vmlDrawing" Target="../drawings/vmlDrawing30.vml"/><Relationship Id="rId5" Type="http://schemas.openxmlformats.org/officeDocument/2006/relationships/image" Target="../media/image59.wmf"/><Relationship Id="rId4" Type="http://schemas.openxmlformats.org/officeDocument/2006/relationships/oleObject" Target="../embeddings/oleObject63.bin"/></Relationships>
</file>

<file path=ppt/slides/_rels/slide79.xml.rels><?xml version="1.0" encoding="UTF-8" standalone="yes"?>
<Relationships xmlns="http://schemas.openxmlformats.org/package/2006/relationships"><Relationship Id="rId3" Type="http://schemas.openxmlformats.org/officeDocument/2006/relationships/notesSlide" Target="../notesSlides/notesSlide55.xml"/><Relationship Id="rId7" Type="http://schemas.openxmlformats.org/officeDocument/2006/relationships/image" Target="../media/image61.wmf"/><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oleObject" Target="../embeddings/oleObject65.bin"/><Relationship Id="rId5" Type="http://schemas.openxmlformats.org/officeDocument/2006/relationships/image" Target="../media/image60.wmf"/><Relationship Id="rId4" Type="http://schemas.openxmlformats.org/officeDocument/2006/relationships/oleObject" Target="../embeddings/oleObject64.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196752"/>
            <a:ext cx="7772400" cy="1470025"/>
          </a:xfrm>
        </p:spPr>
        <p:txBody>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遗传结构的定向改变</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284984"/>
            <a:ext cx="6400800" cy="2207096"/>
          </a:xfrm>
        </p:spPr>
        <p:txBody>
          <a:bodyPr>
            <a:normAutofit lnSpcReduction="10000"/>
          </a:bodyPr>
          <a:lstStyle/>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 </a:t>
            </a:r>
            <a:endPar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34770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fontScale="90000"/>
          </a:bodyPr>
          <a:lstStyle/>
          <a:p>
            <a:pPr marL="0" indent="0"/>
            <a:r>
              <a:rPr lang="zh-CN" altLang="zh-CN" b="1" dirty="0">
                <a:latin typeface="黑体" panose="02010609060101010101" pitchFamily="49" charset="-122"/>
                <a:ea typeface="黑体" panose="02010609060101010101" pitchFamily="49" charset="-122"/>
                <a:cs typeface="Times New Roman" panose="02020603050405020304" pitchFamily="18" charset="0"/>
              </a:rPr>
              <a:t>非逆</a:t>
            </a:r>
            <a:r>
              <a:rPr lang="zh-CN" altLang="zh-CN" b="1" dirty="0" smtClean="0">
                <a:latin typeface="黑体" panose="02010609060101010101" pitchFamily="49" charset="-122"/>
                <a:ea typeface="黑体" panose="02010609060101010101" pitchFamily="49" charset="-122"/>
                <a:cs typeface="Times New Roman" panose="02020603050405020304" pitchFamily="18" charset="0"/>
              </a:rPr>
              <a:t>突变</a:t>
            </a:r>
            <a:r>
              <a:rPr lang="zh-CN" altLang="en-US" b="1" dirty="0" smtClean="0">
                <a:latin typeface="黑体" panose="02010609060101010101" pitchFamily="49" charset="-122"/>
                <a:ea typeface="黑体" panose="02010609060101010101" pitchFamily="49" charset="-122"/>
                <a:cs typeface="Times New Roman" panose="02020603050405020304" pitchFamily="18" charset="0"/>
              </a:rPr>
              <a:t>对基因频率的改变量</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24744"/>
            <a:ext cx="8435280" cy="4320480"/>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若</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的突变频率为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，起始群体中等位基因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。突变和随机交配发生</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个世代后，等位基因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Times New Roman" panose="02020603050405020304" pitchFamily="18" charset="0"/>
                <a:ea typeface="黑体" panose="02010609060101010101" pitchFamily="49" charset="-122"/>
                <a:cs typeface="Times New Roman" panose="02020603050405020304" pitchFamily="18" charset="0"/>
              </a:rPr>
              <a:t>相邻世代间基因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的频率与突变频率</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关系</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经过</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个世代后的频率与起始频率的关系</a:t>
            </a:r>
          </a:p>
        </p:txBody>
      </p:sp>
      <p:graphicFrame>
        <p:nvGraphicFramePr>
          <p:cNvPr id="5" name="对象 4"/>
          <p:cNvGraphicFramePr>
            <a:graphicFrameLocks noChangeAspect="1"/>
          </p:cNvGraphicFramePr>
          <p:nvPr>
            <p:extLst>
              <p:ext uri="{D42A27DB-BD31-4B8C-83A1-F6EECF244321}">
                <p14:modId xmlns:p14="http://schemas.microsoft.com/office/powerpoint/2010/main" val="2022832818"/>
              </p:ext>
            </p:extLst>
          </p:nvPr>
        </p:nvGraphicFramePr>
        <p:xfrm>
          <a:off x="827584" y="3284984"/>
          <a:ext cx="3900433" cy="936104"/>
        </p:xfrm>
        <a:graphic>
          <a:graphicData uri="http://schemas.openxmlformats.org/presentationml/2006/ole">
            <mc:AlternateContent xmlns:mc="http://schemas.openxmlformats.org/markup-compatibility/2006">
              <mc:Choice xmlns:v="urn:schemas-microsoft-com:vml" Requires="v">
                <p:oleObj spid="_x0000_s18515" name="公式" r:id="rId3" imgW="952087" imgH="228501" progId="Equation.3">
                  <p:embed/>
                </p:oleObj>
              </mc:Choice>
              <mc:Fallback>
                <p:oleObj name="公式" r:id="rId3" imgW="952087" imgH="228501"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284984"/>
                        <a:ext cx="3900433" cy="93610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468887862"/>
              </p:ext>
            </p:extLst>
          </p:nvPr>
        </p:nvGraphicFramePr>
        <p:xfrm>
          <a:off x="805095" y="4941168"/>
          <a:ext cx="3622889" cy="968620"/>
        </p:xfrm>
        <a:graphic>
          <a:graphicData uri="http://schemas.openxmlformats.org/presentationml/2006/ole">
            <mc:AlternateContent xmlns:mc="http://schemas.openxmlformats.org/markup-compatibility/2006">
              <mc:Choice xmlns:v="urn:schemas-microsoft-com:vml" Requires="v">
                <p:oleObj spid="_x0000_s18516" name="公式" r:id="rId5" imgW="914400" imgH="241300" progId="Equation.3">
                  <p:embed/>
                </p:oleObj>
              </mc:Choice>
              <mc:Fallback>
                <p:oleObj name="公式" r:id="rId5" imgW="914400" imgH="2413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5095" y="4941168"/>
                        <a:ext cx="3622889" cy="968620"/>
                      </a:xfrm>
                      <a:prstGeom prst="rect">
                        <a:avLst/>
                      </a:prstGeom>
                      <a:noFill/>
                    </p:spPr>
                  </p:pic>
                </p:oleObj>
              </mc:Fallback>
            </mc:AlternateContent>
          </a:graphicData>
        </a:graphic>
      </p:graphicFrame>
    </p:spTree>
    <p:extLst>
      <p:ext uri="{BB962C8B-B14F-4D97-AF65-F5344CB8AC3E}">
        <p14:creationId xmlns:p14="http://schemas.microsoft.com/office/powerpoint/2010/main" val="2817744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fontScale="90000"/>
          </a:bodyPr>
          <a:lstStyle/>
          <a:p>
            <a:pPr marL="0" indent="0"/>
            <a:r>
              <a:rPr lang="zh-CN" altLang="en-US" b="1" dirty="0" smtClean="0">
                <a:latin typeface="黑体" panose="02010609060101010101" pitchFamily="49" charset="-122"/>
                <a:ea typeface="黑体" panose="02010609060101010101" pitchFamily="49" charset="-122"/>
                <a:cs typeface="Times New Roman" panose="02020603050405020304" pitchFamily="18" charset="0"/>
              </a:rPr>
              <a:t>基因频率改变的世代数</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2420888"/>
            <a:ext cx="8219256" cy="1872208"/>
          </a:xfrm>
        </p:spPr>
        <p:txBody>
          <a:bodyPr>
            <a:norm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上面</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的公式，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已知突变率的情况下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可以计算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基因频率</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时间</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Times New Roman" panose="02020603050405020304" pitchFamily="18" charset="0"/>
                <a:ea typeface="黑体" panose="02010609060101010101" pitchFamily="49" charset="-122"/>
                <a:cs typeface="Times New Roman" panose="02020603050405020304" pitchFamily="18" charset="0"/>
              </a:rPr>
              <a:t>例如</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，基因频率减半的时间为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9" name="对象 8"/>
          <p:cNvGraphicFramePr>
            <a:graphicFrameLocks noChangeAspect="1"/>
          </p:cNvGraphicFramePr>
          <p:nvPr>
            <p:extLst>
              <p:ext uri="{D42A27DB-BD31-4B8C-83A1-F6EECF244321}">
                <p14:modId xmlns:p14="http://schemas.microsoft.com/office/powerpoint/2010/main" val="1545595644"/>
              </p:ext>
            </p:extLst>
          </p:nvPr>
        </p:nvGraphicFramePr>
        <p:xfrm>
          <a:off x="899592" y="4365104"/>
          <a:ext cx="6828759" cy="864096"/>
        </p:xfrm>
        <a:graphic>
          <a:graphicData uri="http://schemas.openxmlformats.org/presentationml/2006/ole">
            <mc:AlternateContent xmlns:mc="http://schemas.openxmlformats.org/markup-compatibility/2006">
              <mc:Choice xmlns:v="urn:schemas-microsoft-com:vml" Requires="v">
                <p:oleObj spid="_x0000_s66637" name="公式" r:id="rId3" imgW="1803400" imgH="228600" progId="Equation.3">
                  <p:embed/>
                </p:oleObj>
              </mc:Choice>
              <mc:Fallback>
                <p:oleObj name="公式" r:id="rId3" imgW="18034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365104"/>
                        <a:ext cx="6828759" cy="864096"/>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503431593"/>
              </p:ext>
            </p:extLst>
          </p:nvPr>
        </p:nvGraphicFramePr>
        <p:xfrm>
          <a:off x="2411760" y="1124744"/>
          <a:ext cx="3622675" cy="968375"/>
        </p:xfrm>
        <a:graphic>
          <a:graphicData uri="http://schemas.openxmlformats.org/presentationml/2006/ole">
            <mc:AlternateContent xmlns:mc="http://schemas.openxmlformats.org/markup-compatibility/2006">
              <mc:Choice xmlns:v="urn:schemas-microsoft-com:vml" Requires="v">
                <p:oleObj spid="_x0000_s66638" name="公式" r:id="rId5" imgW="914400" imgH="241300" progId="Equation.3">
                  <p:embed/>
                </p:oleObj>
              </mc:Choice>
              <mc:Fallback>
                <p:oleObj name="公式" r:id="rId5" imgW="914400" imgH="241300" progId="Equation.3">
                  <p:embed/>
                  <p:pic>
                    <p:nvPicPr>
                      <p:cNvPr id="0" name="对象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1760" y="1124744"/>
                        <a:ext cx="3622675"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873463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60648"/>
            <a:ext cx="4896544" cy="720080"/>
          </a:xfrm>
        </p:spPr>
        <p:txBody>
          <a:bodyPr>
            <a:normAutofit fontScale="90000"/>
          </a:bodyPr>
          <a:lstStyle/>
          <a:p>
            <a:pPr marL="0" indent="0"/>
            <a:r>
              <a:rPr lang="zh-CN" altLang="en-US" b="1" dirty="0" smtClean="0">
                <a:latin typeface="黑体" panose="02010609060101010101" pitchFamily="49" charset="-122"/>
                <a:ea typeface="黑体" panose="02010609060101010101" pitchFamily="49" charset="-122"/>
                <a:cs typeface="Times New Roman" panose="02020603050405020304" pitchFamily="18" charset="0"/>
              </a:rPr>
              <a:t>突变频率的估计</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91264" cy="3240360"/>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另一方面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已知基因频率从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的时间</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，又</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可以用来估计突变频率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相对于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为显性，在一个随机交配群体中的频率为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，经过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个世代后发现隐性纯合基因型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不考虑其它改变群体结构的因素，等位基因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的频率可以用隐性纯合基因型的频率的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平方根</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来估计。</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突变率</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592827683"/>
              </p:ext>
            </p:extLst>
          </p:nvPr>
        </p:nvGraphicFramePr>
        <p:xfrm>
          <a:off x="827584" y="4437112"/>
          <a:ext cx="1820448" cy="720080"/>
        </p:xfrm>
        <a:graphic>
          <a:graphicData uri="http://schemas.openxmlformats.org/presentationml/2006/ole">
            <mc:AlternateContent xmlns:mc="http://schemas.openxmlformats.org/markup-compatibility/2006">
              <mc:Choice xmlns:v="urn:schemas-microsoft-com:vml" Requires="v">
                <p:oleObj spid="_x0000_s67742" name="公式" r:id="rId3" imgW="533160" imgH="228600" progId="Equation.3">
                  <p:embed/>
                </p:oleObj>
              </mc:Choice>
              <mc:Fallback>
                <p:oleObj name="公式" r:id="rId3" imgW="533160" imgH="228600" progId="Equation.3">
                  <p:embed/>
                  <p:pic>
                    <p:nvPicPr>
                      <p:cNvPr id="0" name="Object 1"/>
                      <p:cNvPicPr>
                        <a:picLocks noChangeAspect="1" noChangeArrowheads="1"/>
                      </p:cNvPicPr>
                      <p:nvPr/>
                    </p:nvPicPr>
                    <p:blipFill>
                      <a:blip r:embed="rId4"/>
                      <a:srcRect/>
                      <a:stretch>
                        <a:fillRect/>
                      </a:stretch>
                    </p:blipFill>
                    <p:spPr bwMode="auto">
                      <a:xfrm>
                        <a:off x="827584" y="4437112"/>
                        <a:ext cx="1820448" cy="720080"/>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950139206"/>
              </p:ext>
            </p:extLst>
          </p:nvPr>
        </p:nvGraphicFramePr>
        <p:xfrm>
          <a:off x="899592" y="5085184"/>
          <a:ext cx="4914546" cy="1512168"/>
        </p:xfrm>
        <a:graphic>
          <a:graphicData uri="http://schemas.openxmlformats.org/presentationml/2006/ole">
            <mc:AlternateContent xmlns:mc="http://schemas.openxmlformats.org/markup-compatibility/2006">
              <mc:Choice xmlns:v="urn:schemas-microsoft-com:vml" Requires="v">
                <p:oleObj spid="_x0000_s67743" name="公式" r:id="rId5" imgW="1485900" imgH="457200" progId="Equation.3">
                  <p:embed/>
                </p:oleObj>
              </mc:Choice>
              <mc:Fallback>
                <p:oleObj name="公式" r:id="rId5" imgW="1485900" imgH="4572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085184"/>
                        <a:ext cx="4914546" cy="1512168"/>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816982431"/>
              </p:ext>
            </p:extLst>
          </p:nvPr>
        </p:nvGraphicFramePr>
        <p:xfrm>
          <a:off x="5292080" y="188640"/>
          <a:ext cx="3622675" cy="968375"/>
        </p:xfrm>
        <a:graphic>
          <a:graphicData uri="http://schemas.openxmlformats.org/presentationml/2006/ole">
            <mc:AlternateContent xmlns:mc="http://schemas.openxmlformats.org/markup-compatibility/2006">
              <mc:Choice xmlns:v="urn:schemas-microsoft-com:vml" Requires="v">
                <p:oleObj spid="_x0000_s67744" name="公式" r:id="rId7" imgW="914400" imgH="241300" progId="Equation.3">
                  <p:embed/>
                </p:oleObj>
              </mc:Choice>
              <mc:Fallback>
                <p:oleObj name="公式" r:id="rId7" imgW="914400" imgH="241300" progId="Equation.3">
                  <p:embed/>
                  <p:pic>
                    <p:nvPicPr>
                      <p:cNvPr id="0" name="对象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92080" y="188640"/>
                        <a:ext cx="3622675"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017899392"/>
              </p:ext>
            </p:extLst>
          </p:nvPr>
        </p:nvGraphicFramePr>
        <p:xfrm>
          <a:off x="3046933" y="4365104"/>
          <a:ext cx="5197475" cy="792163"/>
        </p:xfrm>
        <a:graphic>
          <a:graphicData uri="http://schemas.openxmlformats.org/presentationml/2006/ole">
            <mc:AlternateContent xmlns:mc="http://schemas.openxmlformats.org/markup-compatibility/2006">
              <mc:Choice xmlns:v="urn:schemas-microsoft-com:vml" Requires="v">
                <p:oleObj spid="_x0000_s67745" name="公式" r:id="rId9" imgW="1536480" imgH="253800" progId="Equation.3">
                  <p:embed/>
                </p:oleObj>
              </mc:Choice>
              <mc:Fallback>
                <p:oleObj name="公式" r:id="rId9" imgW="1536480" imgH="253800" progId="Equation.3">
                  <p:embed/>
                  <p:pic>
                    <p:nvPicPr>
                      <p:cNvPr id="0" name="对象 6"/>
                      <p:cNvPicPr>
                        <a:picLocks noChangeAspect="1" noChangeArrowheads="1"/>
                      </p:cNvPicPr>
                      <p:nvPr/>
                    </p:nvPicPr>
                    <p:blipFill>
                      <a:blip r:embed="rId10"/>
                      <a:srcRect/>
                      <a:stretch>
                        <a:fillRect/>
                      </a:stretch>
                    </p:blipFill>
                    <p:spPr bwMode="auto">
                      <a:xfrm>
                        <a:off x="3046933" y="4365104"/>
                        <a:ext cx="5197475" cy="79216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644633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416824" cy="706090"/>
          </a:xfrm>
        </p:spPr>
        <p:txBody>
          <a:bodyPr>
            <a:normAutofit fontScale="90000"/>
          </a:bodyPr>
          <a:lstStyle/>
          <a:p>
            <a:pPr marL="0" indent="0"/>
            <a:r>
              <a:rPr lang="zh-CN" altLang="zh-CN" b="1" dirty="0" smtClean="0">
                <a:latin typeface="黑体" panose="02010609060101010101" pitchFamily="49" charset="-122"/>
                <a:ea typeface="黑体" panose="02010609060101010101" pitchFamily="49" charset="-122"/>
                <a:cs typeface="Times New Roman" panose="02020603050405020304" pitchFamily="18" charset="0"/>
              </a:rPr>
              <a:t>可逆</a:t>
            </a:r>
            <a:r>
              <a:rPr lang="zh-CN" altLang="zh-CN" b="1" dirty="0">
                <a:latin typeface="黑体" panose="02010609060101010101" pitchFamily="49" charset="-122"/>
                <a:ea typeface="黑体" panose="02010609060101010101" pitchFamily="49" charset="-122"/>
                <a:cs typeface="Times New Roman" panose="02020603050405020304" pitchFamily="18" charset="0"/>
              </a:rPr>
              <a:t>突变</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24744"/>
            <a:ext cx="8363272" cy="4968552"/>
          </a:xfrm>
        </p:spPr>
        <p:txBody>
          <a:bodyPr>
            <a:norm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非逆突变</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会缓慢降低群体中等位基因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，提高等位基因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的频率。很多时候，两个等位基因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可以相互突变</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把</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称为正向突变（</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forward mutation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），则把</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30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称为反向突变（</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reverse mutation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正向突变</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倾向于降低等位基因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，反向突变又倾向于提高等位基因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，最终的基因频率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会达到一个平衡点</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这个平衡点上，反向突变产生的基因数正好弥补了正向突变损失的基因数。</a:t>
            </a:r>
          </a:p>
        </p:txBody>
      </p:sp>
    </p:spTree>
    <p:extLst>
      <p:ext uri="{BB962C8B-B14F-4D97-AF65-F5344CB8AC3E}">
        <p14:creationId xmlns:p14="http://schemas.microsoft.com/office/powerpoint/2010/main" val="916968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539750" y="332656"/>
            <a:ext cx="8280722" cy="648072"/>
          </a:xfrm>
        </p:spPr>
        <p:txBody>
          <a:bodyPr>
            <a:noAutofit/>
          </a:bodyPr>
          <a:lstStyle/>
          <a:p>
            <a:pPr eaLnBrk="1" hangingPunct="1">
              <a:defRPr/>
            </a:pPr>
            <a:r>
              <a:rPr lang="zh-CN" altLang="en-US" sz="4000" b="1" dirty="0" smtClean="0">
                <a:ea typeface="黑体" pitchFamily="2" charset="-122"/>
              </a:rPr>
              <a:t>可逆突变过程中基因频率的变化</a:t>
            </a:r>
          </a:p>
        </p:txBody>
      </p:sp>
      <p:pic>
        <p:nvPicPr>
          <p:cNvPr id="8" name="图片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15616" y="836712"/>
            <a:ext cx="6336704" cy="2809081"/>
          </a:xfrm>
          <a:prstGeom prst="rect">
            <a:avLst/>
          </a:prstGeom>
          <a:noFill/>
          <a:ln>
            <a:noFill/>
          </a:ln>
        </p:spPr>
      </p:pic>
      <p:graphicFrame>
        <p:nvGraphicFramePr>
          <p:cNvPr id="3" name="对象 2"/>
          <p:cNvGraphicFramePr>
            <a:graphicFrameLocks noChangeAspect="1"/>
          </p:cNvGraphicFramePr>
          <p:nvPr>
            <p:extLst>
              <p:ext uri="{D42A27DB-BD31-4B8C-83A1-F6EECF244321}">
                <p14:modId xmlns:p14="http://schemas.microsoft.com/office/powerpoint/2010/main" val="3066122982"/>
              </p:ext>
            </p:extLst>
          </p:nvPr>
        </p:nvGraphicFramePr>
        <p:xfrm>
          <a:off x="1259632" y="3501008"/>
          <a:ext cx="5968164" cy="792088"/>
        </p:xfrm>
        <a:graphic>
          <a:graphicData uri="http://schemas.openxmlformats.org/presentationml/2006/ole">
            <mc:AlternateContent xmlns:mc="http://schemas.openxmlformats.org/markup-compatibility/2006">
              <mc:Choice xmlns:v="urn:schemas-microsoft-com:vml" Requires="v">
                <p:oleObj spid="_x0000_s3201" name="公式" r:id="rId5" imgW="1714500" imgH="228600" progId="Equation.3">
                  <p:embed/>
                </p:oleObj>
              </mc:Choice>
              <mc:Fallback>
                <p:oleObj name="公式" r:id="rId5" imgW="1714500" imgH="228600" progId="Equation.3">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59632" y="3501008"/>
                        <a:ext cx="5968164" cy="792088"/>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876467971"/>
              </p:ext>
            </p:extLst>
          </p:nvPr>
        </p:nvGraphicFramePr>
        <p:xfrm>
          <a:off x="1043608" y="4293096"/>
          <a:ext cx="6127681" cy="792088"/>
        </p:xfrm>
        <a:graphic>
          <a:graphicData uri="http://schemas.openxmlformats.org/presentationml/2006/ole">
            <mc:AlternateContent xmlns:mc="http://schemas.openxmlformats.org/markup-compatibility/2006">
              <mc:Choice xmlns:v="urn:schemas-microsoft-com:vml" Requires="v">
                <p:oleObj spid="_x0000_s3202" name="公式" r:id="rId7" imgW="1765300" imgH="228600" progId="Equation.3">
                  <p:embed/>
                </p:oleObj>
              </mc:Choice>
              <mc:Fallback>
                <p:oleObj name="公式" r:id="rId7" imgW="1765300" imgH="228600" progId="Equation.3">
                  <p:embed/>
                  <p:pic>
                    <p:nvPicPr>
                      <p:cNvPr id="0" name="Object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4293096"/>
                        <a:ext cx="6127681" cy="792088"/>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2747118540"/>
              </p:ext>
            </p:extLst>
          </p:nvPr>
        </p:nvGraphicFramePr>
        <p:xfrm>
          <a:off x="1043608" y="5085184"/>
          <a:ext cx="7205801" cy="792088"/>
        </p:xfrm>
        <a:graphic>
          <a:graphicData uri="http://schemas.openxmlformats.org/presentationml/2006/ole">
            <mc:AlternateContent xmlns:mc="http://schemas.openxmlformats.org/markup-compatibility/2006">
              <mc:Choice xmlns:v="urn:schemas-microsoft-com:vml" Requires="v">
                <p:oleObj spid="_x0000_s3203" name="公式" r:id="rId9" imgW="2082800" imgH="228600" progId="Equation.3">
                  <p:embed/>
                </p:oleObj>
              </mc:Choice>
              <mc:Fallback>
                <p:oleObj name="公式" r:id="rId9" imgW="2082800" imgH="228600" progId="Equation.3">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3608" y="5085184"/>
                        <a:ext cx="7205801" cy="792088"/>
                      </a:xfrm>
                      <a:prstGeom prst="rect">
                        <a:avLst/>
                      </a:prstGeom>
                      <a:noFill/>
                    </p:spPr>
                  </p:pic>
                </p:oleObj>
              </mc:Fallback>
            </mc:AlternateContent>
          </a:graphicData>
        </a:graphic>
      </p:graphicFrame>
    </p:spTree>
    <p:extLst>
      <p:ext uri="{BB962C8B-B14F-4D97-AF65-F5344CB8AC3E}">
        <p14:creationId xmlns:p14="http://schemas.microsoft.com/office/powerpoint/2010/main" val="191186965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457200" y="260648"/>
            <a:ext cx="8229600" cy="720080"/>
          </a:xfrm>
        </p:spPr>
        <p:txBody>
          <a:bodyPr>
            <a:normAutofit/>
          </a:bodyPr>
          <a:lstStyle/>
          <a:p>
            <a:pPr eaLnBrk="1" hangingPunct="1">
              <a:defRPr/>
            </a:pPr>
            <a:r>
              <a:rPr lang="zh-CN" altLang="en-US" sz="4000" b="1" dirty="0" smtClean="0">
                <a:ea typeface="黑体" pitchFamily="2" charset="-122"/>
              </a:rPr>
              <a:t>可逆突变的平衡频率</a:t>
            </a:r>
          </a:p>
        </p:txBody>
      </p:sp>
      <p:sp>
        <p:nvSpPr>
          <p:cNvPr id="3" name="内容占位符 2"/>
          <p:cNvSpPr>
            <a:spLocks noGrp="1"/>
          </p:cNvSpPr>
          <p:nvPr>
            <p:ph idx="1"/>
          </p:nvPr>
        </p:nvSpPr>
        <p:spPr>
          <a:xfrm>
            <a:off x="457200" y="2060848"/>
            <a:ext cx="8229600" cy="2880319"/>
          </a:xfrm>
        </p:spPr>
        <p:txBody>
          <a:bodyPr>
            <a:normAutofit lnSpcReduction="10000"/>
          </a:bodyPr>
          <a:lstStyle/>
          <a:p>
            <a:r>
              <a:rPr lang="zh-CN" altLang="en-US" dirty="0">
                <a:latin typeface="黑体" pitchFamily="49" charset="-122"/>
                <a:ea typeface="黑体" pitchFamily="49" charset="-122"/>
              </a:rPr>
              <a:t>从上式可知，当某一等位基因获得大于遗失时，则其频率增加；然而当频率增加后，其遗失也随着增加。所以，某一等位基因频率增加到一定程度后又会减少，直至最后达到平衡</a:t>
            </a:r>
            <a:r>
              <a:rPr lang="zh-CN" altLang="en-US" dirty="0" smtClean="0">
                <a:latin typeface="黑体" pitchFamily="49" charset="-122"/>
                <a:ea typeface="黑体" pitchFamily="49" charset="-122"/>
              </a:rPr>
              <a:t>为止。等位基因的平衡频率分别为：</a:t>
            </a:r>
            <a:endParaRPr lang="zh-CN" altLang="en-US" dirty="0"/>
          </a:p>
        </p:txBody>
      </p:sp>
      <p:graphicFrame>
        <p:nvGraphicFramePr>
          <p:cNvPr id="2" name="对象 1"/>
          <p:cNvGraphicFramePr>
            <a:graphicFrameLocks noChangeAspect="1"/>
          </p:cNvGraphicFramePr>
          <p:nvPr>
            <p:extLst>
              <p:ext uri="{D42A27DB-BD31-4B8C-83A1-F6EECF244321}">
                <p14:modId xmlns:p14="http://schemas.microsoft.com/office/powerpoint/2010/main" val="489860250"/>
              </p:ext>
            </p:extLst>
          </p:nvPr>
        </p:nvGraphicFramePr>
        <p:xfrm>
          <a:off x="1403648" y="980728"/>
          <a:ext cx="6127750" cy="790575"/>
        </p:xfrm>
        <a:graphic>
          <a:graphicData uri="http://schemas.openxmlformats.org/presentationml/2006/ole">
            <mc:AlternateContent xmlns:mc="http://schemas.openxmlformats.org/markup-compatibility/2006">
              <mc:Choice xmlns:v="urn:schemas-microsoft-com:vml" Requires="v">
                <p:oleObj spid="_x0000_s68681" name="公式" r:id="rId4" imgW="1765300" imgH="228600" progId="Equation.3">
                  <p:embed/>
                </p:oleObj>
              </mc:Choice>
              <mc:Fallback>
                <p:oleObj name="公式" r:id="rId4" imgW="1765300" imgH="228600" progId="Equation.3">
                  <p:embed/>
                  <p:pic>
                    <p:nvPicPr>
                      <p:cNvPr id="0" name="对象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3648" y="980728"/>
                        <a:ext cx="6127750"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1004172832"/>
              </p:ext>
            </p:extLst>
          </p:nvPr>
        </p:nvGraphicFramePr>
        <p:xfrm>
          <a:off x="2208459" y="4509120"/>
          <a:ext cx="4667797" cy="1440160"/>
        </p:xfrm>
        <a:graphic>
          <a:graphicData uri="http://schemas.openxmlformats.org/presentationml/2006/ole">
            <mc:AlternateContent xmlns:mc="http://schemas.openxmlformats.org/markup-compatibility/2006">
              <mc:Choice xmlns:v="urn:schemas-microsoft-com:vml" Requires="v">
                <p:oleObj spid="_x0000_s68682" name="公式" r:id="rId6" imgW="1269720" imgH="393480" progId="Equation.3">
                  <p:embed/>
                </p:oleObj>
              </mc:Choice>
              <mc:Fallback>
                <p:oleObj name="公式" r:id="rId6" imgW="1269720" imgH="393480" progId="Equation.3">
                  <p:embed/>
                  <p:pic>
                    <p:nvPicPr>
                      <p:cNvPr id="0" name="Object 3"/>
                      <p:cNvPicPr>
                        <a:picLocks noChangeAspect="1" noChangeArrowheads="1"/>
                      </p:cNvPicPr>
                      <p:nvPr/>
                    </p:nvPicPr>
                    <p:blipFill>
                      <a:blip r:embed="rId7"/>
                      <a:srcRect/>
                      <a:stretch>
                        <a:fillRect/>
                      </a:stretch>
                    </p:blipFill>
                    <p:spPr bwMode="auto">
                      <a:xfrm>
                        <a:off x="2208459" y="4509120"/>
                        <a:ext cx="4667797" cy="1440160"/>
                      </a:xfrm>
                      <a:prstGeom prst="rect">
                        <a:avLst/>
                      </a:prstGeom>
                      <a:noFill/>
                    </p:spPr>
                  </p:pic>
                </p:oleObj>
              </mc:Fallback>
            </mc:AlternateContent>
          </a:graphicData>
        </a:graphic>
      </p:graphicFrame>
    </p:spTree>
    <p:extLst>
      <p:ext uri="{BB962C8B-B14F-4D97-AF65-F5344CB8AC3E}">
        <p14:creationId xmlns:p14="http://schemas.microsoft.com/office/powerpoint/2010/main" val="445111718"/>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457200" y="404664"/>
            <a:ext cx="8229600" cy="648072"/>
          </a:xfrm>
        </p:spPr>
        <p:txBody>
          <a:bodyPr>
            <a:noAutofit/>
          </a:bodyPr>
          <a:lstStyle/>
          <a:p>
            <a:pPr eaLnBrk="1" hangingPunct="1">
              <a:defRPr/>
            </a:pPr>
            <a:r>
              <a:rPr lang="zh-CN" altLang="en-US" sz="4000" b="1" dirty="0" smtClean="0">
                <a:ea typeface="黑体" pitchFamily="2" charset="-122"/>
              </a:rPr>
              <a:t>世代间基因频率的递推关系</a:t>
            </a:r>
          </a:p>
        </p:txBody>
      </p:sp>
      <p:sp>
        <p:nvSpPr>
          <p:cNvPr id="3" name="内容占位符 2"/>
          <p:cNvSpPr>
            <a:spLocks noGrp="1"/>
          </p:cNvSpPr>
          <p:nvPr>
            <p:ph idx="1"/>
          </p:nvPr>
        </p:nvSpPr>
        <p:spPr>
          <a:xfrm>
            <a:off x="457200" y="3861048"/>
            <a:ext cx="8229600" cy="720080"/>
          </a:xfrm>
        </p:spPr>
        <p:txBody>
          <a:bodyPr>
            <a:normAutofit/>
          </a:bodyPr>
          <a:lstStyle/>
          <a:p>
            <a:r>
              <a:rPr lang="zh-CN" altLang="en-US" dirty="0" smtClean="0">
                <a:latin typeface="黑体" pitchFamily="49" charset="-122"/>
                <a:ea typeface="黑体" pitchFamily="49" charset="-122"/>
              </a:rPr>
              <a:t>从中也可以得到前面的平衡频率。</a:t>
            </a:r>
            <a:endParaRPr lang="zh-CN" altLang="en-US" dirty="0"/>
          </a:p>
        </p:txBody>
      </p:sp>
      <p:graphicFrame>
        <p:nvGraphicFramePr>
          <p:cNvPr id="7" name="对象 6"/>
          <p:cNvGraphicFramePr>
            <a:graphicFrameLocks noChangeAspect="1"/>
          </p:cNvGraphicFramePr>
          <p:nvPr>
            <p:extLst>
              <p:ext uri="{D42A27DB-BD31-4B8C-83A1-F6EECF244321}">
                <p14:modId xmlns:p14="http://schemas.microsoft.com/office/powerpoint/2010/main" val="2431932194"/>
              </p:ext>
            </p:extLst>
          </p:nvPr>
        </p:nvGraphicFramePr>
        <p:xfrm>
          <a:off x="1354682" y="1268760"/>
          <a:ext cx="5953622" cy="1080120"/>
        </p:xfrm>
        <a:graphic>
          <a:graphicData uri="http://schemas.openxmlformats.org/presentationml/2006/ole">
            <mc:AlternateContent xmlns:mc="http://schemas.openxmlformats.org/markup-compatibility/2006">
              <mc:Choice xmlns:v="urn:schemas-microsoft-com:vml" Requires="v">
                <p:oleObj spid="_x0000_s70730" name="公式" r:id="rId4" imgW="2184400" imgH="393700" progId="Equation.3">
                  <p:embed/>
                </p:oleObj>
              </mc:Choice>
              <mc:Fallback>
                <p:oleObj name="公式" r:id="rId4" imgW="2184400" imgH="3937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4682" y="1268760"/>
                        <a:ext cx="5953622" cy="1080120"/>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2453129639"/>
              </p:ext>
            </p:extLst>
          </p:nvPr>
        </p:nvGraphicFramePr>
        <p:xfrm>
          <a:off x="1414913" y="2492896"/>
          <a:ext cx="5806725" cy="1080120"/>
        </p:xfrm>
        <a:graphic>
          <a:graphicData uri="http://schemas.openxmlformats.org/presentationml/2006/ole">
            <mc:AlternateContent xmlns:mc="http://schemas.openxmlformats.org/markup-compatibility/2006">
              <mc:Choice xmlns:v="urn:schemas-microsoft-com:vml" Requires="v">
                <p:oleObj spid="_x0000_s70731" name="公式" r:id="rId6" imgW="2133600" imgH="393700" progId="Equation.3">
                  <p:embed/>
                </p:oleObj>
              </mc:Choice>
              <mc:Fallback>
                <p:oleObj name="公式" r:id="rId6" imgW="2133600" imgH="3937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4913" y="2492896"/>
                        <a:ext cx="5806725" cy="1080120"/>
                      </a:xfrm>
                      <a:prstGeom prst="rect">
                        <a:avLst/>
                      </a:prstGeom>
                      <a:noFill/>
                    </p:spPr>
                  </p:pic>
                </p:oleObj>
              </mc:Fallback>
            </mc:AlternateContent>
          </a:graphicData>
        </a:graphic>
      </p:graphicFrame>
    </p:spTree>
    <p:extLst>
      <p:ext uri="{BB962C8B-B14F-4D97-AF65-F5344CB8AC3E}">
        <p14:creationId xmlns:p14="http://schemas.microsoft.com/office/powerpoint/2010/main" val="2999898406"/>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457200" y="260648"/>
            <a:ext cx="8229600" cy="864096"/>
          </a:xfrm>
        </p:spPr>
        <p:txBody>
          <a:bodyPr>
            <a:noAutofit/>
          </a:bodyPr>
          <a:lstStyle/>
          <a:p>
            <a:pPr>
              <a:defRPr/>
            </a:pPr>
            <a:r>
              <a:rPr lang="zh-CN" altLang="zh-CN" sz="4000" b="1" dirty="0" smtClean="0">
                <a:ea typeface="黑体" pitchFamily="2" charset="-122"/>
              </a:rPr>
              <a:t>基因频率</a:t>
            </a:r>
            <a:r>
              <a:rPr lang="zh-CN" altLang="zh-CN" sz="4000" b="1" dirty="0">
                <a:ea typeface="黑体" pitchFamily="2" charset="-122"/>
              </a:rPr>
              <a:t>到达给定值的时间</a:t>
            </a:r>
            <a:endParaRPr lang="zh-CN" altLang="en-US" sz="4000" b="1" dirty="0">
              <a:ea typeface="黑体" pitchFamily="2" charset="-122"/>
            </a:endParaRPr>
          </a:p>
        </p:txBody>
      </p:sp>
      <p:sp>
        <p:nvSpPr>
          <p:cNvPr id="3" name="内容占位符 2"/>
          <p:cNvSpPr>
            <a:spLocks noGrp="1"/>
          </p:cNvSpPr>
          <p:nvPr>
            <p:ph idx="1"/>
          </p:nvPr>
        </p:nvSpPr>
        <p:spPr>
          <a:xfrm>
            <a:off x="683568" y="2564904"/>
            <a:ext cx="7776864" cy="2232248"/>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例如，</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0.00003</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=0.00002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，平衡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0.40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上述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得到等位基因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0.90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0.80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需要大约</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4463</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个世代</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683052453"/>
              </p:ext>
            </p:extLst>
          </p:nvPr>
        </p:nvGraphicFramePr>
        <p:xfrm>
          <a:off x="544643" y="1268760"/>
          <a:ext cx="8054714" cy="1080120"/>
        </p:xfrm>
        <a:graphic>
          <a:graphicData uri="http://schemas.openxmlformats.org/presentationml/2006/ole">
            <mc:AlternateContent xmlns:mc="http://schemas.openxmlformats.org/markup-compatibility/2006">
              <mc:Choice xmlns:v="urn:schemas-microsoft-com:vml" Requires="v">
                <p:oleObj spid="_x0000_s71716" name="公式" r:id="rId4" imgW="3175000" imgH="419100" progId="Equation.3">
                  <p:embed/>
                </p:oleObj>
              </mc:Choice>
              <mc:Fallback>
                <p:oleObj name="公式" r:id="rId4" imgW="3175000" imgH="4191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643" y="1268760"/>
                        <a:ext cx="8054714" cy="1080120"/>
                      </a:xfrm>
                      <a:prstGeom prst="rect">
                        <a:avLst/>
                      </a:prstGeom>
                      <a:noFill/>
                    </p:spPr>
                  </p:pic>
                </p:oleObj>
              </mc:Fallback>
            </mc:AlternateContent>
          </a:graphicData>
        </a:graphic>
      </p:graphicFrame>
    </p:spTree>
    <p:extLst>
      <p:ext uri="{BB962C8B-B14F-4D97-AF65-F5344CB8AC3E}">
        <p14:creationId xmlns:p14="http://schemas.microsoft.com/office/powerpoint/2010/main" val="1236663418"/>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457200" y="274638"/>
            <a:ext cx="8229600" cy="1498178"/>
          </a:xfrm>
        </p:spPr>
        <p:txBody>
          <a:bodyPr>
            <a:normAutofit/>
          </a:bodyPr>
          <a:lstStyle/>
          <a:p>
            <a:pPr>
              <a:defRPr/>
            </a:pPr>
            <a:r>
              <a:rPr lang="zh-CN" altLang="zh-CN" sz="4000" b="1" dirty="0">
                <a:latin typeface="黑体" panose="02010609060101010101" pitchFamily="49" charset="-122"/>
                <a:ea typeface="黑体" panose="02010609060101010101" pitchFamily="49" charset="-122"/>
              </a:rPr>
              <a:t>随机交配群体中可逆突变座位上等位基因频率随时间变化曲线</a:t>
            </a:r>
            <a:endParaRPr lang="zh-CN" altLang="en-US" sz="4000" b="1" dirty="0" smtClean="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457200" y="5013176"/>
            <a:ext cx="8229600" cy="151216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三条曲线分别代表基因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的三个起始群体，基因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的突变频率为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的突变频率为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，平衡频率为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0.0909</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1" name="图片 1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1628800"/>
            <a:ext cx="5112568" cy="3456384"/>
          </a:xfrm>
          <a:prstGeom prst="rect">
            <a:avLst/>
          </a:prstGeom>
          <a:noFill/>
          <a:ln>
            <a:noFill/>
          </a:ln>
        </p:spPr>
      </p:pic>
    </p:spTree>
    <p:extLst>
      <p:ext uri="{BB962C8B-B14F-4D97-AF65-F5344CB8AC3E}">
        <p14:creationId xmlns:p14="http://schemas.microsoft.com/office/powerpoint/2010/main" val="3529650990"/>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899592" y="274638"/>
            <a:ext cx="7488832" cy="778098"/>
          </a:xfrm>
        </p:spPr>
        <p:txBody>
          <a:bodyPr>
            <a:normAutofit/>
          </a:bodyPr>
          <a:lstStyle/>
          <a:p>
            <a:pPr>
              <a:defRPr/>
            </a:pPr>
            <a:r>
              <a:rPr lang="zh-CN" altLang="en-US" sz="4000" b="1" dirty="0" smtClean="0">
                <a:latin typeface="黑体" panose="02010609060101010101" pitchFamily="49" charset="-122"/>
                <a:ea typeface="黑体" panose="02010609060101010101" pitchFamily="49" charset="-122"/>
              </a:rPr>
              <a:t>突变对群体结构的影响</a:t>
            </a:r>
          </a:p>
        </p:txBody>
      </p:sp>
      <p:sp>
        <p:nvSpPr>
          <p:cNvPr id="3" name="内容占位符 2"/>
          <p:cNvSpPr>
            <a:spLocks noGrp="1"/>
          </p:cNvSpPr>
          <p:nvPr>
            <p:ph idx="1"/>
          </p:nvPr>
        </p:nvSpPr>
        <p:spPr>
          <a:xfrm>
            <a:off x="457200" y="1052736"/>
            <a:ext cx="8229600" cy="5616624"/>
          </a:xfrm>
        </p:spPr>
        <p:txBody>
          <a:bodyPr>
            <a:normAutofit fontScale="92500" lnSpcReduction="20000"/>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短期内，突变对基因频率的影响不会很大（一些微生物除外）。但是，如果从进化的角度或从时间的角度来看，它又是非常重要的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突变往往是不对称的，即基因从野生型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到突变型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的突变频率一般要比从突变型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回复到野生型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的频率高得多，前者往往为后者的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倍左右，即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只有突变而没有其他改变基因频率的因素，最终的群体中突变型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的频率要远高于野生型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。果真如此，突变型会成为群体中的常见等位基因（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common allele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），而野生型则称为稀有等位基因（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rare allele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，这种现象在很多自然群体中并没有出现，也就意味着可逆突变并不是改变基因频率的唯一因素，可能还有选择的影响。</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92250173"/>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fontScale="90000"/>
          </a:bodyPr>
          <a:lstStyle/>
          <a:p>
            <a:r>
              <a:rPr lang="zh-CN" altLang="zh-CN" b="1" dirty="0" smtClean="0">
                <a:latin typeface="黑体" panose="02010609060101010101" pitchFamily="49" charset="-122"/>
                <a:ea typeface="黑体" panose="02010609060101010101" pitchFamily="49" charset="-122"/>
              </a:rPr>
              <a:t>影响</a:t>
            </a:r>
            <a:r>
              <a:rPr lang="zh-CN" altLang="en-US" b="1" dirty="0" smtClean="0">
                <a:latin typeface="黑体" panose="02010609060101010101" pitchFamily="49" charset="-122"/>
                <a:ea typeface="黑体" panose="02010609060101010101" pitchFamily="49" charset="-122"/>
              </a:rPr>
              <a:t>群体结构的</a:t>
            </a:r>
            <a:r>
              <a:rPr lang="zh-CN" altLang="zh-CN" b="1" dirty="0" smtClean="0">
                <a:latin typeface="黑体" panose="02010609060101010101" pitchFamily="49" charset="-122"/>
                <a:ea typeface="黑体" panose="02010609060101010101" pitchFamily="49" charset="-122"/>
              </a:rPr>
              <a:t>因素</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467544" y="1124744"/>
            <a:ext cx="8229600" cy="5112568"/>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对于随机交配大群体来说，如果没有外来因素干扰，基因频率和基因型频率将代代相同。</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种物种在繁衍过程中，总是要受到各种外界或内部因素的影响，致使群体的遗传组成在世代传递过程中发生变化，有时导致基因频率的变化，有时导致基因型频率的变化，有时还可能同时影响基因频率和基因型频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影响因素可以分成两大类型，一类称为系统过程（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systematic process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），如突变、迁移和选择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。系统</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过程对遗传组成的影响，在数量和方向上是可以预期的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6169803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899592" y="274638"/>
            <a:ext cx="7488832" cy="922114"/>
          </a:xfrm>
        </p:spPr>
        <p:txBody>
          <a:bodyPr>
            <a:normAutofit/>
          </a:bodyPr>
          <a:lstStyle/>
          <a:p>
            <a:pPr>
              <a:defRPr/>
            </a:pPr>
            <a:r>
              <a:rPr lang="zh-CN" altLang="en-US" sz="4000" b="1" dirty="0" smtClean="0">
                <a:latin typeface="黑体" panose="02010609060101010101" pitchFamily="49" charset="-122"/>
                <a:ea typeface="黑体" panose="02010609060101010101" pitchFamily="49" charset="-122"/>
              </a:rPr>
              <a:t>迁移</a:t>
            </a:r>
          </a:p>
        </p:txBody>
      </p:sp>
      <p:sp>
        <p:nvSpPr>
          <p:cNvPr id="3" name="内容占位符 2"/>
          <p:cNvSpPr>
            <a:spLocks noGrp="1"/>
          </p:cNvSpPr>
          <p:nvPr>
            <p:ph idx="1"/>
          </p:nvPr>
        </p:nvSpPr>
        <p:spPr>
          <a:xfrm>
            <a:off x="683568" y="1268760"/>
            <a:ext cx="7920880" cy="3456384"/>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迁移（</a:t>
            </a:r>
            <a:r>
              <a:rPr lang="en-US" altLang="zh-CN" dirty="0">
                <a:latin typeface="Times New Roman" panose="02020603050405020304" pitchFamily="18" charset="0"/>
                <a:ea typeface="黑体" panose="02010609060101010101" pitchFamily="49" charset="-122"/>
                <a:cs typeface="Times New Roman" panose="02020603050405020304" pitchFamily="18" charset="0"/>
              </a:rPr>
              <a:t>migration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）指的是个体在不同群体（也称为亚群体）间的移动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迁移</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的最终结果是基因在亚群体间的流动，它可以是单向的，也可以是双向的，也可以是两个亚群体间的迁移，也可以是多个亚群体间的迁移。</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12840987"/>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60" name="Rectangle 24"/>
          <p:cNvSpPr>
            <a:spLocks noGrp="1" noChangeArrowheads="1"/>
          </p:cNvSpPr>
          <p:nvPr>
            <p:ph type="title"/>
          </p:nvPr>
        </p:nvSpPr>
        <p:spPr>
          <a:xfrm>
            <a:off x="539552" y="202630"/>
            <a:ext cx="8208912" cy="778098"/>
          </a:xfrm>
        </p:spPr>
        <p:txBody>
          <a:bodyPr>
            <a:noAutofit/>
          </a:bodyPr>
          <a:lstStyle/>
          <a:p>
            <a:pPr>
              <a:defRPr/>
            </a:pPr>
            <a:r>
              <a:rPr lang="zh-CN" altLang="zh-CN" sz="4000" b="1" dirty="0">
                <a:latin typeface="黑体" panose="02010609060101010101" pitchFamily="49" charset="-122"/>
                <a:ea typeface="黑体" panose="02010609060101010101" pitchFamily="49" charset="-122"/>
              </a:rPr>
              <a:t>从大陆向岛屿的单向迁移模型图</a:t>
            </a:r>
            <a:endParaRPr lang="zh-CN" altLang="en-US" sz="4000" b="1" dirty="0" smtClean="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539552" y="4437112"/>
            <a:ext cx="8064896" cy="18722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实心圆代表等位基因</a:t>
            </a:r>
            <a:r>
              <a:rPr lang="en-AU"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，空心圆等位基因</a:t>
            </a:r>
            <a:r>
              <a:rPr lang="en-AU" altLang="zh-CN" sz="2800" i="1"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迁移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开始前，等位基因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在岛屿和大陆上的频率分别为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。每个世代从大陆迁移的个体占岛屿群体的比例为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m</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9" name="图片 8"/>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63688" y="980728"/>
            <a:ext cx="5328592" cy="3456384"/>
          </a:xfrm>
          <a:prstGeom prst="rect">
            <a:avLst/>
          </a:prstGeom>
          <a:noFill/>
          <a:ln>
            <a:noFill/>
          </a:ln>
        </p:spPr>
      </p:pic>
    </p:spTree>
    <p:extLst>
      <p:ext uri="{BB962C8B-B14F-4D97-AF65-F5344CB8AC3E}">
        <p14:creationId xmlns:p14="http://schemas.microsoft.com/office/powerpoint/2010/main" val="409959733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1187624" y="260648"/>
            <a:ext cx="6840760" cy="720080"/>
          </a:xfrm>
        </p:spPr>
        <p:txBody>
          <a:bodyPr>
            <a:normAutofit/>
          </a:bodyPr>
          <a:lstStyle/>
          <a:p>
            <a:pPr eaLnBrk="1" hangingPunct="1">
              <a:defRPr/>
            </a:pPr>
            <a:r>
              <a:rPr lang="zh-CN" altLang="en-US" sz="4000" b="1" dirty="0" smtClean="0">
                <a:latin typeface="黑体" pitchFamily="2" charset="-122"/>
                <a:ea typeface="黑体" pitchFamily="2" charset="-122"/>
              </a:rPr>
              <a:t>迁移对基因频率的影响 </a:t>
            </a:r>
          </a:p>
        </p:txBody>
      </p:sp>
      <p:sp>
        <p:nvSpPr>
          <p:cNvPr id="135181" name="Rectangle 13"/>
          <p:cNvSpPr>
            <a:spLocks noGrp="1" noChangeArrowheads="1"/>
          </p:cNvSpPr>
          <p:nvPr>
            <p:ph type="body" idx="1"/>
          </p:nvPr>
        </p:nvSpPr>
        <p:spPr>
          <a:xfrm>
            <a:off x="683568" y="1052736"/>
            <a:ext cx="7920880" cy="3744415"/>
          </a:xfrm>
        </p:spPr>
        <p:txBody>
          <a:bodyPr>
            <a:normAutofit/>
          </a:bodyPr>
          <a:lstStyle/>
          <a:p>
            <a:pPr eaLnBrk="1" hangingPunct="1">
              <a:defRPr/>
            </a:pPr>
            <a:r>
              <a:rPr lang="zh-CN" altLang="en-US" dirty="0" smtClean="0">
                <a:latin typeface="Times New Roman" panose="02020603050405020304" pitchFamily="18" charset="0"/>
                <a:ea typeface="黑体" pitchFamily="2" charset="-122"/>
                <a:cs typeface="Times New Roman" panose="02020603050405020304" pitchFamily="18" charset="0"/>
              </a:rPr>
              <a:t>原来岛屿群体中基因</a:t>
            </a:r>
            <a:r>
              <a:rPr lang="en-US" altLang="zh-CN" i="1" dirty="0" smtClean="0">
                <a:latin typeface="Times New Roman" panose="02020603050405020304" pitchFamily="18" charset="0"/>
                <a:ea typeface="黑体" pitchFamily="2" charset="-122"/>
                <a:cs typeface="Times New Roman" panose="02020603050405020304" pitchFamily="18" charset="0"/>
              </a:rPr>
              <a:t>A</a:t>
            </a:r>
            <a:r>
              <a:rPr lang="zh-CN" altLang="en-US" dirty="0" smtClean="0">
                <a:latin typeface="Times New Roman" panose="02020603050405020304" pitchFamily="18" charset="0"/>
                <a:ea typeface="黑体" pitchFamily="2" charset="-122"/>
                <a:cs typeface="Times New Roman" panose="02020603050405020304" pitchFamily="18" charset="0"/>
              </a:rPr>
              <a:t>的频率为</a:t>
            </a:r>
            <a:r>
              <a:rPr lang="en-US" altLang="zh-CN" i="1" dirty="0" smtClean="0">
                <a:latin typeface="Times New Roman" panose="02020603050405020304" pitchFamily="18" charset="0"/>
                <a:ea typeface="黑体" pitchFamily="2" charset="-122"/>
                <a:cs typeface="Times New Roman" panose="02020603050405020304" pitchFamily="18" charset="0"/>
              </a:rPr>
              <a:t>p</a:t>
            </a:r>
            <a:r>
              <a:rPr lang="en-US" altLang="zh-CN" baseline="-25000" dirty="0" smtClean="0">
                <a:latin typeface="Times New Roman" panose="02020603050405020304" pitchFamily="18" charset="0"/>
                <a:ea typeface="黑体" pitchFamily="2" charset="-122"/>
                <a:cs typeface="Times New Roman" panose="02020603050405020304" pitchFamily="18" charset="0"/>
              </a:rPr>
              <a:t>0</a:t>
            </a:r>
            <a:r>
              <a:rPr lang="zh-CN" altLang="en-US" dirty="0" smtClean="0">
                <a:latin typeface="Times New Roman" panose="02020603050405020304" pitchFamily="18" charset="0"/>
                <a:ea typeface="黑体" pitchFamily="2" charset="-122"/>
                <a:cs typeface="Times New Roman" panose="02020603050405020304" pitchFamily="18" charset="0"/>
              </a:rPr>
              <a:t>。每个世代由大陆群体迁入比率为</a:t>
            </a:r>
            <a:r>
              <a:rPr lang="en-US" altLang="zh-CN" i="1" dirty="0" smtClean="0">
                <a:latin typeface="Times New Roman" panose="02020603050405020304" pitchFamily="18" charset="0"/>
                <a:ea typeface="黑体" pitchFamily="2" charset="-122"/>
                <a:cs typeface="Times New Roman" panose="02020603050405020304" pitchFamily="18" charset="0"/>
              </a:rPr>
              <a:t>m</a:t>
            </a:r>
            <a:r>
              <a:rPr lang="zh-CN" altLang="en-US" dirty="0" smtClean="0">
                <a:latin typeface="Times New Roman" panose="02020603050405020304" pitchFamily="18" charset="0"/>
                <a:ea typeface="黑体" pitchFamily="2" charset="-122"/>
                <a:cs typeface="Times New Roman" panose="02020603050405020304" pitchFamily="18" charset="0"/>
              </a:rPr>
              <a:t>的个体，大陆群体中基因</a:t>
            </a:r>
            <a:r>
              <a:rPr lang="en-US" altLang="zh-CN" i="1" dirty="0" smtClean="0">
                <a:latin typeface="Times New Roman" panose="02020603050405020304" pitchFamily="18" charset="0"/>
                <a:ea typeface="黑体" pitchFamily="2" charset="-122"/>
                <a:cs typeface="Times New Roman" panose="02020603050405020304" pitchFamily="18" charset="0"/>
              </a:rPr>
              <a:t>A</a:t>
            </a:r>
            <a:r>
              <a:rPr lang="zh-CN" altLang="en-US" dirty="0" smtClean="0">
                <a:latin typeface="Times New Roman" panose="02020603050405020304" pitchFamily="18" charset="0"/>
                <a:ea typeface="黑体" pitchFamily="2" charset="-122"/>
                <a:cs typeface="Times New Roman" panose="02020603050405020304" pitchFamily="18" charset="0"/>
              </a:rPr>
              <a:t>的频率为</a:t>
            </a:r>
            <a:r>
              <a:rPr lang="en-US" altLang="zh-CN" i="1" dirty="0" smtClean="0">
                <a:latin typeface="Times New Roman" panose="02020603050405020304" pitchFamily="18" charset="0"/>
                <a:ea typeface="黑体" pitchFamily="2" charset="-122"/>
                <a:cs typeface="Times New Roman" panose="02020603050405020304" pitchFamily="18" charset="0"/>
              </a:rPr>
              <a:t>p</a:t>
            </a:r>
            <a:r>
              <a:rPr lang="en-US" altLang="zh-CN" i="1" baseline="-25000" dirty="0" smtClean="0">
                <a:latin typeface="Times New Roman" panose="02020603050405020304" pitchFamily="18" charset="0"/>
                <a:ea typeface="黑体" pitchFamily="2" charset="-122"/>
                <a:cs typeface="Times New Roman" panose="02020603050405020304" pitchFamily="18" charset="0"/>
              </a:rPr>
              <a:t>m</a:t>
            </a:r>
            <a:r>
              <a:rPr lang="zh-CN" altLang="en-US" dirty="0">
                <a:latin typeface="Times New Roman" panose="02020603050405020304" pitchFamily="18" charset="0"/>
                <a:ea typeface="黑体" pitchFamily="2" charset="-122"/>
                <a:cs typeface="Times New Roman" panose="02020603050405020304" pitchFamily="18" charset="0"/>
              </a:rPr>
              <a:t> 。</a:t>
            </a:r>
            <a:endParaRPr lang="en-US" altLang="zh-CN" i="1" baseline="-25000" dirty="0" smtClean="0">
              <a:latin typeface="Times New Roman" panose="02020603050405020304" pitchFamily="18" charset="0"/>
              <a:ea typeface="黑体" pitchFamily="2" charset="-122"/>
              <a:cs typeface="Times New Roman" panose="02020603050405020304" pitchFamily="18" charset="0"/>
            </a:endParaRPr>
          </a:p>
          <a:p>
            <a:pPr>
              <a:defRPr/>
            </a:pPr>
            <a:r>
              <a:rPr lang="zh-CN" altLang="en-US" dirty="0" smtClean="0">
                <a:latin typeface="Times New Roman" panose="02020603050405020304" pitchFamily="18" charset="0"/>
                <a:ea typeface="黑体" pitchFamily="2" charset="-122"/>
                <a:cs typeface="Times New Roman" panose="02020603050405020304" pitchFamily="18" charset="0"/>
              </a:rPr>
              <a:t>迁移发生</a:t>
            </a:r>
            <a:r>
              <a:rPr lang="zh-CN" altLang="en-US" dirty="0">
                <a:latin typeface="Times New Roman" panose="02020603050405020304" pitchFamily="18" charset="0"/>
                <a:ea typeface="黑体" pitchFamily="2" charset="-122"/>
                <a:cs typeface="Times New Roman" panose="02020603050405020304" pitchFamily="18" charset="0"/>
              </a:rPr>
              <a:t>后</a:t>
            </a:r>
            <a:r>
              <a:rPr lang="zh-CN" altLang="en-US" dirty="0" smtClean="0">
                <a:latin typeface="Times New Roman" panose="02020603050405020304" pitchFamily="18" charset="0"/>
                <a:ea typeface="黑体" pitchFamily="2" charset="-122"/>
                <a:cs typeface="Times New Roman" panose="02020603050405020304" pitchFamily="18" charset="0"/>
              </a:rPr>
              <a:t>，大陆群体对基因</a:t>
            </a:r>
            <a:r>
              <a:rPr lang="en-US" altLang="zh-CN" i="1" dirty="0" smtClean="0">
                <a:latin typeface="Times New Roman" panose="02020603050405020304" pitchFamily="18" charset="0"/>
                <a:ea typeface="黑体" pitchFamily="2" charset="-122"/>
                <a:cs typeface="Times New Roman" panose="02020603050405020304" pitchFamily="18" charset="0"/>
              </a:rPr>
              <a:t>A</a:t>
            </a:r>
            <a:r>
              <a:rPr lang="zh-CN" altLang="en-US" dirty="0" smtClean="0">
                <a:latin typeface="Times New Roman" panose="02020603050405020304" pitchFamily="18" charset="0"/>
                <a:ea typeface="黑体" pitchFamily="2" charset="-122"/>
                <a:cs typeface="Times New Roman" panose="02020603050405020304" pitchFamily="18" charset="0"/>
              </a:rPr>
              <a:t>频率的贡献为</a:t>
            </a:r>
            <a:r>
              <a:rPr lang="en-US" altLang="zh-CN" i="1" dirty="0" err="1">
                <a:latin typeface="Times New Roman" panose="02020603050405020304" pitchFamily="18" charset="0"/>
                <a:ea typeface="黑体" pitchFamily="2" charset="-122"/>
                <a:cs typeface="Times New Roman" panose="02020603050405020304" pitchFamily="18" charset="0"/>
              </a:rPr>
              <a:t>p</a:t>
            </a:r>
            <a:r>
              <a:rPr lang="en-US" altLang="zh-CN" i="1" baseline="-25000" dirty="0" err="1">
                <a:latin typeface="Times New Roman" panose="02020603050405020304" pitchFamily="18" charset="0"/>
                <a:ea typeface="黑体" pitchFamily="2" charset="-122"/>
                <a:cs typeface="Times New Roman" panose="02020603050405020304" pitchFamily="18" charset="0"/>
              </a:rPr>
              <a:t>m</a:t>
            </a:r>
            <a:r>
              <a:rPr lang="en-US" altLang="zh-CN" dirty="0" err="1">
                <a:latin typeface="Times New Roman" panose="02020603050405020304" pitchFamily="18" charset="0"/>
                <a:ea typeface="黑体" pitchFamily="2" charset="-122"/>
                <a:cs typeface="Times New Roman" panose="02020603050405020304" pitchFamily="18" charset="0"/>
              </a:rPr>
              <a:t>×</a:t>
            </a:r>
            <a:r>
              <a:rPr lang="en-US" altLang="zh-CN" i="1" dirty="0" err="1">
                <a:latin typeface="Times New Roman" panose="02020603050405020304" pitchFamily="18" charset="0"/>
                <a:ea typeface="黑体" pitchFamily="2" charset="-122"/>
                <a:cs typeface="Times New Roman" panose="02020603050405020304" pitchFamily="18" charset="0"/>
              </a:rPr>
              <a:t>m</a:t>
            </a:r>
            <a:r>
              <a:rPr lang="zh-CN" altLang="en-US" dirty="0" smtClean="0">
                <a:latin typeface="Times New Roman" panose="02020603050405020304" pitchFamily="18" charset="0"/>
                <a:ea typeface="黑体" pitchFamily="2" charset="-122"/>
                <a:cs typeface="Times New Roman" panose="02020603050405020304" pitchFamily="18" charset="0"/>
              </a:rPr>
              <a:t>；迁移前岛屿群体对基因</a:t>
            </a:r>
            <a:r>
              <a:rPr lang="en-US" altLang="zh-CN" i="1" dirty="0" smtClean="0">
                <a:latin typeface="Times New Roman" panose="02020603050405020304" pitchFamily="18" charset="0"/>
                <a:ea typeface="黑体" pitchFamily="2" charset="-122"/>
                <a:cs typeface="Times New Roman" panose="02020603050405020304" pitchFamily="18" charset="0"/>
              </a:rPr>
              <a:t>A</a:t>
            </a:r>
            <a:r>
              <a:rPr lang="zh-CN" altLang="en-US" dirty="0" smtClean="0">
                <a:latin typeface="Times New Roman" panose="02020603050405020304" pitchFamily="18" charset="0"/>
                <a:ea typeface="黑体" pitchFamily="2" charset="-122"/>
                <a:cs typeface="Times New Roman" panose="02020603050405020304" pitchFamily="18" charset="0"/>
              </a:rPr>
              <a:t>频率的贡献为</a:t>
            </a:r>
            <a:r>
              <a:rPr lang="en-US" altLang="zh-CN" i="1" dirty="0" smtClean="0">
                <a:latin typeface="Times New Roman" panose="02020603050405020304" pitchFamily="18" charset="0"/>
                <a:ea typeface="黑体" pitchFamily="2" charset="-122"/>
                <a:cs typeface="Times New Roman" panose="02020603050405020304" pitchFamily="18" charset="0"/>
              </a:rPr>
              <a:t>p</a:t>
            </a:r>
            <a:r>
              <a:rPr lang="en-US" altLang="zh-CN" baseline="-25000" dirty="0" smtClean="0">
                <a:latin typeface="Times New Roman" panose="02020603050405020304" pitchFamily="18" charset="0"/>
                <a:ea typeface="黑体" pitchFamily="2" charset="-122"/>
                <a:cs typeface="Times New Roman" panose="02020603050405020304" pitchFamily="18" charset="0"/>
              </a:rPr>
              <a:t>0</a:t>
            </a:r>
            <a:r>
              <a:rPr lang="en-US" altLang="zh-CN" dirty="0" smtClean="0">
                <a:latin typeface="Times New Roman" panose="02020603050405020304" pitchFamily="18" charset="0"/>
                <a:ea typeface="黑体" pitchFamily="2" charset="-122"/>
                <a:cs typeface="Times New Roman" panose="02020603050405020304" pitchFamily="18" charset="0"/>
              </a:rPr>
              <a:t>(1</a:t>
            </a:r>
            <a:r>
              <a:rPr lang="zh-CN" altLang="en-US" dirty="0" smtClean="0">
                <a:latin typeface="Times New Roman" panose="02020603050405020304" pitchFamily="18" charset="0"/>
                <a:ea typeface="黑体" pitchFamily="2" charset="-122"/>
                <a:cs typeface="Times New Roman" panose="02020603050405020304" pitchFamily="18" charset="0"/>
              </a:rPr>
              <a:t>－</a:t>
            </a:r>
            <a:r>
              <a:rPr lang="en-US" altLang="zh-CN" i="1" dirty="0" smtClean="0">
                <a:latin typeface="Times New Roman" panose="02020603050405020304" pitchFamily="18" charset="0"/>
                <a:ea typeface="黑体" pitchFamily="2" charset="-122"/>
                <a:cs typeface="Times New Roman" panose="02020603050405020304" pitchFamily="18" charset="0"/>
              </a:rPr>
              <a:t>m</a:t>
            </a:r>
            <a:r>
              <a:rPr lang="en-US" altLang="zh-CN" dirty="0" smtClean="0">
                <a:latin typeface="Times New Roman" panose="02020603050405020304" pitchFamily="18" charset="0"/>
                <a:ea typeface="黑体" pitchFamily="2" charset="-122"/>
                <a:cs typeface="Times New Roman" panose="02020603050405020304" pitchFamily="18" charset="0"/>
              </a:rPr>
              <a:t>) </a:t>
            </a:r>
            <a:r>
              <a:rPr lang="zh-CN" altLang="en-US" dirty="0" smtClean="0">
                <a:latin typeface="Times New Roman" panose="02020603050405020304" pitchFamily="18" charset="0"/>
                <a:ea typeface="黑体" pitchFamily="2" charset="-122"/>
                <a:cs typeface="Times New Roman" panose="02020603050405020304" pitchFamily="18" charset="0"/>
              </a:rPr>
              <a:t>。</a:t>
            </a:r>
            <a:endParaRPr lang="en-US" altLang="zh-CN" dirty="0" smtClean="0">
              <a:latin typeface="Times New Roman" panose="02020603050405020304" pitchFamily="18" charset="0"/>
              <a:ea typeface="黑体" pitchFamily="2" charset="-122"/>
              <a:cs typeface="Times New Roman" panose="02020603050405020304" pitchFamily="18" charset="0"/>
            </a:endParaRPr>
          </a:p>
          <a:p>
            <a:pPr>
              <a:defRPr/>
            </a:pPr>
            <a:r>
              <a:rPr lang="zh-CN" altLang="en-US" dirty="0" smtClean="0">
                <a:latin typeface="Times New Roman" panose="02020603050405020304" pitchFamily="18" charset="0"/>
                <a:ea typeface="黑体" pitchFamily="2" charset="-122"/>
                <a:cs typeface="Times New Roman" panose="02020603050405020304" pitchFamily="18" charset="0"/>
              </a:rPr>
              <a:t>岛屿群体的</a:t>
            </a:r>
            <a:r>
              <a:rPr lang="zh-CN" altLang="zh-CN" dirty="0" smtClean="0">
                <a:latin typeface="Times New Roman" panose="02020603050405020304" pitchFamily="18" charset="0"/>
                <a:ea typeface="黑体" pitchFamily="2" charset="-122"/>
                <a:cs typeface="Times New Roman" panose="02020603050405020304" pitchFamily="18" charset="0"/>
              </a:rPr>
              <a:t>基因频率</a:t>
            </a:r>
            <a:r>
              <a:rPr lang="zh-CN" altLang="en-US" dirty="0" smtClean="0">
                <a:latin typeface="Times New Roman" panose="02020603050405020304" pitchFamily="18" charset="0"/>
                <a:ea typeface="黑体" pitchFamily="2" charset="-122"/>
                <a:cs typeface="Times New Roman" panose="02020603050405020304" pitchFamily="18" charset="0"/>
              </a:rPr>
              <a:t>及其改变量分别为：</a:t>
            </a:r>
            <a:endParaRPr lang="en-US" altLang="zh-CN" dirty="0">
              <a:latin typeface="Times New Roman" panose="02020603050405020304" pitchFamily="18" charset="0"/>
              <a:ea typeface="黑体" pitchFamily="2"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1126829531"/>
              </p:ext>
            </p:extLst>
          </p:nvPr>
        </p:nvGraphicFramePr>
        <p:xfrm>
          <a:off x="1003044" y="4797152"/>
          <a:ext cx="7452828" cy="648072"/>
        </p:xfrm>
        <a:graphic>
          <a:graphicData uri="http://schemas.openxmlformats.org/presentationml/2006/ole">
            <mc:AlternateContent xmlns:mc="http://schemas.openxmlformats.org/markup-compatibility/2006">
              <mc:Choice xmlns:v="urn:schemas-microsoft-com:vml" Requires="v">
                <p:oleObj spid="_x0000_s73801" name="公式" r:id="rId4" imgW="2628900" imgH="228600" progId="Equation.3">
                  <p:embed/>
                </p:oleObj>
              </mc:Choice>
              <mc:Fallback>
                <p:oleObj name="公式" r:id="rId4" imgW="26289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3044" y="4797152"/>
                        <a:ext cx="7452828" cy="648072"/>
                      </a:xfrm>
                      <a:prstGeom prst="rect">
                        <a:avLst/>
                      </a:prstGeom>
                      <a:noFill/>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873229430"/>
              </p:ext>
            </p:extLst>
          </p:nvPr>
        </p:nvGraphicFramePr>
        <p:xfrm>
          <a:off x="1043608" y="5517232"/>
          <a:ext cx="4752528" cy="648072"/>
        </p:xfrm>
        <a:graphic>
          <a:graphicData uri="http://schemas.openxmlformats.org/presentationml/2006/ole">
            <mc:AlternateContent xmlns:mc="http://schemas.openxmlformats.org/markup-compatibility/2006">
              <mc:Choice xmlns:v="urn:schemas-microsoft-com:vml" Requires="v">
                <p:oleObj spid="_x0000_s73802" name="公式" r:id="rId6" imgW="1676400" imgH="228600" progId="Equation.3">
                  <p:embed/>
                </p:oleObj>
              </mc:Choice>
              <mc:Fallback>
                <p:oleObj name="公式" r:id="rId6" imgW="16764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43608" y="5517232"/>
                        <a:ext cx="4752528" cy="648072"/>
                      </a:xfrm>
                      <a:prstGeom prst="rect">
                        <a:avLst/>
                      </a:prstGeom>
                      <a:noFill/>
                    </p:spPr>
                  </p:pic>
                </p:oleObj>
              </mc:Fallback>
            </mc:AlternateContent>
          </a:graphicData>
        </a:graphic>
      </p:graphicFrame>
    </p:spTree>
    <p:extLst>
      <p:ext uri="{BB962C8B-B14F-4D97-AF65-F5344CB8AC3E}">
        <p14:creationId xmlns:p14="http://schemas.microsoft.com/office/powerpoint/2010/main" val="321293106"/>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827584" y="332656"/>
            <a:ext cx="7488832" cy="864096"/>
          </a:xfrm>
        </p:spPr>
        <p:txBody>
          <a:bodyPr>
            <a:noAutofit/>
          </a:bodyPr>
          <a:lstStyle/>
          <a:p>
            <a:pPr eaLnBrk="1" hangingPunct="1">
              <a:defRPr/>
            </a:pPr>
            <a:r>
              <a:rPr lang="zh-CN" altLang="en-US" sz="4000" b="1" dirty="0" smtClean="0">
                <a:latin typeface="黑体" pitchFamily="2" charset="-122"/>
                <a:ea typeface="黑体" pitchFamily="2" charset="-122"/>
              </a:rPr>
              <a:t>相邻世代间基因频率的关系 </a:t>
            </a:r>
          </a:p>
        </p:txBody>
      </p:sp>
      <p:sp>
        <p:nvSpPr>
          <p:cNvPr id="135181" name="Rectangle 13"/>
          <p:cNvSpPr>
            <a:spLocks noGrp="1" noChangeArrowheads="1"/>
          </p:cNvSpPr>
          <p:nvPr>
            <p:ph type="body" idx="1"/>
          </p:nvPr>
        </p:nvSpPr>
        <p:spPr>
          <a:xfrm>
            <a:off x="611560" y="3068960"/>
            <a:ext cx="7920880" cy="1800199"/>
          </a:xfrm>
        </p:spPr>
        <p:txBody>
          <a:bodyPr>
            <a:normAutofit/>
          </a:bodyPr>
          <a:lstStyle/>
          <a:p>
            <a:pPr>
              <a:defRPr/>
            </a:pPr>
            <a:r>
              <a:rPr lang="zh-CN" altLang="en-US" dirty="0">
                <a:latin typeface="Times New Roman" panose="02020603050405020304" pitchFamily="18" charset="0"/>
                <a:ea typeface="黑体" panose="02010609060101010101" pitchFamily="49" charset="-122"/>
                <a:cs typeface="Times New Roman" panose="02020603050405020304" pitchFamily="18" charset="0"/>
              </a:rPr>
              <a:t>从中</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明显看到单向迁移的长期结果，即岛屿群体中等位基因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的频率最终等于大陆群体中等位基因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3615564356"/>
              </p:ext>
            </p:extLst>
          </p:nvPr>
        </p:nvGraphicFramePr>
        <p:xfrm>
          <a:off x="1619671" y="1196752"/>
          <a:ext cx="5280587" cy="720080"/>
        </p:xfrm>
        <a:graphic>
          <a:graphicData uri="http://schemas.openxmlformats.org/presentationml/2006/ole">
            <mc:AlternateContent xmlns:mc="http://schemas.openxmlformats.org/markup-compatibility/2006">
              <mc:Choice xmlns:v="urn:schemas-microsoft-com:vml" Requires="v">
                <p:oleObj spid="_x0000_s77898" name="公式" r:id="rId4" imgW="1676400" imgH="228600" progId="Equation.3">
                  <p:embed/>
                </p:oleObj>
              </mc:Choice>
              <mc:Fallback>
                <p:oleObj name="公式" r:id="rId4" imgW="16764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671" y="1196752"/>
                        <a:ext cx="5280587" cy="720080"/>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494763181"/>
              </p:ext>
            </p:extLst>
          </p:nvPr>
        </p:nvGraphicFramePr>
        <p:xfrm>
          <a:off x="1619671" y="2060848"/>
          <a:ext cx="5606337" cy="792088"/>
        </p:xfrm>
        <a:graphic>
          <a:graphicData uri="http://schemas.openxmlformats.org/presentationml/2006/ole">
            <mc:AlternateContent xmlns:mc="http://schemas.openxmlformats.org/markup-compatibility/2006">
              <mc:Choice xmlns:v="urn:schemas-microsoft-com:vml" Requires="v">
                <p:oleObj spid="_x0000_s77899" name="公式" r:id="rId6" imgW="1727200" imgH="241300" progId="Equation.3">
                  <p:embed/>
                </p:oleObj>
              </mc:Choice>
              <mc:Fallback>
                <p:oleObj name="公式" r:id="rId6" imgW="1727200" imgH="2413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19671" y="2060848"/>
                        <a:ext cx="5606337" cy="792088"/>
                      </a:xfrm>
                      <a:prstGeom prst="rect">
                        <a:avLst/>
                      </a:prstGeom>
                      <a:noFill/>
                    </p:spPr>
                  </p:pic>
                </p:oleObj>
              </mc:Fallback>
            </mc:AlternateContent>
          </a:graphicData>
        </a:graphic>
      </p:graphicFrame>
    </p:spTree>
    <p:extLst>
      <p:ext uri="{BB962C8B-B14F-4D97-AF65-F5344CB8AC3E}">
        <p14:creationId xmlns:p14="http://schemas.microsoft.com/office/powerpoint/2010/main" val="2850953531"/>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395536" y="332656"/>
            <a:ext cx="8280920" cy="915988"/>
          </a:xfrm>
        </p:spPr>
        <p:txBody>
          <a:bodyPr>
            <a:noAutofit/>
          </a:bodyPr>
          <a:lstStyle/>
          <a:p>
            <a:pPr eaLnBrk="1" hangingPunct="1">
              <a:defRPr/>
            </a:pPr>
            <a:r>
              <a:rPr lang="zh-CN" altLang="en-US" sz="4000" b="1" dirty="0" smtClean="0">
                <a:latin typeface="黑体" pitchFamily="2" charset="-122"/>
                <a:ea typeface="黑体" pitchFamily="2" charset="-122"/>
              </a:rPr>
              <a:t>多个大陆群体向岛屿群体的迁移 </a:t>
            </a:r>
          </a:p>
        </p:txBody>
      </p:sp>
      <p:graphicFrame>
        <p:nvGraphicFramePr>
          <p:cNvPr id="6" name="对象 5"/>
          <p:cNvGraphicFramePr>
            <a:graphicFrameLocks noChangeAspect="1"/>
          </p:cNvGraphicFramePr>
          <p:nvPr>
            <p:extLst>
              <p:ext uri="{D42A27DB-BD31-4B8C-83A1-F6EECF244321}">
                <p14:modId xmlns:p14="http://schemas.microsoft.com/office/powerpoint/2010/main" val="1883955610"/>
              </p:ext>
            </p:extLst>
          </p:nvPr>
        </p:nvGraphicFramePr>
        <p:xfrm>
          <a:off x="539552" y="1628800"/>
          <a:ext cx="8397081" cy="1152128"/>
        </p:xfrm>
        <a:graphic>
          <a:graphicData uri="http://schemas.openxmlformats.org/presentationml/2006/ole">
            <mc:AlternateContent xmlns:mc="http://schemas.openxmlformats.org/markup-compatibility/2006">
              <mc:Choice xmlns:v="urn:schemas-microsoft-com:vml" Requires="v">
                <p:oleObj spid="_x0000_s78923" name="公式" r:id="rId4" imgW="3162300" imgH="431800" progId="Equation.3">
                  <p:embed/>
                </p:oleObj>
              </mc:Choice>
              <mc:Fallback>
                <p:oleObj name="公式" r:id="rId4" imgW="3162300" imgH="4318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552" y="1628800"/>
                        <a:ext cx="8397081" cy="115212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1640560120"/>
              </p:ext>
            </p:extLst>
          </p:nvPr>
        </p:nvGraphicFramePr>
        <p:xfrm>
          <a:off x="2726860" y="3284984"/>
          <a:ext cx="3690279" cy="1224136"/>
        </p:xfrm>
        <a:graphic>
          <a:graphicData uri="http://schemas.openxmlformats.org/presentationml/2006/ole">
            <mc:AlternateContent xmlns:mc="http://schemas.openxmlformats.org/markup-compatibility/2006">
              <mc:Choice xmlns:v="urn:schemas-microsoft-com:vml" Requires="v">
                <p:oleObj spid="_x0000_s78924" name="公式" r:id="rId6" imgW="1307532" imgH="431613" progId="Equation.3">
                  <p:embed/>
                </p:oleObj>
              </mc:Choice>
              <mc:Fallback>
                <p:oleObj name="公式" r:id="rId6" imgW="1307532" imgH="431613"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26860" y="3284984"/>
                        <a:ext cx="3690279" cy="1224136"/>
                      </a:xfrm>
                      <a:prstGeom prst="rect">
                        <a:avLst/>
                      </a:prstGeom>
                      <a:noFill/>
                    </p:spPr>
                  </p:pic>
                </p:oleObj>
              </mc:Fallback>
            </mc:AlternateContent>
          </a:graphicData>
        </a:graphic>
      </p:graphicFrame>
    </p:spTree>
    <p:extLst>
      <p:ext uri="{BB962C8B-B14F-4D97-AF65-F5344CB8AC3E}">
        <p14:creationId xmlns:p14="http://schemas.microsoft.com/office/powerpoint/2010/main" val="6820305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539552" y="332656"/>
            <a:ext cx="8136904" cy="915988"/>
          </a:xfrm>
        </p:spPr>
        <p:txBody>
          <a:bodyPr>
            <a:normAutofit/>
          </a:bodyPr>
          <a:lstStyle/>
          <a:p>
            <a:pPr eaLnBrk="1" hangingPunct="1">
              <a:defRPr/>
            </a:pPr>
            <a:r>
              <a:rPr lang="zh-CN" altLang="en-US" sz="4000" b="1" dirty="0" smtClean="0">
                <a:latin typeface="黑体" pitchFamily="2" charset="-122"/>
                <a:ea typeface="黑体" pitchFamily="2" charset="-122"/>
              </a:rPr>
              <a:t>多个大陆群体向岛屿群体的迁移 </a:t>
            </a:r>
          </a:p>
        </p:txBody>
      </p:sp>
      <p:sp>
        <p:nvSpPr>
          <p:cNvPr id="135181" name="Rectangle 13"/>
          <p:cNvSpPr>
            <a:spLocks noGrp="1" noChangeArrowheads="1"/>
          </p:cNvSpPr>
          <p:nvPr>
            <p:ph type="body" idx="1"/>
          </p:nvPr>
        </p:nvSpPr>
        <p:spPr>
          <a:xfrm>
            <a:off x="611560" y="2747106"/>
            <a:ext cx="8064896" cy="3312368"/>
          </a:xfrm>
        </p:spPr>
        <p:txBody>
          <a:bodyPr>
            <a:normAutofit/>
          </a:bodyPr>
          <a:lstStyle/>
          <a:p>
            <a:pPr>
              <a:lnSpc>
                <a:spcPct val="160000"/>
              </a:lnSpc>
              <a:defRPr/>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其中，              为总迁移率；                   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大陆群体频率的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加权平均</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a:defRPr/>
            </a:pPr>
            <a:r>
              <a:rPr lang="zh-CN" altLang="zh-CN" dirty="0">
                <a:latin typeface="黑体" panose="02010609060101010101" pitchFamily="49" charset="-122"/>
                <a:ea typeface="黑体" panose="02010609060101010101" pitchFamily="49" charset="-122"/>
              </a:rPr>
              <a:t>从递推公式可以看到，长期迁移使得岛屿群体的基因频率最终等于大陆群体基因频率按迁移比例的加权平均</a:t>
            </a:r>
            <a:r>
              <a:rPr lang="zh-CN" altLang="zh-CN" dirty="0" smtClean="0">
                <a:latin typeface="黑体" panose="02010609060101010101" pitchFamily="49" charset="-122"/>
                <a:ea typeface="黑体" panose="02010609060101010101" pitchFamily="49" charset="-122"/>
              </a:rPr>
              <a:t>。</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2236050888"/>
              </p:ext>
            </p:extLst>
          </p:nvPr>
        </p:nvGraphicFramePr>
        <p:xfrm>
          <a:off x="1229839" y="1124744"/>
          <a:ext cx="3840427" cy="720080"/>
        </p:xfrm>
        <a:graphic>
          <a:graphicData uri="http://schemas.openxmlformats.org/presentationml/2006/ole">
            <mc:AlternateContent xmlns:mc="http://schemas.openxmlformats.org/markup-compatibility/2006">
              <mc:Choice xmlns:v="urn:schemas-microsoft-com:vml" Requires="v">
                <p:oleObj spid="_x0000_s80017" name="公式" r:id="rId4" imgW="1219200" imgH="228600" progId="Equation.3">
                  <p:embed/>
                </p:oleObj>
              </mc:Choice>
              <mc:Fallback>
                <p:oleObj name="公式" r:id="rId4" imgW="1219200" imgH="2286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29839" y="1124744"/>
                        <a:ext cx="3840427" cy="720080"/>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2599171868"/>
              </p:ext>
            </p:extLst>
          </p:nvPr>
        </p:nvGraphicFramePr>
        <p:xfrm>
          <a:off x="1259632" y="1916832"/>
          <a:ext cx="5148572" cy="792088"/>
        </p:xfrm>
        <a:graphic>
          <a:graphicData uri="http://schemas.openxmlformats.org/presentationml/2006/ole">
            <mc:AlternateContent xmlns:mc="http://schemas.openxmlformats.org/markup-compatibility/2006">
              <mc:Choice xmlns:v="urn:schemas-microsoft-com:vml" Requires="v">
                <p:oleObj spid="_x0000_s80018" name="公式" r:id="rId6" imgW="1485900" imgH="228600" progId="Equation.3">
                  <p:embed/>
                </p:oleObj>
              </mc:Choice>
              <mc:Fallback>
                <p:oleObj name="公式" r:id="rId6" imgW="1485900" imgH="2286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59632" y="1916832"/>
                        <a:ext cx="5148572" cy="792088"/>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1355540264"/>
              </p:ext>
            </p:extLst>
          </p:nvPr>
        </p:nvGraphicFramePr>
        <p:xfrm>
          <a:off x="2123728" y="2741316"/>
          <a:ext cx="1577343" cy="1085910"/>
        </p:xfrm>
        <a:graphic>
          <a:graphicData uri="http://schemas.openxmlformats.org/presentationml/2006/ole">
            <mc:AlternateContent xmlns:mc="http://schemas.openxmlformats.org/markup-compatibility/2006">
              <mc:Choice xmlns:v="urn:schemas-microsoft-com:vml" Requires="v">
                <p:oleObj spid="_x0000_s80019" name="公式" r:id="rId8" imgW="634725" imgH="431613" progId="Equation.3">
                  <p:embed/>
                </p:oleObj>
              </mc:Choice>
              <mc:Fallback>
                <p:oleObj name="公式" r:id="rId8" imgW="634725" imgH="431613"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3728" y="2741316"/>
                        <a:ext cx="1577343" cy="1085910"/>
                      </a:xfrm>
                      <a:prstGeom prst="rect">
                        <a:avLst/>
                      </a:prstGeom>
                      <a:noFill/>
                    </p:spPr>
                  </p:pic>
                </p:oleObj>
              </mc:Fallback>
            </mc:AlternateContent>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val="3504679768"/>
              </p:ext>
            </p:extLst>
          </p:nvPr>
        </p:nvGraphicFramePr>
        <p:xfrm>
          <a:off x="6012160" y="2708920"/>
          <a:ext cx="2016224" cy="1046298"/>
        </p:xfrm>
        <a:graphic>
          <a:graphicData uri="http://schemas.openxmlformats.org/presentationml/2006/ole">
            <mc:AlternateContent xmlns:mc="http://schemas.openxmlformats.org/markup-compatibility/2006">
              <mc:Choice xmlns:v="urn:schemas-microsoft-com:vml" Requires="v">
                <p:oleObj spid="_x0000_s80020" name="公式" r:id="rId10" imgW="837836" imgH="431613" progId="Equation.3">
                  <p:embed/>
                </p:oleObj>
              </mc:Choice>
              <mc:Fallback>
                <p:oleObj name="公式" r:id="rId10" imgW="837836" imgH="431613" progId="Equation.3">
                  <p:embed/>
                  <p:pic>
                    <p:nvPicPr>
                      <p:cNvPr id="0"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012160" y="2708920"/>
                        <a:ext cx="2016224" cy="1046298"/>
                      </a:xfrm>
                      <a:prstGeom prst="rect">
                        <a:avLst/>
                      </a:prstGeom>
                      <a:noFill/>
                    </p:spPr>
                  </p:pic>
                </p:oleObj>
              </mc:Fallback>
            </mc:AlternateContent>
          </a:graphicData>
        </a:graphic>
      </p:graphicFrame>
    </p:spTree>
    <p:extLst>
      <p:ext uri="{BB962C8B-B14F-4D97-AF65-F5344CB8AC3E}">
        <p14:creationId xmlns:p14="http://schemas.microsoft.com/office/powerpoint/2010/main" val="105518698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457200" y="274638"/>
            <a:ext cx="8229600" cy="778098"/>
          </a:xfrm>
        </p:spPr>
        <p:txBody>
          <a:bodyPr>
            <a:normAutofit/>
          </a:bodyPr>
          <a:lstStyle/>
          <a:p>
            <a:pPr eaLnBrk="1" hangingPunct="1">
              <a:defRPr/>
            </a:pPr>
            <a:r>
              <a:rPr lang="zh-CN" altLang="en-US" sz="4000" b="1" dirty="0" smtClean="0">
                <a:latin typeface="黑体" pitchFamily="2" charset="-122"/>
                <a:ea typeface="黑体" pitchFamily="2" charset="-122"/>
              </a:rPr>
              <a:t>相互迁移及其结果 </a:t>
            </a:r>
          </a:p>
        </p:txBody>
      </p:sp>
      <p:sp>
        <p:nvSpPr>
          <p:cNvPr id="135181" name="Rectangle 13"/>
          <p:cNvSpPr>
            <a:spLocks noGrp="1" noChangeArrowheads="1"/>
          </p:cNvSpPr>
          <p:nvPr>
            <p:ph idx="1"/>
          </p:nvPr>
        </p:nvSpPr>
        <p:spPr>
          <a:xfrm>
            <a:off x="539552" y="1124744"/>
            <a:ext cx="8064896" cy="4752528"/>
          </a:xfrm>
        </p:spPr>
        <p:txBody>
          <a:bodyPr>
            <a:noAutofit/>
          </a:bodyPr>
          <a:lstStyle/>
          <a:p>
            <a:pPr>
              <a:defRPr/>
            </a:pPr>
            <a:r>
              <a:rPr lang="zh-CN" altLang="zh-CN" dirty="0">
                <a:latin typeface="黑体" panose="02010609060101010101" pitchFamily="49" charset="-122"/>
                <a:ea typeface="黑体" panose="02010609060101010101" pitchFamily="49" charset="-122"/>
              </a:rPr>
              <a:t>如果迁移是相互的，仍可以</a:t>
            </a:r>
            <a:r>
              <a:rPr lang="zh-CN" altLang="zh-CN" dirty="0" smtClean="0">
                <a:latin typeface="黑体" panose="02010609060101010101" pitchFamily="49" charset="-122"/>
                <a:ea typeface="黑体" panose="02010609060101010101" pitchFamily="49" charset="-122"/>
              </a:rPr>
              <a:t>沿用</a:t>
            </a:r>
            <a:r>
              <a:rPr lang="zh-CN" altLang="en-US" dirty="0" smtClean="0">
                <a:latin typeface="黑体" panose="02010609060101010101" pitchFamily="49" charset="-122"/>
                <a:ea typeface="黑体" panose="02010609060101010101" pitchFamily="49" charset="-122"/>
              </a:rPr>
              <a:t>前面</a:t>
            </a:r>
            <a:r>
              <a:rPr lang="zh-CN" altLang="zh-CN" dirty="0" smtClean="0">
                <a:latin typeface="黑体" panose="02010609060101010101" pitchFamily="49" charset="-122"/>
                <a:ea typeface="黑体" panose="02010609060101010101" pitchFamily="49" charset="-122"/>
              </a:rPr>
              <a:t>的</a:t>
            </a:r>
            <a:r>
              <a:rPr lang="zh-CN" altLang="zh-CN" dirty="0">
                <a:latin typeface="黑体" panose="02010609060101010101" pitchFamily="49" charset="-122"/>
                <a:ea typeface="黑体" panose="02010609060101010101" pitchFamily="49" charset="-122"/>
              </a:rPr>
              <a:t>推导方法，只是分析起来要更复杂些</a:t>
            </a:r>
            <a:r>
              <a:rPr lang="zh-CN" altLang="zh-CN"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defRPr/>
            </a:pPr>
            <a:r>
              <a:rPr lang="zh-CN" altLang="zh-CN" dirty="0" smtClean="0">
                <a:latin typeface="黑体" panose="02010609060101010101" pitchFamily="49" charset="-122"/>
                <a:ea typeface="黑体" panose="02010609060101010101" pitchFamily="49" charset="-122"/>
              </a:rPr>
              <a:t>但</a:t>
            </a:r>
            <a:r>
              <a:rPr lang="zh-CN" altLang="zh-CN" dirty="0">
                <a:latin typeface="黑体" panose="02010609060101010101" pitchFamily="49" charset="-122"/>
                <a:ea typeface="黑体" panose="02010609060101010101" pitchFamily="49" charset="-122"/>
              </a:rPr>
              <a:t>有一点是非常清楚的，随着相互迁移的发生，群体间基因频率的差异会变得越来越小</a:t>
            </a:r>
            <a:r>
              <a:rPr lang="zh-CN" altLang="zh-CN" dirty="0" smtClean="0">
                <a:latin typeface="黑体" panose="02010609060101010101" pitchFamily="49" charset="-122"/>
                <a:ea typeface="黑体" panose="02010609060101010101" pitchFamily="49" charset="-122"/>
              </a:rPr>
              <a:t>。</a:t>
            </a:r>
            <a:endParaRPr lang="en-US" altLang="zh-CN" dirty="0" smtClean="0">
              <a:latin typeface="黑体" panose="02010609060101010101" pitchFamily="49" charset="-122"/>
              <a:ea typeface="黑体" panose="02010609060101010101" pitchFamily="49" charset="-122"/>
            </a:endParaRPr>
          </a:p>
          <a:p>
            <a:pPr>
              <a:defRPr/>
            </a:pPr>
            <a:r>
              <a:rPr lang="zh-CN" altLang="zh-CN" dirty="0" smtClean="0">
                <a:latin typeface="黑体" panose="02010609060101010101" pitchFamily="49" charset="-122"/>
                <a:ea typeface="黑体" panose="02010609060101010101" pitchFamily="49" charset="-122"/>
              </a:rPr>
              <a:t>经过</a:t>
            </a:r>
            <a:r>
              <a:rPr lang="zh-CN" altLang="zh-CN" dirty="0">
                <a:latin typeface="黑体" panose="02010609060101010101" pitchFamily="49" charset="-122"/>
                <a:ea typeface="黑体" panose="02010609060101010101" pitchFamily="49" charset="-122"/>
              </a:rPr>
              <a:t>若干代相互迁移之后，所有参与迁入和迁出的亚群体将具有相同的基因频率，即各群体基因频率按迁移比例得到的加权平均数。</a:t>
            </a:r>
            <a:endParaRPr lang="en-US" altLang="zh-CN" dirty="0">
              <a:latin typeface="黑体" panose="02010609060101010101" pitchFamily="49" charset="-122"/>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3238641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normAutofit/>
          </a:bodyPr>
          <a:lstStyle/>
          <a:p>
            <a:pPr>
              <a:defRPr/>
            </a:pPr>
            <a:r>
              <a:rPr lang="zh-CN" altLang="en-US" b="1" dirty="0" smtClean="0">
                <a:latin typeface="黑体" pitchFamily="2" charset="-122"/>
                <a:ea typeface="黑体" pitchFamily="2" charset="-122"/>
              </a:rPr>
              <a:t>突变</a:t>
            </a:r>
            <a:r>
              <a:rPr lang="zh-CN" altLang="en-US" b="1" dirty="0">
                <a:latin typeface="黑体" pitchFamily="2" charset="-122"/>
                <a:ea typeface="黑体" pitchFamily="2" charset="-122"/>
              </a:rPr>
              <a:t>和</a:t>
            </a:r>
            <a:r>
              <a:rPr lang="zh-CN" altLang="en-US" b="1" dirty="0" smtClean="0">
                <a:latin typeface="黑体" pitchFamily="2" charset="-122"/>
                <a:ea typeface="黑体" pitchFamily="2" charset="-122"/>
              </a:rPr>
              <a:t>迁移</a:t>
            </a:r>
            <a:r>
              <a:rPr lang="zh-CN" altLang="en-US" b="1" dirty="0">
                <a:latin typeface="黑体" pitchFamily="2" charset="-122"/>
                <a:ea typeface="黑体" pitchFamily="2" charset="-122"/>
              </a:rPr>
              <a:t>之间</a:t>
            </a:r>
            <a:r>
              <a:rPr lang="zh-CN" altLang="en-US" b="1" dirty="0" smtClean="0">
                <a:latin typeface="黑体" pitchFamily="2" charset="-122"/>
                <a:ea typeface="黑体" pitchFamily="2" charset="-122"/>
              </a:rPr>
              <a:t>的相似性 </a:t>
            </a:r>
          </a:p>
        </p:txBody>
      </p:sp>
      <p:sp>
        <p:nvSpPr>
          <p:cNvPr id="135181" name="Rectangle 13"/>
          <p:cNvSpPr>
            <a:spLocks noGrp="1" noChangeArrowheads="1"/>
          </p:cNvSpPr>
          <p:nvPr>
            <p:ph idx="1"/>
          </p:nvPr>
        </p:nvSpPr>
        <p:spPr>
          <a:xfrm>
            <a:off x="755576" y="3356992"/>
            <a:ext cx="7632848" cy="2808312"/>
          </a:xfrm>
        </p:spPr>
        <p:txBody>
          <a:bodyPr>
            <a:noAutofit/>
          </a:bodyPr>
          <a:lstStyle/>
          <a:p>
            <a:pPr>
              <a:defRPr/>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对照</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突变和迁移的基因频率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发现，如果把迁移方程中外来群体频率</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视为突变方程中的平衡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频率</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u</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迁移比例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视为突变频率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之</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u</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v</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，则两个公式是等价的。</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500664923"/>
              </p:ext>
            </p:extLst>
          </p:nvPr>
        </p:nvGraphicFramePr>
        <p:xfrm>
          <a:off x="2195736" y="1196752"/>
          <a:ext cx="5807075" cy="1081087"/>
        </p:xfrm>
        <a:graphic>
          <a:graphicData uri="http://schemas.openxmlformats.org/presentationml/2006/ole">
            <mc:AlternateContent xmlns:mc="http://schemas.openxmlformats.org/markup-compatibility/2006">
              <mc:Choice xmlns:v="urn:schemas-microsoft-com:vml" Requires="v">
                <p:oleObj spid="_x0000_s80966" name="公式" r:id="rId4" imgW="2133600" imgH="393700" progId="Equation.3">
                  <p:embed/>
                </p:oleObj>
              </mc:Choice>
              <mc:Fallback>
                <p:oleObj name="公式" r:id="rId4" imgW="2133600" imgH="393700" progId="Equation.3">
                  <p:embed/>
                  <p:pic>
                    <p:nvPicPr>
                      <p:cNvPr id="0" name="对象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95736" y="1196752"/>
                        <a:ext cx="5807075"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923096167"/>
              </p:ext>
            </p:extLst>
          </p:nvPr>
        </p:nvGraphicFramePr>
        <p:xfrm>
          <a:off x="2195736" y="2418665"/>
          <a:ext cx="5112568" cy="722303"/>
        </p:xfrm>
        <a:graphic>
          <a:graphicData uri="http://schemas.openxmlformats.org/presentationml/2006/ole">
            <mc:AlternateContent xmlns:mc="http://schemas.openxmlformats.org/markup-compatibility/2006">
              <mc:Choice xmlns:v="urn:schemas-microsoft-com:vml" Requires="v">
                <p:oleObj spid="_x0000_s80967" name="公式" r:id="rId6" imgW="1727200" imgH="241300" progId="Equation.3">
                  <p:embed/>
                </p:oleObj>
              </mc:Choice>
              <mc:Fallback>
                <p:oleObj name="公式" r:id="rId6" imgW="1727200" imgH="241300" progId="Equation.3">
                  <p:embed/>
                  <p:pic>
                    <p:nvPicPr>
                      <p:cNvPr id="0" name="对象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95736" y="2418665"/>
                        <a:ext cx="5112568" cy="722303"/>
                      </a:xfrm>
                      <a:prstGeom prst="rect">
                        <a:avLst/>
                      </a:prstGeom>
                      <a:noFill/>
                      <a:ln>
                        <a:noFill/>
                      </a:ln>
                    </p:spPr>
                  </p:pic>
                </p:oleObj>
              </mc:Fallback>
            </mc:AlternateContent>
          </a:graphicData>
        </a:graphic>
      </p:graphicFrame>
      <p:sp>
        <p:nvSpPr>
          <p:cNvPr id="16" name="TextBox 15"/>
          <p:cNvSpPr txBox="1"/>
          <p:nvPr/>
        </p:nvSpPr>
        <p:spPr>
          <a:xfrm>
            <a:off x="827584" y="1484784"/>
            <a:ext cx="1584176" cy="1569660"/>
          </a:xfrm>
          <a:prstGeom prst="rect">
            <a:avLst/>
          </a:prstGeom>
          <a:noFill/>
        </p:spPr>
        <p:txBody>
          <a:bodyPr wrap="square" rtlCol="0">
            <a:spAutoFit/>
          </a:bodyPr>
          <a:lstStyle/>
          <a:p>
            <a:r>
              <a:rPr lang="zh-CN" altLang="en-US" sz="3200" dirty="0" smtClean="0">
                <a:latin typeface="黑体" panose="02010609060101010101" pitchFamily="49" charset="-122"/>
                <a:ea typeface="黑体" panose="02010609060101010101" pitchFamily="49" charset="-122"/>
              </a:rPr>
              <a:t>突变：</a:t>
            </a:r>
            <a:endParaRPr lang="en-US" altLang="zh-CN" sz="3200" dirty="0" smtClean="0">
              <a:latin typeface="黑体" panose="02010609060101010101" pitchFamily="49" charset="-122"/>
              <a:ea typeface="黑体" panose="02010609060101010101" pitchFamily="49" charset="-122"/>
            </a:endParaRPr>
          </a:p>
          <a:p>
            <a:endParaRPr lang="en-US" altLang="zh-CN" sz="3200" dirty="0">
              <a:latin typeface="黑体" panose="02010609060101010101" pitchFamily="49" charset="-122"/>
              <a:ea typeface="黑体" panose="02010609060101010101" pitchFamily="49" charset="-122"/>
            </a:endParaRPr>
          </a:p>
          <a:p>
            <a:r>
              <a:rPr lang="zh-CN" altLang="en-US" sz="3200" dirty="0" smtClean="0">
                <a:latin typeface="黑体" panose="02010609060101010101" pitchFamily="49" charset="-122"/>
                <a:ea typeface="黑体" panose="02010609060101010101" pitchFamily="49" charset="-122"/>
              </a:rPr>
              <a:t>迁移：</a:t>
            </a:r>
            <a:endParaRPr lang="zh-CN" altLang="en-US" sz="32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260302102"/>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457200" y="274638"/>
            <a:ext cx="8229600" cy="706090"/>
          </a:xfrm>
        </p:spPr>
        <p:txBody>
          <a:bodyPr>
            <a:normAutofit/>
          </a:bodyPr>
          <a:lstStyle/>
          <a:p>
            <a:pPr>
              <a:defRPr/>
            </a:pPr>
            <a:r>
              <a:rPr lang="zh-CN" altLang="en-US" sz="4000" b="1" dirty="0" smtClean="0">
                <a:latin typeface="黑体" pitchFamily="2" charset="-122"/>
                <a:ea typeface="黑体" pitchFamily="2" charset="-122"/>
              </a:rPr>
              <a:t>突变</a:t>
            </a:r>
            <a:r>
              <a:rPr lang="zh-CN" altLang="en-US" sz="4000" b="1" dirty="0">
                <a:latin typeface="黑体" pitchFamily="2" charset="-122"/>
                <a:ea typeface="黑体" pitchFamily="2" charset="-122"/>
              </a:rPr>
              <a:t>和</a:t>
            </a:r>
            <a:r>
              <a:rPr lang="zh-CN" altLang="en-US" sz="4000" b="1" dirty="0" smtClean="0">
                <a:latin typeface="黑体" pitchFamily="2" charset="-122"/>
                <a:ea typeface="黑体" pitchFamily="2" charset="-122"/>
              </a:rPr>
              <a:t>迁移的异同</a:t>
            </a:r>
          </a:p>
        </p:txBody>
      </p:sp>
      <p:sp>
        <p:nvSpPr>
          <p:cNvPr id="135181" name="Rectangle 13"/>
          <p:cNvSpPr>
            <a:spLocks noGrp="1" noChangeArrowheads="1"/>
          </p:cNvSpPr>
          <p:nvPr>
            <p:ph idx="1"/>
          </p:nvPr>
        </p:nvSpPr>
        <p:spPr>
          <a:xfrm>
            <a:off x="539552" y="1052736"/>
            <a:ext cx="8064896" cy="5400600"/>
          </a:xfrm>
        </p:spPr>
        <p:txBody>
          <a:bodyPr>
            <a:noAutofit/>
          </a:bodyPr>
          <a:lstStyle/>
          <a:p>
            <a:pPr>
              <a:defRPr/>
            </a:pP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因此，迁移和突变这两种看似截然不同的因素，它们对遗传结构影响的数学表达式是完全相同的，群体遗传研究中有时不区分二者的差异</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defRPr/>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一点直观上也是可以理解的，即群体中新增加的基因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是迁移而来，还是由基因</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突变而成，它们对基因频率的影响没有本质区别</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defRPr/>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，由于迁移的频率往往远高于突变的频率，二者对基因频率影响的程度存在明显的差异</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。迁移</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过程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中，基因频率</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趋于平衡频率的速度要比突变快得多。</a:t>
            </a: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0609920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marL="0" indent="0"/>
            <a:r>
              <a:rPr lang="en-US" altLang="zh-CN" b="1" dirty="0">
                <a:latin typeface="Times New Roman" panose="02020603050405020304" pitchFamily="18" charset="0"/>
                <a:ea typeface="黑体" panose="02010609060101010101" pitchFamily="49" charset="-122"/>
                <a:cs typeface="Times New Roman" panose="02020603050405020304" pitchFamily="18" charset="0"/>
              </a:rPr>
              <a:t>§2.2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选择对基因频率的影响</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§2.2.1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适合度和</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选择系数</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不利隐性基因的部分</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§2.2.3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不利隐性基因的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完全选择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§2.2.4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有利于杂合子的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选择</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§2.2.5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选择的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有效性</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66231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fontScale="90000"/>
          </a:bodyPr>
          <a:lstStyle/>
          <a:p>
            <a:r>
              <a:rPr lang="zh-CN" altLang="zh-CN" b="1" dirty="0" smtClean="0">
                <a:latin typeface="黑体" panose="02010609060101010101" pitchFamily="49" charset="-122"/>
                <a:ea typeface="黑体" panose="02010609060101010101" pitchFamily="49" charset="-122"/>
              </a:rPr>
              <a:t>影响</a:t>
            </a:r>
            <a:r>
              <a:rPr lang="zh-CN" altLang="en-US" b="1" dirty="0" smtClean="0">
                <a:latin typeface="黑体" panose="02010609060101010101" pitchFamily="49" charset="-122"/>
                <a:ea typeface="黑体" panose="02010609060101010101" pitchFamily="49" charset="-122"/>
              </a:rPr>
              <a:t>群体结构的</a:t>
            </a:r>
            <a:r>
              <a:rPr lang="zh-CN" altLang="zh-CN" b="1" dirty="0" smtClean="0">
                <a:latin typeface="黑体" panose="02010609060101010101" pitchFamily="49" charset="-122"/>
                <a:ea typeface="黑体" panose="02010609060101010101" pitchFamily="49" charset="-122"/>
              </a:rPr>
              <a:t>因素</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467544" y="1124744"/>
            <a:ext cx="8229600" cy="504056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另</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一类称为分散过程（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dispersive process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），分散过程与群体大小（容量）有关。例如，群体再分为亚群体（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subpopulation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）和亚群体隔离、有限群体中的随机交配、抽样效应和随机飘移等。对这类过程，群体结构变化的方向是不可预测的，但其变化幅度是可以预测的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本章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主要介绍系统过程对群体结构的影响，仍然假定大群体，即不考虑随机抽样的影响。随机交配大群体中，根据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Hardy-Weinberg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定律，可以从基因频率得到基因型频率。因此，这一章主要考察系统过程对基因频率的影响。</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233075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normAutofit/>
          </a:bodyPr>
          <a:lstStyle/>
          <a:p>
            <a:pPr eaLnBrk="1" hangingPunct="1">
              <a:defRPr/>
            </a:pPr>
            <a:r>
              <a:rPr lang="zh-CN" altLang="en-US" sz="4800" b="1" dirty="0" smtClean="0">
                <a:ea typeface="黑体" pitchFamily="2" charset="-122"/>
              </a:rPr>
              <a:t>选择</a:t>
            </a:r>
          </a:p>
        </p:txBody>
      </p:sp>
      <p:sp>
        <p:nvSpPr>
          <p:cNvPr id="161795" name="Rectangle 3"/>
          <p:cNvSpPr>
            <a:spLocks noGrp="1" noChangeArrowheads="1"/>
          </p:cNvSpPr>
          <p:nvPr>
            <p:ph idx="1"/>
          </p:nvPr>
        </p:nvSpPr>
        <p:spPr>
          <a:xfrm>
            <a:off x="683568" y="1412776"/>
            <a:ext cx="7920880" cy="4525963"/>
          </a:xfrm>
        </p:spPr>
        <p:txBody>
          <a:bodyPr/>
          <a:lstStyle/>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选择是改变群体基因频率的一个最重要、也是最有效的手段</a:t>
            </a:r>
          </a:p>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选择有自然选择和人工选择之分</a:t>
            </a:r>
          </a:p>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选择的主要后果是群体内基因频率的改变</a:t>
            </a:r>
          </a:p>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连续世代的基因频率间的关系 </a:t>
            </a:r>
          </a:p>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基因频率的变化 </a:t>
            </a:r>
          </a:p>
          <a:p>
            <a:pPr eaLnBrk="1" hangingPunct="1"/>
            <a:r>
              <a:rPr lang="zh-CN" altLang="en-US" dirty="0" smtClean="0">
                <a:effectLst/>
                <a:latin typeface="Times New Roman" panose="02020603050405020304" pitchFamily="18" charset="0"/>
                <a:ea typeface="黑体" pitchFamily="49" charset="-122"/>
                <a:cs typeface="Times New Roman" panose="02020603050405020304" pitchFamily="18" charset="0"/>
              </a:rPr>
              <a:t>基因频率达到某一特定值所需的代数 </a:t>
            </a:r>
          </a:p>
        </p:txBody>
      </p:sp>
    </p:spTree>
    <p:extLst>
      <p:ext uri="{BB962C8B-B14F-4D97-AF65-F5344CB8AC3E}">
        <p14:creationId xmlns:p14="http://schemas.microsoft.com/office/powerpoint/2010/main" val="4188304016"/>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778098"/>
          </a:xfrm>
        </p:spPr>
        <p:txBody>
          <a:bodyPr>
            <a:normAutofit/>
          </a:bodyPr>
          <a:lstStyle/>
          <a:p>
            <a:pPr eaLnBrk="1" hangingPunct="1">
              <a:defRPr/>
            </a:pPr>
            <a:r>
              <a:rPr lang="zh-CN" altLang="en-US" sz="4000" b="1" dirty="0" smtClean="0">
                <a:ea typeface="黑体" pitchFamily="2" charset="-122"/>
              </a:rPr>
              <a:t>自然选择</a:t>
            </a:r>
          </a:p>
        </p:txBody>
      </p:sp>
      <p:sp>
        <p:nvSpPr>
          <p:cNvPr id="161795" name="Rectangle 3"/>
          <p:cNvSpPr>
            <a:spLocks noGrp="1" noChangeArrowheads="1"/>
          </p:cNvSpPr>
          <p:nvPr>
            <p:ph idx="1"/>
          </p:nvPr>
        </p:nvSpPr>
        <p:spPr>
          <a:xfrm>
            <a:off x="467544" y="1052736"/>
            <a:ext cx="8229600" cy="5112568"/>
          </a:xfrm>
        </p:spPr>
        <p:txBody>
          <a:bodyPr>
            <a:normAutofit lnSpcReduction="10000"/>
          </a:bodyPr>
          <a:lstStyle/>
          <a:p>
            <a:pPr eaLnBrk="1" hangingPunct="1"/>
            <a:r>
              <a:rPr lang="zh-CN" altLang="zh-CN" dirty="0" smtClean="0">
                <a:effectLst/>
                <a:latin typeface="Arial" charset="0"/>
                <a:ea typeface="黑体" pitchFamily="49" charset="-122"/>
                <a:cs typeface="Arial" charset="0"/>
              </a:rPr>
              <a:t>在一定自然条件下，群体内某些基因型个体比起另一些基因型个体具有更高的成活率和生殖率，因此这些基因型个体在群体中就会占居优势并逐渐代替其他基因型而形成新的群体或新的种；如果优势基因型和其他基因型都能生存下来，不同基因型就分布在它们最适宜的地域，成为亚群体或地理亚种。</a:t>
            </a:r>
            <a:endParaRPr lang="en-US" altLang="zh-CN" dirty="0" smtClean="0">
              <a:effectLst/>
              <a:latin typeface="Arial" charset="0"/>
              <a:ea typeface="黑体" pitchFamily="49" charset="-122"/>
              <a:cs typeface="Arial" charset="0"/>
            </a:endParaRPr>
          </a:p>
          <a:p>
            <a:pPr eaLnBrk="1" hangingPunct="1"/>
            <a:r>
              <a:rPr lang="zh-CN" altLang="zh-CN" dirty="0" smtClean="0">
                <a:effectLst/>
                <a:latin typeface="Arial" charset="0"/>
                <a:ea typeface="黑体" pitchFamily="49" charset="-122"/>
                <a:cs typeface="Arial" charset="0"/>
              </a:rPr>
              <a:t>这种在自然界的条件下，由于群体内不同基因型个体成活率和生殖率间的差异而造成的选择称为自然选择。</a:t>
            </a:r>
            <a:endParaRPr lang="zh-CN" altLang="en-US" b="1" dirty="0" smtClean="0">
              <a:effectLst/>
              <a:latin typeface="Arial" charset="0"/>
              <a:ea typeface="黑体" pitchFamily="49" charset="-122"/>
              <a:cs typeface="Arial" charset="0"/>
            </a:endParaRPr>
          </a:p>
        </p:txBody>
      </p:sp>
    </p:spTree>
    <p:extLst>
      <p:ext uri="{BB962C8B-B14F-4D97-AF65-F5344CB8AC3E}">
        <p14:creationId xmlns:p14="http://schemas.microsoft.com/office/powerpoint/2010/main" val="28251915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850106"/>
          </a:xfrm>
        </p:spPr>
        <p:txBody>
          <a:bodyPr>
            <a:normAutofit/>
          </a:bodyPr>
          <a:lstStyle/>
          <a:p>
            <a:pPr eaLnBrk="1" hangingPunct="1">
              <a:defRPr/>
            </a:pPr>
            <a:r>
              <a:rPr lang="zh-CN" altLang="en-US" sz="4000" b="1" dirty="0" smtClean="0">
                <a:ea typeface="黑体" pitchFamily="2" charset="-122"/>
              </a:rPr>
              <a:t>人工选择</a:t>
            </a:r>
          </a:p>
        </p:txBody>
      </p:sp>
      <p:sp>
        <p:nvSpPr>
          <p:cNvPr id="161795" name="Rectangle 3"/>
          <p:cNvSpPr>
            <a:spLocks noGrp="1" noChangeArrowheads="1"/>
          </p:cNvSpPr>
          <p:nvPr>
            <p:ph idx="1"/>
          </p:nvPr>
        </p:nvSpPr>
        <p:spPr>
          <a:xfrm>
            <a:off x="467544" y="1196752"/>
            <a:ext cx="8229600" cy="4525963"/>
          </a:xfrm>
        </p:spPr>
        <p:txBody>
          <a:bodyPr/>
          <a:lstStyle/>
          <a:p>
            <a:pPr eaLnBrk="1" hangingPunct="1"/>
            <a:r>
              <a:rPr lang="zh-CN" altLang="zh-CN" dirty="0" smtClean="0">
                <a:effectLst/>
                <a:latin typeface="Arial" charset="0"/>
                <a:ea typeface="黑体" pitchFamily="49" charset="-122"/>
                <a:cs typeface="Arial" charset="0"/>
              </a:rPr>
              <a:t>在人工条件下，例如在作物杂交育种过程中，从杂种群体中选去具有优良性状的单株作育种材料，淘汰那些不符合育种目标的个体，这实质上是选择对人有利的基因型，淘汰对人不利的基因型。所以，选择实际上是决定群体内不同基因型个体的繁殖比例。</a:t>
            </a:r>
            <a:endParaRPr lang="zh-CN" altLang="en-US" b="1" dirty="0" smtClean="0">
              <a:effectLst/>
              <a:latin typeface="Arial" charset="0"/>
              <a:ea typeface="黑体" pitchFamily="49" charset="-122"/>
              <a:cs typeface="Arial" charset="0"/>
            </a:endParaRPr>
          </a:p>
        </p:txBody>
      </p:sp>
    </p:spTree>
    <p:extLst>
      <p:ext uri="{BB962C8B-B14F-4D97-AF65-F5344CB8AC3E}">
        <p14:creationId xmlns:p14="http://schemas.microsoft.com/office/powerpoint/2010/main" val="2176215624"/>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706090"/>
          </a:xfrm>
        </p:spPr>
        <p:txBody>
          <a:bodyPr>
            <a:normAutofit/>
          </a:bodyPr>
          <a:lstStyle/>
          <a:p>
            <a:pPr eaLnBrk="1" hangingPunct="1">
              <a:defRPr/>
            </a:pPr>
            <a:r>
              <a:rPr lang="zh-CN" altLang="en-US" sz="4000" b="1" dirty="0" smtClean="0">
                <a:ea typeface="黑体" pitchFamily="2" charset="-122"/>
              </a:rPr>
              <a:t>适合度与选择系数</a:t>
            </a:r>
          </a:p>
        </p:txBody>
      </p:sp>
      <p:sp>
        <p:nvSpPr>
          <p:cNvPr id="161795" name="Rectangle 3"/>
          <p:cNvSpPr>
            <a:spLocks noGrp="1" noChangeArrowheads="1"/>
          </p:cNvSpPr>
          <p:nvPr>
            <p:ph idx="1"/>
          </p:nvPr>
        </p:nvSpPr>
        <p:spPr>
          <a:xfrm>
            <a:off x="467544" y="980728"/>
            <a:ext cx="8229600" cy="5256584"/>
          </a:xfrm>
        </p:spPr>
        <p:txBody>
          <a:bodyPr>
            <a:normAutofit fontScale="92500" lnSpcReduction="10000"/>
          </a:bodyPr>
          <a:lstStyle/>
          <a:p>
            <a:pPr eaLnBrk="1" hangingPunct="1">
              <a:lnSpc>
                <a:spcPct val="110000"/>
              </a:lnSpc>
            </a:pPr>
            <a:r>
              <a:rPr lang="zh-CN" altLang="zh-CN" dirty="0" smtClean="0">
                <a:effectLst/>
                <a:latin typeface="Times New Roman" panose="02020603050405020304" pitchFamily="18" charset="0"/>
                <a:ea typeface="黑体" pitchFamily="49" charset="-122"/>
                <a:cs typeface="Times New Roman" panose="02020603050405020304" pitchFamily="18" charset="0"/>
              </a:rPr>
              <a:t>假定有两种基因型个体</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和</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各</a:t>
            </a:r>
            <a:r>
              <a:rPr lang="en-US" altLang="zh-CN" dirty="0" smtClean="0">
                <a:effectLst/>
                <a:latin typeface="Times New Roman" panose="02020603050405020304" pitchFamily="18" charset="0"/>
                <a:ea typeface="黑体" pitchFamily="49" charset="-122"/>
                <a:cs typeface="Times New Roman" panose="02020603050405020304" pitchFamily="18" charset="0"/>
              </a:rPr>
              <a:t>100</a:t>
            </a:r>
            <a:r>
              <a:rPr lang="zh-CN" altLang="zh-CN" dirty="0" smtClean="0">
                <a:effectLst/>
                <a:latin typeface="Times New Roman" panose="02020603050405020304" pitchFamily="18" charset="0"/>
                <a:ea typeface="黑体" pitchFamily="49" charset="-122"/>
                <a:cs typeface="Times New Roman" panose="02020603050405020304" pitchFamily="18" charset="0"/>
              </a:rPr>
              <a:t>个，</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个体的繁殖成活率为</a:t>
            </a:r>
            <a:r>
              <a:rPr lang="en-US" altLang="zh-CN" dirty="0" smtClean="0">
                <a:effectLst/>
                <a:latin typeface="Times New Roman" panose="02020603050405020304" pitchFamily="18" charset="0"/>
                <a:ea typeface="黑体" pitchFamily="49" charset="-122"/>
                <a:cs typeface="Times New Roman" panose="02020603050405020304" pitchFamily="18" charset="0"/>
              </a:rPr>
              <a:t>1</a:t>
            </a:r>
            <a:r>
              <a:rPr lang="zh-CN" altLang="zh-CN" dirty="0" smtClean="0">
                <a:effectLst/>
                <a:latin typeface="Times New Roman" panose="02020603050405020304" pitchFamily="18" charset="0"/>
                <a:ea typeface="黑体" pitchFamily="49" charset="-122"/>
                <a:cs typeface="Times New Roman" panose="02020603050405020304" pitchFamily="18" charset="0"/>
              </a:rPr>
              <a:t>，</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个体为</a:t>
            </a:r>
            <a:r>
              <a:rPr lang="en-US" altLang="zh-CN" dirty="0" smtClean="0">
                <a:effectLst/>
                <a:latin typeface="Times New Roman" panose="02020603050405020304" pitchFamily="18" charset="0"/>
                <a:ea typeface="黑体" pitchFamily="49" charset="-122"/>
                <a:cs typeface="Times New Roman" panose="02020603050405020304" pitchFamily="18" charset="0"/>
              </a:rPr>
              <a:t>0.9</a:t>
            </a:r>
            <a:r>
              <a:rPr lang="zh-CN" altLang="zh-CN" dirty="0" smtClean="0">
                <a:effectLst/>
                <a:latin typeface="Times New Roman" panose="02020603050405020304" pitchFamily="18" charset="0"/>
                <a:ea typeface="黑体" pitchFamily="49" charset="-122"/>
                <a:cs typeface="Times New Roman" panose="02020603050405020304" pitchFamily="18" charset="0"/>
              </a:rPr>
              <a:t>，那么我们可以说，</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的适合度为</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的</a:t>
            </a:r>
            <a:r>
              <a:rPr lang="en-US" altLang="zh-CN" dirty="0" smtClean="0">
                <a:effectLst/>
                <a:latin typeface="Times New Roman" panose="02020603050405020304" pitchFamily="18" charset="0"/>
                <a:ea typeface="黑体" pitchFamily="49" charset="-122"/>
                <a:cs typeface="Times New Roman" panose="02020603050405020304" pitchFamily="18" charset="0"/>
              </a:rPr>
              <a:t>0.9</a:t>
            </a:r>
            <a:r>
              <a:rPr lang="zh-CN" altLang="zh-CN" dirty="0" smtClean="0">
                <a:effectLst/>
                <a:latin typeface="Times New Roman" panose="02020603050405020304" pitchFamily="18" charset="0"/>
                <a:ea typeface="黑体" pitchFamily="49" charset="-122"/>
                <a:cs typeface="Times New Roman" panose="02020603050405020304" pitchFamily="18" charset="0"/>
              </a:rPr>
              <a:t>。所以适合度（</a:t>
            </a:r>
            <a:r>
              <a:rPr lang="en-US" altLang="zh-CN" i="1" dirty="0" smtClean="0">
                <a:effectLst/>
                <a:latin typeface="Times New Roman" panose="02020603050405020304" pitchFamily="18" charset="0"/>
                <a:ea typeface="黑体" pitchFamily="49" charset="-122"/>
                <a:cs typeface="Times New Roman" panose="02020603050405020304" pitchFamily="18" charset="0"/>
              </a:rPr>
              <a:t>W</a:t>
            </a:r>
            <a:r>
              <a:rPr lang="zh-CN" altLang="zh-CN" dirty="0" smtClean="0">
                <a:effectLst/>
                <a:latin typeface="Times New Roman" panose="02020603050405020304" pitchFamily="18" charset="0"/>
                <a:ea typeface="黑体" pitchFamily="49" charset="-122"/>
                <a:cs typeface="Times New Roman" panose="02020603050405020304" pitchFamily="18" charset="0"/>
              </a:rPr>
              <a:t>）是指某基因型能繁殖成活后代的相对能力，其值在</a:t>
            </a:r>
            <a:r>
              <a:rPr lang="en-US" altLang="zh-CN" dirty="0" smtClean="0">
                <a:effectLst/>
                <a:latin typeface="Times New Roman" panose="02020603050405020304" pitchFamily="18" charset="0"/>
                <a:ea typeface="黑体" pitchFamily="49" charset="-122"/>
                <a:cs typeface="Times New Roman" panose="02020603050405020304" pitchFamily="18" charset="0"/>
              </a:rPr>
              <a:t>0</a:t>
            </a:r>
            <a:r>
              <a:rPr lang="zh-CN" altLang="zh-CN" dirty="0" smtClean="0">
                <a:effectLst/>
                <a:latin typeface="Times New Roman" panose="02020603050405020304" pitchFamily="18" charset="0"/>
                <a:ea typeface="黑体" pitchFamily="49" charset="-122"/>
                <a:cs typeface="Times New Roman" panose="02020603050405020304" pitchFamily="18" charset="0"/>
              </a:rPr>
              <a:t>和</a:t>
            </a:r>
            <a:r>
              <a:rPr lang="en-US" altLang="zh-CN" dirty="0" smtClean="0">
                <a:effectLst/>
                <a:latin typeface="Times New Roman" panose="02020603050405020304" pitchFamily="18" charset="0"/>
                <a:ea typeface="黑体" pitchFamily="49" charset="-122"/>
                <a:cs typeface="Times New Roman" panose="02020603050405020304" pitchFamily="18" charset="0"/>
              </a:rPr>
              <a:t>1</a:t>
            </a:r>
            <a:r>
              <a:rPr lang="zh-CN" altLang="zh-CN" dirty="0" smtClean="0">
                <a:effectLst/>
                <a:latin typeface="Times New Roman" panose="02020603050405020304" pitchFamily="18" charset="0"/>
                <a:ea typeface="黑体" pitchFamily="49" charset="-122"/>
                <a:cs typeface="Times New Roman" panose="02020603050405020304" pitchFamily="18" charset="0"/>
              </a:rPr>
              <a:t>之间。</a:t>
            </a:r>
            <a:endParaRPr lang="en-US" altLang="zh-CN" dirty="0" smtClean="0">
              <a:effectLst/>
              <a:latin typeface="Times New Roman" panose="02020603050405020304" pitchFamily="18" charset="0"/>
              <a:ea typeface="黑体" pitchFamily="49" charset="-122"/>
              <a:cs typeface="Times New Roman" panose="02020603050405020304" pitchFamily="18" charset="0"/>
            </a:endParaRPr>
          </a:p>
          <a:p>
            <a:pPr>
              <a:lnSpc>
                <a:spcPct val="110000"/>
              </a:lnSpc>
            </a:pPr>
            <a:r>
              <a:rPr lang="zh-CN" altLang="zh-CN" dirty="0" smtClean="0">
                <a:effectLst/>
                <a:latin typeface="Times New Roman" panose="02020603050405020304" pitchFamily="18" charset="0"/>
                <a:ea typeface="黑体" pitchFamily="49" charset="-122"/>
                <a:cs typeface="Times New Roman" panose="02020603050405020304" pitchFamily="18" charset="0"/>
              </a:rPr>
              <a:t>在这里，</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和</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的适合度分别为</a:t>
            </a:r>
            <a:r>
              <a:rPr lang="en-US" altLang="zh-CN" i="1" dirty="0" smtClean="0">
                <a:effectLst/>
                <a:latin typeface="Times New Roman" panose="02020603050405020304" pitchFamily="18" charset="0"/>
                <a:ea typeface="黑体" pitchFamily="49" charset="-122"/>
                <a:cs typeface="Times New Roman" panose="02020603050405020304" pitchFamily="18" charset="0"/>
              </a:rPr>
              <a:t>W</a:t>
            </a:r>
            <a:r>
              <a:rPr lang="en-US" altLang="zh-CN" i="1" baseline="-25000" dirty="0" smtClean="0">
                <a:effectLst/>
                <a:latin typeface="Times New Roman" panose="02020603050405020304" pitchFamily="18" charset="0"/>
                <a:ea typeface="黑体" pitchFamily="49" charset="-122"/>
                <a:cs typeface="Times New Roman" panose="02020603050405020304" pitchFamily="18" charset="0"/>
              </a:rPr>
              <a:t>AA</a:t>
            </a:r>
            <a:r>
              <a:rPr lang="en-US" altLang="zh-CN" dirty="0" smtClean="0">
                <a:effectLst/>
                <a:latin typeface="Times New Roman" panose="02020603050405020304" pitchFamily="18" charset="0"/>
                <a:ea typeface="黑体" pitchFamily="49" charset="-122"/>
                <a:cs typeface="Times New Roman" panose="02020603050405020304" pitchFamily="18" charset="0"/>
              </a:rPr>
              <a:t>=1</a:t>
            </a:r>
            <a:r>
              <a:rPr lang="zh-CN" altLang="zh-CN" dirty="0" smtClean="0">
                <a:effectLst/>
                <a:latin typeface="Times New Roman" panose="02020603050405020304" pitchFamily="18" charset="0"/>
                <a:ea typeface="黑体" pitchFamily="49" charset="-122"/>
                <a:cs typeface="Times New Roman" panose="02020603050405020304" pitchFamily="18" charset="0"/>
              </a:rPr>
              <a:t>和</a:t>
            </a:r>
            <a:r>
              <a:rPr lang="en-US" altLang="zh-CN" i="1" dirty="0" smtClean="0">
                <a:effectLst/>
                <a:latin typeface="Times New Roman" panose="02020603050405020304" pitchFamily="18" charset="0"/>
                <a:ea typeface="黑体" pitchFamily="49" charset="-122"/>
                <a:cs typeface="Times New Roman" panose="02020603050405020304" pitchFamily="18" charset="0"/>
              </a:rPr>
              <a:t>W</a:t>
            </a:r>
            <a:r>
              <a:rPr lang="en-US" altLang="zh-CN" i="1" baseline="-25000" dirty="0" smtClean="0">
                <a:effectLst/>
                <a:latin typeface="Times New Roman" panose="02020603050405020304" pitchFamily="18" charset="0"/>
                <a:ea typeface="黑体" pitchFamily="49" charset="-122"/>
                <a:cs typeface="Times New Roman" panose="02020603050405020304" pitchFamily="18" charset="0"/>
              </a:rPr>
              <a:t>aa</a:t>
            </a:r>
            <a:r>
              <a:rPr lang="en-US" altLang="zh-CN" dirty="0" smtClean="0">
                <a:effectLst/>
                <a:latin typeface="Times New Roman" panose="02020603050405020304" pitchFamily="18" charset="0"/>
                <a:ea typeface="黑体" pitchFamily="49" charset="-122"/>
                <a:cs typeface="Times New Roman" panose="02020603050405020304" pitchFamily="18" charset="0"/>
              </a:rPr>
              <a:t>=0.9</a:t>
            </a:r>
            <a:r>
              <a:rPr lang="zh-CN" altLang="zh-CN" dirty="0" smtClean="0">
                <a:effectLst/>
                <a:latin typeface="Times New Roman" panose="02020603050405020304" pitchFamily="18" charset="0"/>
                <a:ea typeface="黑体" pitchFamily="49" charset="-122"/>
                <a:cs typeface="Times New Roman" panose="02020603050405020304" pitchFamily="18" charset="0"/>
              </a:rPr>
              <a:t>。令</a:t>
            </a:r>
            <a:r>
              <a:rPr lang="en-US" altLang="zh-CN" i="1" dirty="0" smtClean="0">
                <a:effectLst/>
                <a:latin typeface="Times New Roman" panose="02020603050405020304" pitchFamily="18" charset="0"/>
                <a:ea typeface="黑体" pitchFamily="49" charset="-122"/>
                <a:cs typeface="Times New Roman" panose="02020603050405020304" pitchFamily="18" charset="0"/>
              </a:rPr>
              <a:t>s</a:t>
            </a:r>
            <a:r>
              <a:rPr lang="en-US" altLang="zh-CN" dirty="0" smtClean="0">
                <a:effectLst/>
                <a:latin typeface="Times New Roman" panose="02020603050405020304" pitchFamily="18" charset="0"/>
                <a:ea typeface="黑体" pitchFamily="49" charset="-122"/>
                <a:cs typeface="Times New Roman" panose="02020603050405020304" pitchFamily="18" charset="0"/>
              </a:rPr>
              <a:t>=</a:t>
            </a:r>
            <a:r>
              <a:rPr lang="en-US" altLang="zh-CN" i="1" dirty="0" smtClean="0">
                <a:effectLst/>
                <a:latin typeface="Times New Roman" panose="02020603050405020304" pitchFamily="18" charset="0"/>
                <a:ea typeface="黑体" pitchFamily="49" charset="-122"/>
                <a:cs typeface="Times New Roman" panose="02020603050405020304" pitchFamily="18" charset="0"/>
              </a:rPr>
              <a:t>W</a:t>
            </a:r>
            <a:r>
              <a:rPr lang="en-US" altLang="zh-CN" i="1" baseline="-25000"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a:t>
            </a:r>
            <a:r>
              <a:rPr lang="en-US" altLang="zh-CN" i="1" dirty="0" smtClean="0">
                <a:effectLst/>
                <a:latin typeface="Times New Roman" panose="02020603050405020304" pitchFamily="18" charset="0"/>
                <a:ea typeface="黑体" pitchFamily="49" charset="-122"/>
                <a:cs typeface="Times New Roman" panose="02020603050405020304" pitchFamily="18" charset="0"/>
              </a:rPr>
              <a:t>W</a:t>
            </a:r>
            <a:r>
              <a:rPr lang="en-US" altLang="zh-CN" i="1" baseline="-25000" dirty="0" smtClean="0">
                <a:effectLst/>
                <a:latin typeface="Times New Roman" panose="02020603050405020304" pitchFamily="18" charset="0"/>
                <a:ea typeface="黑体" pitchFamily="49" charset="-122"/>
                <a:cs typeface="Times New Roman" panose="02020603050405020304" pitchFamily="18" charset="0"/>
              </a:rPr>
              <a:t>aa</a:t>
            </a:r>
            <a:r>
              <a:rPr lang="en-US" altLang="zh-CN" dirty="0" smtClean="0">
                <a:effectLst/>
                <a:latin typeface="Times New Roman" panose="02020603050405020304" pitchFamily="18" charset="0"/>
                <a:ea typeface="黑体" pitchFamily="49" charset="-122"/>
                <a:cs typeface="Times New Roman" panose="02020603050405020304" pitchFamily="18" charset="0"/>
              </a:rPr>
              <a:t>=1</a:t>
            </a:r>
            <a:r>
              <a:rPr lang="zh-CN" altLang="zh-CN" dirty="0" smtClean="0">
                <a:effectLst/>
                <a:latin typeface="Times New Roman" panose="02020603050405020304" pitchFamily="18" charset="0"/>
                <a:ea typeface="黑体" pitchFamily="49" charset="-122"/>
                <a:cs typeface="Times New Roman" panose="02020603050405020304" pitchFamily="18" charset="0"/>
              </a:rPr>
              <a:t>－</a:t>
            </a:r>
            <a:r>
              <a:rPr lang="en-US" altLang="zh-CN" dirty="0" smtClean="0">
                <a:effectLst/>
                <a:latin typeface="Times New Roman" panose="02020603050405020304" pitchFamily="18" charset="0"/>
                <a:ea typeface="黑体" pitchFamily="49" charset="-122"/>
                <a:cs typeface="Times New Roman" panose="02020603050405020304" pitchFamily="18" charset="0"/>
              </a:rPr>
              <a:t>0.9=0.1</a:t>
            </a:r>
            <a:r>
              <a:rPr lang="zh-CN" altLang="en-US" dirty="0" smtClean="0">
                <a:effectLst/>
                <a:latin typeface="Times New Roman" panose="02020603050405020304" pitchFamily="18" charset="0"/>
                <a:ea typeface="黑体" pitchFamily="49" charset="-122"/>
                <a:cs typeface="Times New Roman" panose="02020603050405020304" pitchFamily="18" charset="0"/>
              </a:rPr>
              <a:t>，</a:t>
            </a:r>
            <a:r>
              <a:rPr lang="zh-CN" altLang="zh-CN" dirty="0" smtClean="0">
                <a:effectLst/>
                <a:latin typeface="Times New Roman" panose="02020603050405020304" pitchFamily="18" charset="0"/>
                <a:ea typeface="黑体" pitchFamily="49" charset="-122"/>
                <a:cs typeface="Times New Roman" panose="02020603050405020304" pitchFamily="18" charset="0"/>
              </a:rPr>
              <a:t>则一般称</a:t>
            </a:r>
            <a:r>
              <a:rPr lang="en-US" altLang="zh-CN" i="1" dirty="0" smtClean="0">
                <a:effectLst/>
                <a:latin typeface="Times New Roman" panose="02020603050405020304" pitchFamily="18" charset="0"/>
                <a:ea typeface="黑体" pitchFamily="49" charset="-122"/>
                <a:cs typeface="Times New Roman" panose="02020603050405020304" pitchFamily="18" charset="0"/>
              </a:rPr>
              <a:t>s</a:t>
            </a:r>
            <a:r>
              <a:rPr lang="zh-CN" altLang="zh-CN" dirty="0" smtClean="0">
                <a:effectLst/>
                <a:latin typeface="Times New Roman" panose="02020603050405020304" pitchFamily="18" charset="0"/>
                <a:ea typeface="黑体" pitchFamily="49" charset="-122"/>
                <a:cs typeface="Times New Roman" panose="02020603050405020304" pitchFamily="18" charset="0"/>
              </a:rPr>
              <a:t>为对</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基因型被淘汰而不能繁殖后代的个体在群体中所占的百分率，是选择强度的一个指标即选择系数。该例</a:t>
            </a:r>
            <a:r>
              <a:rPr lang="en-US" altLang="zh-CN" i="1" dirty="0" smtClean="0">
                <a:effectLst/>
                <a:latin typeface="Times New Roman" panose="02020603050405020304" pitchFamily="18" charset="0"/>
                <a:ea typeface="黑体" pitchFamily="49" charset="-122"/>
                <a:cs typeface="Times New Roman" panose="02020603050405020304" pitchFamily="18" charset="0"/>
              </a:rPr>
              <a:t>s</a:t>
            </a:r>
            <a:r>
              <a:rPr lang="en-US" altLang="zh-CN" dirty="0" smtClean="0">
                <a:effectLst/>
                <a:latin typeface="Times New Roman" panose="02020603050405020304" pitchFamily="18" charset="0"/>
                <a:ea typeface="黑体" pitchFamily="49" charset="-122"/>
                <a:cs typeface="Times New Roman" panose="02020603050405020304" pitchFamily="18" charset="0"/>
              </a:rPr>
              <a:t>=0.1</a:t>
            </a:r>
            <a:r>
              <a:rPr lang="zh-CN" altLang="zh-CN" dirty="0" smtClean="0">
                <a:effectLst/>
                <a:latin typeface="Times New Roman" panose="02020603050405020304" pitchFamily="18" charset="0"/>
                <a:ea typeface="黑体" pitchFamily="49" charset="-122"/>
                <a:cs typeface="Times New Roman" panose="02020603050405020304" pitchFamily="18" charset="0"/>
              </a:rPr>
              <a:t>说明，基因型</a:t>
            </a:r>
            <a:r>
              <a:rPr lang="en-US" altLang="zh-CN" i="1" dirty="0" smtClean="0">
                <a:effectLst/>
                <a:latin typeface="Times New Roman" panose="02020603050405020304" pitchFamily="18" charset="0"/>
                <a:ea typeface="黑体" pitchFamily="49" charset="-122"/>
                <a:cs typeface="Times New Roman" panose="02020603050405020304" pitchFamily="18" charset="0"/>
              </a:rPr>
              <a:t>aa</a:t>
            </a:r>
            <a:r>
              <a:rPr lang="zh-CN" altLang="zh-CN" dirty="0" smtClean="0">
                <a:effectLst/>
                <a:latin typeface="Times New Roman" panose="02020603050405020304" pitchFamily="18" charset="0"/>
                <a:ea typeface="黑体" pitchFamily="49" charset="-122"/>
                <a:cs typeface="Times New Roman" panose="02020603050405020304" pitchFamily="18" charset="0"/>
              </a:rPr>
              <a:t>有</a:t>
            </a:r>
            <a:r>
              <a:rPr lang="en-US" altLang="zh-CN" dirty="0" smtClean="0">
                <a:effectLst/>
                <a:latin typeface="Times New Roman" panose="02020603050405020304" pitchFamily="18" charset="0"/>
                <a:ea typeface="黑体" pitchFamily="49" charset="-122"/>
                <a:cs typeface="Times New Roman" panose="02020603050405020304" pitchFamily="18" charset="0"/>
              </a:rPr>
              <a:t> </a:t>
            </a:r>
            <a:r>
              <a:rPr lang="zh-CN" altLang="zh-CN" dirty="0" smtClean="0">
                <a:effectLst/>
                <a:latin typeface="Times New Roman" panose="02020603050405020304" pitchFamily="18" charset="0"/>
                <a:ea typeface="黑体" pitchFamily="49" charset="-122"/>
                <a:cs typeface="Times New Roman" panose="02020603050405020304" pitchFamily="18" charset="0"/>
              </a:rPr>
              <a:t>的个体不能繁殖后代。</a:t>
            </a:r>
            <a:endParaRPr lang="zh-CN" altLang="en-US" b="1" dirty="0" smtClean="0">
              <a:effectLst/>
              <a:latin typeface="Times New Roman" panose="02020603050405020304" pitchFamily="18" charset="0"/>
              <a:ea typeface="黑体" pitchFamily="49" charset="-122"/>
              <a:cs typeface="Times New Roman" panose="02020603050405020304" pitchFamily="18" charset="0"/>
            </a:endParaRPr>
          </a:p>
        </p:txBody>
      </p:sp>
    </p:spTree>
    <p:extLst>
      <p:ext uri="{BB962C8B-B14F-4D97-AF65-F5344CB8AC3E}">
        <p14:creationId xmlns:p14="http://schemas.microsoft.com/office/powerpoint/2010/main" val="308942014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539552" y="260648"/>
            <a:ext cx="7992888" cy="1440160"/>
          </a:xfrm>
        </p:spPr>
        <p:txBody>
          <a:bodyPr>
            <a:normAutofit/>
          </a:bodyPr>
          <a:lstStyle/>
          <a:p>
            <a:pPr>
              <a:defRPr/>
            </a:pPr>
            <a:r>
              <a:rPr lang="zh-CN" altLang="en-US" sz="4000" b="1" dirty="0">
                <a:ea typeface="黑体" pitchFamily="2" charset="-122"/>
              </a:rPr>
              <a:t>利用婴儿群体和</a:t>
            </a:r>
            <a:r>
              <a:rPr lang="zh-CN" altLang="en-US" sz="4000" b="1" dirty="0" smtClean="0">
                <a:ea typeface="黑体" pitchFamily="2" charset="-122"/>
              </a:rPr>
              <a:t>成人群体的基因型调查数据估计适合度和选择系数</a:t>
            </a:r>
          </a:p>
        </p:txBody>
      </p:sp>
      <p:graphicFrame>
        <p:nvGraphicFramePr>
          <p:cNvPr id="3" name="表格 2"/>
          <p:cNvGraphicFramePr>
            <a:graphicFrameLocks noGrp="1"/>
          </p:cNvGraphicFramePr>
          <p:nvPr>
            <p:extLst>
              <p:ext uri="{D42A27DB-BD31-4B8C-83A1-F6EECF244321}">
                <p14:modId xmlns:p14="http://schemas.microsoft.com/office/powerpoint/2010/main" val="1331720612"/>
              </p:ext>
            </p:extLst>
          </p:nvPr>
        </p:nvGraphicFramePr>
        <p:xfrm>
          <a:off x="323528" y="1700808"/>
          <a:ext cx="8502200" cy="4389120"/>
        </p:xfrm>
        <a:graphic>
          <a:graphicData uri="http://schemas.openxmlformats.org/drawingml/2006/table">
            <a:tbl>
              <a:tblPr firstRow="1" firstCol="1" bandRow="1">
                <a:tableStyleId>{5C22544A-7EE6-4342-B048-85BDC9FD1C3A}</a:tableStyleId>
              </a:tblPr>
              <a:tblGrid>
                <a:gridCol w="4033070"/>
                <a:gridCol w="1489710"/>
                <a:gridCol w="1489710"/>
                <a:gridCol w="1489710"/>
              </a:tblGrid>
              <a:tr h="0">
                <a:tc>
                  <a:txBody>
                    <a:bodyPr/>
                    <a:lstStyle/>
                    <a:p>
                      <a:pPr algn="just">
                        <a:spcAft>
                          <a:spcPts val="0"/>
                        </a:spcAft>
                      </a:pPr>
                      <a:r>
                        <a:rPr lang="zh-CN"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基因型</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i="1" kern="0" dirty="0">
                          <a:effectLst/>
                          <a:latin typeface="Arial Unicode MS" panose="020B0604020202020204" pitchFamily="34" charset="-122"/>
                          <a:ea typeface="Arial Unicode MS" panose="020B0604020202020204" pitchFamily="34" charset="-122"/>
                          <a:cs typeface="Arial Unicode MS" panose="020B0604020202020204" pitchFamily="34" charset="-122"/>
                        </a:rPr>
                        <a:t>AA </a:t>
                      </a:r>
                      <a:endParaRPr lang="zh-CN" sz="3200" i="1"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i="1" kern="0" dirty="0">
                          <a:effectLst/>
                          <a:latin typeface="Arial Unicode MS" panose="020B0604020202020204" pitchFamily="34" charset="-122"/>
                          <a:ea typeface="Arial Unicode MS" panose="020B0604020202020204" pitchFamily="34" charset="-122"/>
                          <a:cs typeface="Arial Unicode MS" panose="020B0604020202020204" pitchFamily="34" charset="-122"/>
                        </a:rPr>
                        <a:t>AS </a:t>
                      </a:r>
                      <a:endParaRPr lang="zh-CN" sz="3200" i="1"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i="1" kern="0" dirty="0">
                          <a:effectLst/>
                          <a:latin typeface="Arial Unicode MS" panose="020B0604020202020204" pitchFamily="34" charset="-122"/>
                          <a:ea typeface="Arial Unicode MS" panose="020B0604020202020204" pitchFamily="34" charset="-122"/>
                          <a:cs typeface="Arial Unicode MS" panose="020B0604020202020204" pitchFamily="34" charset="-122"/>
                        </a:rPr>
                        <a:t>SS </a:t>
                      </a:r>
                      <a:endParaRPr lang="zh-CN" sz="3200" i="1"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a:effectLst/>
                          <a:latin typeface="Arial Unicode MS" panose="020B0604020202020204" pitchFamily="34" charset="-122"/>
                          <a:ea typeface="Arial Unicode MS" panose="020B0604020202020204" pitchFamily="34" charset="-122"/>
                          <a:cs typeface="Arial Unicode MS" panose="020B0604020202020204" pitchFamily="34" charset="-122"/>
                        </a:rPr>
                        <a:t>婴儿群体</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189</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89</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9</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a:effectLst/>
                          <a:latin typeface="Arial Unicode MS" panose="020B0604020202020204" pitchFamily="34" charset="-122"/>
                          <a:ea typeface="Arial Unicode MS" panose="020B0604020202020204" pitchFamily="34" charset="-122"/>
                          <a:cs typeface="Arial Unicode MS" panose="020B0604020202020204" pitchFamily="34" charset="-122"/>
                        </a:rPr>
                        <a:t>成人群体</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400</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249</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5</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a:effectLst/>
                          <a:latin typeface="Arial Unicode MS" panose="020B0604020202020204" pitchFamily="34" charset="-122"/>
                          <a:ea typeface="Arial Unicode MS" panose="020B0604020202020204" pitchFamily="34" charset="-122"/>
                          <a:cs typeface="Arial Unicode MS" panose="020B0604020202020204" pitchFamily="34" charset="-122"/>
                        </a:rPr>
                        <a:t>婴儿群体基因型频率</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0.6586</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0.3101</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0.0314</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a:effectLst/>
                          <a:latin typeface="Arial Unicode MS" panose="020B0604020202020204" pitchFamily="34" charset="-122"/>
                          <a:ea typeface="Arial Unicode MS" panose="020B0604020202020204" pitchFamily="34" charset="-122"/>
                          <a:cs typeface="Arial Unicode MS" panose="020B0604020202020204" pitchFamily="34" charset="-122"/>
                        </a:rPr>
                        <a:t>成人群体基因型频率</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0.6116</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0.3807</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0.0076</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适合度（成人和婴儿基因型频率的比值）</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0.9288</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1.2278</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0.2438</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a:effectLst/>
                          <a:latin typeface="Arial Unicode MS" panose="020B0604020202020204" pitchFamily="34" charset="-122"/>
                          <a:ea typeface="Arial Unicode MS" panose="020B0604020202020204" pitchFamily="34" charset="-122"/>
                          <a:cs typeface="Arial Unicode MS" panose="020B0604020202020204" pitchFamily="34" charset="-122"/>
                        </a:rPr>
                        <a:t>相对适合度</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0.7565</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1</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0.1986</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r h="0">
                <a:tc>
                  <a:txBody>
                    <a:bodyPr/>
                    <a:lstStyle/>
                    <a:p>
                      <a:pPr algn="just">
                        <a:spcAft>
                          <a:spcPts val="0"/>
                        </a:spcAft>
                      </a:pPr>
                      <a:r>
                        <a:rPr lang="zh-CN"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选择系数</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0.2435</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a:effectLst/>
                          <a:latin typeface="Arial Unicode MS" panose="020B0604020202020204" pitchFamily="34" charset="-122"/>
                          <a:ea typeface="Arial Unicode MS" panose="020B0604020202020204" pitchFamily="34" charset="-122"/>
                          <a:cs typeface="Arial Unicode MS" panose="020B0604020202020204" pitchFamily="34" charset="-122"/>
                        </a:rPr>
                        <a:t>0</a:t>
                      </a:r>
                      <a:endParaRPr lang="zh-CN" sz="3200" kern="10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c>
                  <a:txBody>
                    <a:bodyPr/>
                    <a:lstStyle/>
                    <a:p>
                      <a:pPr algn="just">
                        <a:spcAft>
                          <a:spcPts val="0"/>
                        </a:spcAft>
                      </a:pPr>
                      <a:r>
                        <a:rPr lang="en-US" sz="3200" kern="0" dirty="0">
                          <a:effectLst/>
                          <a:latin typeface="Arial Unicode MS" panose="020B0604020202020204" pitchFamily="34" charset="-122"/>
                          <a:ea typeface="Arial Unicode MS" panose="020B0604020202020204" pitchFamily="34" charset="-122"/>
                          <a:cs typeface="Arial Unicode MS" panose="020B0604020202020204" pitchFamily="34" charset="-122"/>
                        </a:rPr>
                        <a:t>0.8014</a:t>
                      </a:r>
                      <a:endParaRPr lang="zh-CN" sz="3200" kern="100" dirty="0">
                        <a:effectLst/>
                        <a:latin typeface="Arial Unicode MS" panose="020B0604020202020204" pitchFamily="34" charset="-122"/>
                        <a:ea typeface="Arial Unicode MS" panose="020B0604020202020204" pitchFamily="34" charset="-122"/>
                        <a:cs typeface="Arial Unicode MS" panose="020B0604020202020204" pitchFamily="34" charset="-122"/>
                      </a:endParaRPr>
                    </a:p>
                  </a:txBody>
                  <a:tcPr marL="68580" marR="68580" marT="0" marB="0"/>
                </a:tc>
              </a:tr>
            </a:tbl>
          </a:graphicData>
        </a:graphic>
      </p:graphicFrame>
    </p:spTree>
    <p:extLst>
      <p:ext uri="{BB962C8B-B14F-4D97-AF65-F5344CB8AC3E}">
        <p14:creationId xmlns:p14="http://schemas.microsoft.com/office/powerpoint/2010/main" val="4051862029"/>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67544" y="274638"/>
            <a:ext cx="8352928" cy="1066130"/>
          </a:xfrm>
        </p:spPr>
        <p:txBody>
          <a:bodyPr>
            <a:normAutofit fontScale="90000"/>
          </a:bodyPr>
          <a:lstStyle/>
          <a:p>
            <a:pPr eaLnBrk="1" hangingPunct="1">
              <a:spcBef>
                <a:spcPts val="600"/>
              </a:spcBef>
              <a:defRPr/>
            </a:pPr>
            <a:r>
              <a:rPr lang="zh-CN" altLang="en-US" sz="4900" b="1" dirty="0" smtClean="0">
                <a:latin typeface="Times New Roman" panose="02020603050405020304" pitchFamily="18" charset="0"/>
                <a:ea typeface="黑体" pitchFamily="2" charset="-122"/>
                <a:cs typeface="Times New Roman" panose="02020603050405020304" pitchFamily="18" charset="0"/>
              </a:rPr>
              <a:t>适合度</a:t>
            </a:r>
            <a:r>
              <a:rPr lang="zh-CN" altLang="en-US" sz="4900" b="1" dirty="0">
                <a:latin typeface="Times New Roman" panose="02020603050405020304" pitchFamily="18" charset="0"/>
                <a:ea typeface="黑体" pitchFamily="2" charset="-122"/>
                <a:cs typeface="Times New Roman" panose="02020603050405020304" pitchFamily="18" charset="0"/>
              </a:rPr>
              <a:t>的显</a:t>
            </a:r>
            <a:r>
              <a:rPr lang="zh-CN" altLang="en-US" sz="4900" b="1" dirty="0" smtClean="0">
                <a:latin typeface="Times New Roman" panose="02020603050405020304" pitchFamily="18" charset="0"/>
                <a:ea typeface="黑体" pitchFamily="2" charset="-122"/>
                <a:cs typeface="Times New Roman" panose="02020603050405020304" pitchFamily="18" charset="0"/>
              </a:rPr>
              <a:t>隐性</a:t>
            </a:r>
            <a:r>
              <a:rPr lang="en-US" altLang="zh-CN" sz="4900" b="1" dirty="0" smtClean="0">
                <a:latin typeface="Times New Roman" panose="02020603050405020304" pitchFamily="18" charset="0"/>
                <a:ea typeface="黑体" pitchFamily="2" charset="-122"/>
                <a:cs typeface="Times New Roman" panose="02020603050405020304" pitchFamily="18" charset="0"/>
              </a:rPr>
              <a:t/>
            </a:r>
            <a:br>
              <a:rPr lang="en-US" altLang="zh-CN" sz="4900" b="1" dirty="0" smtClean="0">
                <a:latin typeface="Times New Roman" panose="02020603050405020304" pitchFamily="18" charset="0"/>
                <a:ea typeface="黑体" pitchFamily="2" charset="-122"/>
                <a:cs typeface="Times New Roman" panose="02020603050405020304" pitchFamily="18" charset="0"/>
              </a:rPr>
            </a:br>
            <a:r>
              <a:rPr lang="zh-CN" altLang="en-US" sz="2900" dirty="0" smtClean="0">
                <a:latin typeface="Times New Roman" panose="02020603050405020304" pitchFamily="18" charset="0"/>
                <a:ea typeface="黑体" pitchFamily="2" charset="-122"/>
                <a:cs typeface="Times New Roman" panose="02020603050405020304" pitchFamily="18" charset="0"/>
              </a:rPr>
              <a:t>参数</a:t>
            </a:r>
            <a:r>
              <a:rPr lang="en-US" altLang="zh-CN" sz="2900" i="1" dirty="0" smtClean="0">
                <a:latin typeface="Times New Roman" panose="02020603050405020304" pitchFamily="18" charset="0"/>
                <a:ea typeface="黑体" pitchFamily="2" charset="-122"/>
                <a:cs typeface="Times New Roman" panose="02020603050405020304" pitchFamily="18" charset="0"/>
              </a:rPr>
              <a:t>s</a:t>
            </a:r>
            <a:r>
              <a:rPr lang="zh-CN" altLang="en-US" sz="2900" dirty="0" smtClean="0">
                <a:latin typeface="Times New Roman" panose="02020603050405020304" pitchFamily="18" charset="0"/>
                <a:ea typeface="黑体" pitchFamily="2" charset="-122"/>
                <a:cs typeface="Times New Roman" panose="02020603050405020304" pitchFamily="18" charset="0"/>
              </a:rPr>
              <a:t>、</a:t>
            </a:r>
            <a:r>
              <a:rPr lang="en-US" altLang="zh-CN" sz="2900" i="1" dirty="0" smtClean="0">
                <a:latin typeface="Times New Roman" panose="02020603050405020304" pitchFamily="18" charset="0"/>
                <a:ea typeface="黑体" pitchFamily="2" charset="-122"/>
                <a:cs typeface="Times New Roman" panose="02020603050405020304" pitchFamily="18" charset="0"/>
              </a:rPr>
              <a:t>h</a:t>
            </a:r>
            <a:r>
              <a:rPr lang="zh-CN" altLang="en-US" sz="2900" dirty="0" smtClean="0">
                <a:latin typeface="Times New Roman" panose="02020603050405020304" pitchFamily="18" charset="0"/>
                <a:ea typeface="黑体" pitchFamily="2" charset="-122"/>
                <a:cs typeface="Times New Roman" panose="02020603050405020304" pitchFamily="18" charset="0"/>
              </a:rPr>
              <a:t>、</a:t>
            </a:r>
            <a:r>
              <a:rPr lang="en-US" altLang="zh-CN" sz="2900" i="1" dirty="0" smtClean="0">
                <a:latin typeface="Times New Roman" panose="02020603050405020304" pitchFamily="18" charset="0"/>
                <a:ea typeface="黑体" pitchFamily="2" charset="-122"/>
                <a:cs typeface="Times New Roman" panose="02020603050405020304" pitchFamily="18" charset="0"/>
              </a:rPr>
              <a:t>s</a:t>
            </a:r>
            <a:r>
              <a:rPr lang="en-US" altLang="zh-CN" sz="2900" baseline="-25000" dirty="0" smtClean="0">
                <a:latin typeface="Times New Roman" panose="02020603050405020304" pitchFamily="18" charset="0"/>
                <a:ea typeface="黑体" pitchFamily="2" charset="-122"/>
                <a:cs typeface="Times New Roman" panose="02020603050405020304" pitchFamily="18" charset="0"/>
              </a:rPr>
              <a:t>1</a:t>
            </a:r>
            <a:r>
              <a:rPr lang="zh-CN" altLang="en-US" sz="2900" dirty="0" smtClean="0">
                <a:latin typeface="Times New Roman" panose="02020603050405020304" pitchFamily="18" charset="0"/>
                <a:ea typeface="黑体" pitchFamily="2" charset="-122"/>
                <a:cs typeface="Times New Roman" panose="02020603050405020304" pitchFamily="18" charset="0"/>
              </a:rPr>
              <a:t>、</a:t>
            </a:r>
            <a:r>
              <a:rPr lang="en-US" altLang="zh-CN" sz="2900" i="1" dirty="0" smtClean="0">
                <a:latin typeface="Times New Roman" panose="02020603050405020304" pitchFamily="18" charset="0"/>
                <a:ea typeface="黑体" pitchFamily="2" charset="-122"/>
                <a:cs typeface="Times New Roman" panose="02020603050405020304" pitchFamily="18" charset="0"/>
              </a:rPr>
              <a:t>s</a:t>
            </a:r>
            <a:r>
              <a:rPr lang="en-US" altLang="zh-CN" sz="2900" baseline="-25000" dirty="0" smtClean="0">
                <a:latin typeface="Times New Roman" panose="02020603050405020304" pitchFamily="18" charset="0"/>
                <a:ea typeface="黑体" pitchFamily="2" charset="-122"/>
                <a:cs typeface="Times New Roman" panose="02020603050405020304" pitchFamily="18" charset="0"/>
              </a:rPr>
              <a:t>2</a:t>
            </a:r>
            <a:r>
              <a:rPr lang="zh-CN" altLang="en-US" sz="2900" dirty="0" smtClean="0">
                <a:latin typeface="Times New Roman" panose="02020603050405020304" pitchFamily="18" charset="0"/>
                <a:ea typeface="黑体" pitchFamily="2" charset="-122"/>
                <a:cs typeface="Times New Roman" panose="02020603050405020304" pitchFamily="18" charset="0"/>
              </a:rPr>
              <a:t>在（</a:t>
            </a:r>
            <a:r>
              <a:rPr lang="en-US" altLang="zh-CN" sz="2900" dirty="0" smtClean="0">
                <a:latin typeface="Times New Roman" panose="02020603050405020304" pitchFamily="18" charset="0"/>
                <a:ea typeface="黑体" pitchFamily="2" charset="-122"/>
                <a:cs typeface="Times New Roman" panose="02020603050405020304" pitchFamily="18" charset="0"/>
              </a:rPr>
              <a:t>0</a:t>
            </a:r>
            <a:r>
              <a:rPr lang="zh-CN" altLang="en-US" sz="2900" dirty="0" smtClean="0">
                <a:latin typeface="Times New Roman" panose="02020603050405020304" pitchFamily="18" charset="0"/>
                <a:ea typeface="黑体" pitchFamily="2" charset="-122"/>
                <a:cs typeface="Times New Roman" panose="02020603050405020304" pitchFamily="18" charset="0"/>
              </a:rPr>
              <a:t>，</a:t>
            </a:r>
            <a:r>
              <a:rPr lang="en-US" altLang="zh-CN" sz="2900" dirty="0" smtClean="0">
                <a:latin typeface="Times New Roman" panose="02020603050405020304" pitchFamily="18" charset="0"/>
                <a:ea typeface="黑体" pitchFamily="2" charset="-122"/>
                <a:cs typeface="Times New Roman" panose="02020603050405020304" pitchFamily="18" charset="0"/>
              </a:rPr>
              <a:t>1</a:t>
            </a:r>
            <a:r>
              <a:rPr lang="zh-CN" altLang="en-US" sz="2900" dirty="0" smtClean="0">
                <a:latin typeface="Times New Roman" panose="02020603050405020304" pitchFamily="18" charset="0"/>
                <a:ea typeface="黑体" pitchFamily="2" charset="-122"/>
                <a:cs typeface="Times New Roman" panose="02020603050405020304" pitchFamily="18" charset="0"/>
              </a:rPr>
              <a:t>）之间取值，但不能等于</a:t>
            </a:r>
            <a:r>
              <a:rPr lang="en-US" altLang="zh-CN" sz="2900" dirty="0" smtClean="0">
                <a:latin typeface="Times New Roman" panose="02020603050405020304" pitchFamily="18" charset="0"/>
                <a:ea typeface="黑体" pitchFamily="2" charset="-122"/>
                <a:cs typeface="Times New Roman" panose="02020603050405020304" pitchFamily="18" charset="0"/>
              </a:rPr>
              <a:t>0</a:t>
            </a:r>
            <a:r>
              <a:rPr lang="zh-CN" altLang="en-US" sz="2900" dirty="0" smtClean="0">
                <a:latin typeface="Times New Roman" panose="02020603050405020304" pitchFamily="18" charset="0"/>
                <a:ea typeface="黑体" pitchFamily="2" charset="-122"/>
                <a:cs typeface="Times New Roman" panose="02020603050405020304" pitchFamily="18" charset="0"/>
              </a:rPr>
              <a:t>或</a:t>
            </a:r>
            <a:r>
              <a:rPr lang="en-US" altLang="zh-CN" sz="2900" dirty="0" smtClean="0">
                <a:latin typeface="Times New Roman" panose="02020603050405020304" pitchFamily="18" charset="0"/>
                <a:ea typeface="黑体" pitchFamily="2" charset="-122"/>
                <a:cs typeface="Times New Roman" panose="02020603050405020304" pitchFamily="18" charset="0"/>
              </a:rPr>
              <a:t>1</a:t>
            </a:r>
            <a:endParaRPr lang="zh-CN" altLang="en-US" sz="2900" dirty="0" smtClean="0">
              <a:latin typeface="Times New Roman" panose="02020603050405020304" pitchFamily="18" charset="0"/>
              <a:ea typeface="黑体" pitchFamily="2" charset="-122"/>
              <a:cs typeface="Times New Roman" panose="02020603050405020304" pitchFamily="18" charset="0"/>
            </a:endParaRPr>
          </a:p>
        </p:txBody>
      </p:sp>
      <p:sp>
        <p:nvSpPr>
          <p:cNvPr id="16387" name="内容占位符 2"/>
          <p:cNvSpPr>
            <a:spLocks noGrp="1"/>
          </p:cNvSpPr>
          <p:nvPr>
            <p:ph idx="1"/>
          </p:nvPr>
        </p:nvSpPr>
        <p:spPr>
          <a:xfrm>
            <a:off x="457200" y="1611660"/>
            <a:ext cx="8229600" cy="4525963"/>
          </a:xfrm>
        </p:spPr>
        <p:txBody>
          <a:bodyPr/>
          <a:lstStyle/>
          <a:p>
            <a:r>
              <a:rPr lang="zh-CN" altLang="en-US" smtClean="0">
                <a:effectLst/>
                <a:latin typeface="Times New Roman" panose="02020603050405020304" pitchFamily="18" charset="0"/>
                <a:ea typeface="黑体" pitchFamily="49" charset="-122"/>
                <a:cs typeface="Times New Roman" panose="02020603050405020304" pitchFamily="18" charset="0"/>
              </a:rPr>
              <a:t>无显性 </a:t>
            </a:r>
            <a:r>
              <a:rPr lang="en-US" altLang="zh-CN" smtClean="0">
                <a:effectLst/>
                <a:latin typeface="Times New Roman" panose="02020603050405020304" pitchFamily="18" charset="0"/>
                <a:ea typeface="黑体" pitchFamily="49" charset="-122"/>
                <a:cs typeface="Times New Roman" panose="02020603050405020304" pitchFamily="18" charset="0"/>
              </a:rPr>
              <a:t>(</a:t>
            </a:r>
            <a:r>
              <a:rPr lang="zh-CN" altLang="en-US" smtClean="0">
                <a:effectLst/>
                <a:latin typeface="Times New Roman" panose="02020603050405020304" pitchFamily="18" charset="0"/>
                <a:ea typeface="黑体" pitchFamily="49" charset="-122"/>
                <a:cs typeface="Times New Roman" panose="02020603050405020304" pitchFamily="18" charset="0"/>
              </a:rPr>
              <a:t>加性</a:t>
            </a:r>
            <a:r>
              <a:rPr lang="en-US" altLang="zh-CN" smtClean="0">
                <a:effectLst/>
                <a:latin typeface="Times New Roman" panose="02020603050405020304" pitchFamily="18" charset="0"/>
                <a:ea typeface="黑体" pitchFamily="49" charset="-122"/>
                <a:cs typeface="Times New Roman" panose="02020603050405020304" pitchFamily="18" charset="0"/>
              </a:rPr>
              <a:t>) </a:t>
            </a:r>
          </a:p>
          <a:p>
            <a:endParaRPr lang="en-US" altLang="zh-CN" smtClean="0">
              <a:effectLst/>
              <a:latin typeface="Times New Roman" panose="02020603050405020304" pitchFamily="18" charset="0"/>
              <a:ea typeface="黑体" pitchFamily="49" charset="-122"/>
              <a:cs typeface="Times New Roman" panose="02020603050405020304" pitchFamily="18" charset="0"/>
            </a:endParaRPr>
          </a:p>
          <a:p>
            <a:r>
              <a:rPr lang="zh-CN" altLang="en-US" smtClean="0">
                <a:effectLst/>
                <a:latin typeface="Times New Roman" panose="02020603050405020304" pitchFamily="18" charset="0"/>
                <a:ea typeface="黑体" pitchFamily="49" charset="-122"/>
                <a:cs typeface="Times New Roman" panose="02020603050405020304" pitchFamily="18" charset="0"/>
              </a:rPr>
              <a:t>部分显性</a:t>
            </a:r>
            <a:endParaRPr lang="en-US" altLang="zh-CN" smtClean="0">
              <a:effectLst/>
              <a:latin typeface="Times New Roman" panose="02020603050405020304" pitchFamily="18" charset="0"/>
              <a:ea typeface="黑体" pitchFamily="49" charset="-122"/>
              <a:cs typeface="Times New Roman" panose="02020603050405020304" pitchFamily="18" charset="0"/>
            </a:endParaRPr>
          </a:p>
          <a:p>
            <a:endParaRPr lang="en-US" altLang="zh-CN" smtClean="0">
              <a:effectLst/>
              <a:latin typeface="Times New Roman" panose="02020603050405020304" pitchFamily="18" charset="0"/>
              <a:ea typeface="黑体" pitchFamily="49" charset="-122"/>
              <a:cs typeface="Times New Roman" panose="02020603050405020304" pitchFamily="18" charset="0"/>
            </a:endParaRPr>
          </a:p>
          <a:p>
            <a:r>
              <a:rPr lang="zh-CN" altLang="en-US" smtClean="0">
                <a:effectLst/>
                <a:latin typeface="Times New Roman" panose="02020603050405020304" pitchFamily="18" charset="0"/>
                <a:ea typeface="黑体" pitchFamily="49" charset="-122"/>
                <a:cs typeface="Times New Roman" panose="02020603050405020304" pitchFamily="18" charset="0"/>
              </a:rPr>
              <a:t>完全显性</a:t>
            </a:r>
            <a:endParaRPr lang="en-US" altLang="zh-CN" smtClean="0">
              <a:effectLst/>
              <a:latin typeface="Times New Roman" panose="02020603050405020304" pitchFamily="18" charset="0"/>
              <a:ea typeface="黑体" pitchFamily="49" charset="-122"/>
              <a:cs typeface="Times New Roman" panose="02020603050405020304" pitchFamily="18" charset="0"/>
            </a:endParaRPr>
          </a:p>
          <a:p>
            <a:endParaRPr lang="en-US" altLang="zh-CN" smtClean="0">
              <a:effectLst/>
              <a:latin typeface="Times New Roman" panose="02020603050405020304" pitchFamily="18" charset="0"/>
              <a:ea typeface="黑体" pitchFamily="49" charset="-122"/>
              <a:cs typeface="Times New Roman" panose="02020603050405020304" pitchFamily="18" charset="0"/>
            </a:endParaRPr>
          </a:p>
          <a:p>
            <a:r>
              <a:rPr lang="zh-CN" altLang="en-US" smtClean="0">
                <a:effectLst/>
                <a:latin typeface="Times New Roman" panose="02020603050405020304" pitchFamily="18" charset="0"/>
                <a:ea typeface="黑体" pitchFamily="49" charset="-122"/>
                <a:cs typeface="Times New Roman" panose="02020603050405020304" pitchFamily="18" charset="0"/>
              </a:rPr>
              <a:t>超显性</a:t>
            </a:r>
          </a:p>
        </p:txBody>
      </p:sp>
      <p:cxnSp>
        <p:nvCxnSpPr>
          <p:cNvPr id="6" name="直接连接符 5"/>
          <p:cNvCxnSpPr/>
          <p:nvPr/>
        </p:nvCxnSpPr>
        <p:spPr>
          <a:xfrm>
            <a:off x="3924300" y="1927573"/>
            <a:ext cx="396081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16390" name="TextBox 6"/>
          <p:cNvSpPr txBox="1">
            <a:spLocks noChangeArrowheads="1"/>
          </p:cNvSpPr>
          <p:nvPr/>
        </p:nvSpPr>
        <p:spPr bwMode="auto">
          <a:xfrm>
            <a:off x="5435600" y="1279873"/>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391" name="TextBox 9"/>
          <p:cNvSpPr txBox="1">
            <a:spLocks noChangeArrowheads="1"/>
          </p:cNvSpPr>
          <p:nvPr/>
        </p:nvSpPr>
        <p:spPr bwMode="auto">
          <a:xfrm>
            <a:off x="3455988" y="1268760"/>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392" name="TextBox 10"/>
          <p:cNvSpPr txBox="1">
            <a:spLocks noChangeArrowheads="1"/>
          </p:cNvSpPr>
          <p:nvPr/>
        </p:nvSpPr>
        <p:spPr bwMode="auto">
          <a:xfrm>
            <a:off x="7380288" y="1268760"/>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cxnSp>
        <p:nvCxnSpPr>
          <p:cNvPr id="9" name="直接连接符 8"/>
          <p:cNvCxnSpPr/>
          <p:nvPr/>
        </p:nvCxnSpPr>
        <p:spPr>
          <a:xfrm>
            <a:off x="3924300" y="1784698"/>
            <a:ext cx="0" cy="28733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903913" y="1792635"/>
            <a:ext cx="0" cy="2873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7885113" y="1792635"/>
            <a:ext cx="0" cy="2873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396" name="TextBox 17"/>
          <p:cNvSpPr txBox="1">
            <a:spLocks noChangeArrowheads="1"/>
          </p:cNvSpPr>
          <p:nvPr/>
        </p:nvSpPr>
        <p:spPr bwMode="auto">
          <a:xfrm>
            <a:off x="5219700" y="2011710"/>
            <a:ext cx="13684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1-0.5</a:t>
            </a:r>
            <a:r>
              <a:rPr lang="en-US" altLang="zh-CN" sz="2800" i="1" dirty="0">
                <a:cs typeface="Times New Roman" panose="02020603050405020304" pitchFamily="18" charset="0"/>
              </a:rPr>
              <a:t>s</a:t>
            </a:r>
            <a:endParaRPr lang="zh-CN" altLang="en-US" sz="2800" i="1" dirty="0">
              <a:cs typeface="Times New Roman" panose="02020603050405020304" pitchFamily="18" charset="0"/>
            </a:endParaRPr>
          </a:p>
        </p:txBody>
      </p:sp>
      <p:sp>
        <p:nvSpPr>
          <p:cNvPr id="16397" name="TextBox 18"/>
          <p:cNvSpPr txBox="1">
            <a:spLocks noChangeArrowheads="1"/>
          </p:cNvSpPr>
          <p:nvPr/>
        </p:nvSpPr>
        <p:spPr bwMode="auto">
          <a:xfrm>
            <a:off x="3435350" y="2000598"/>
            <a:ext cx="935038"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s</a:t>
            </a:r>
            <a:endParaRPr lang="zh-CN" altLang="en-US" sz="2800" i="1" dirty="0">
              <a:cs typeface="Times New Roman" panose="02020603050405020304" pitchFamily="18" charset="0"/>
            </a:endParaRPr>
          </a:p>
        </p:txBody>
      </p:sp>
      <p:sp>
        <p:nvSpPr>
          <p:cNvPr id="16398" name="TextBox 19"/>
          <p:cNvSpPr txBox="1">
            <a:spLocks noChangeArrowheads="1"/>
          </p:cNvSpPr>
          <p:nvPr/>
        </p:nvSpPr>
        <p:spPr bwMode="auto">
          <a:xfrm>
            <a:off x="7359650" y="2000598"/>
            <a:ext cx="936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a:cs typeface="Times New Roman" panose="02020603050405020304" pitchFamily="18" charset="0"/>
              </a:rPr>
              <a:t>1</a:t>
            </a:r>
            <a:endParaRPr lang="zh-CN" altLang="en-US" sz="2800">
              <a:cs typeface="Times New Roman" panose="02020603050405020304" pitchFamily="18" charset="0"/>
            </a:endParaRPr>
          </a:p>
        </p:txBody>
      </p:sp>
      <p:cxnSp>
        <p:nvCxnSpPr>
          <p:cNvPr id="21" name="直接连接符 20"/>
          <p:cNvCxnSpPr/>
          <p:nvPr/>
        </p:nvCxnSpPr>
        <p:spPr>
          <a:xfrm>
            <a:off x="3908425" y="3049935"/>
            <a:ext cx="396081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16400" name="TextBox 21"/>
          <p:cNvSpPr txBox="1">
            <a:spLocks noChangeArrowheads="1"/>
          </p:cNvSpPr>
          <p:nvPr/>
        </p:nvSpPr>
        <p:spPr bwMode="auto">
          <a:xfrm>
            <a:off x="6084888" y="2402235"/>
            <a:ext cx="9350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401" name="TextBox 22"/>
          <p:cNvSpPr txBox="1">
            <a:spLocks noChangeArrowheads="1"/>
          </p:cNvSpPr>
          <p:nvPr/>
        </p:nvSpPr>
        <p:spPr bwMode="auto">
          <a:xfrm>
            <a:off x="3440113" y="2391123"/>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402" name="TextBox 23"/>
          <p:cNvSpPr txBox="1">
            <a:spLocks noChangeArrowheads="1"/>
          </p:cNvSpPr>
          <p:nvPr/>
        </p:nvSpPr>
        <p:spPr bwMode="auto">
          <a:xfrm>
            <a:off x="7366000" y="2391123"/>
            <a:ext cx="935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cxnSp>
        <p:nvCxnSpPr>
          <p:cNvPr id="25" name="直接连接符 24"/>
          <p:cNvCxnSpPr/>
          <p:nvPr/>
        </p:nvCxnSpPr>
        <p:spPr>
          <a:xfrm>
            <a:off x="3908425" y="2907060"/>
            <a:ext cx="0" cy="2873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6551613" y="2914998"/>
            <a:ext cx="0" cy="28733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869238" y="2914998"/>
            <a:ext cx="0" cy="28733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406" name="TextBox 27"/>
          <p:cNvSpPr txBox="1">
            <a:spLocks noChangeArrowheads="1"/>
          </p:cNvSpPr>
          <p:nvPr/>
        </p:nvSpPr>
        <p:spPr bwMode="auto">
          <a:xfrm>
            <a:off x="5867400" y="3132485"/>
            <a:ext cx="13684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hs</a:t>
            </a:r>
            <a:endParaRPr lang="zh-CN" altLang="en-US" sz="2800" i="1" dirty="0">
              <a:cs typeface="Times New Roman" panose="02020603050405020304" pitchFamily="18" charset="0"/>
            </a:endParaRPr>
          </a:p>
        </p:txBody>
      </p:sp>
      <p:sp>
        <p:nvSpPr>
          <p:cNvPr id="16407" name="TextBox 28"/>
          <p:cNvSpPr txBox="1">
            <a:spLocks noChangeArrowheads="1"/>
          </p:cNvSpPr>
          <p:nvPr/>
        </p:nvSpPr>
        <p:spPr bwMode="auto">
          <a:xfrm>
            <a:off x="3419475" y="3122960"/>
            <a:ext cx="936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s</a:t>
            </a:r>
            <a:endParaRPr lang="zh-CN" altLang="en-US" sz="2800" i="1" dirty="0">
              <a:cs typeface="Times New Roman" panose="02020603050405020304" pitchFamily="18" charset="0"/>
            </a:endParaRPr>
          </a:p>
        </p:txBody>
      </p:sp>
      <p:sp>
        <p:nvSpPr>
          <p:cNvPr id="16408" name="TextBox 29"/>
          <p:cNvSpPr txBox="1">
            <a:spLocks noChangeArrowheads="1"/>
          </p:cNvSpPr>
          <p:nvPr/>
        </p:nvSpPr>
        <p:spPr bwMode="auto">
          <a:xfrm>
            <a:off x="7343775" y="3122960"/>
            <a:ext cx="936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a:cs typeface="Times New Roman" panose="02020603050405020304" pitchFamily="18" charset="0"/>
              </a:rPr>
              <a:t>1</a:t>
            </a:r>
            <a:endParaRPr lang="zh-CN" altLang="en-US" sz="2800">
              <a:cs typeface="Times New Roman" panose="02020603050405020304" pitchFamily="18" charset="0"/>
            </a:endParaRPr>
          </a:p>
        </p:txBody>
      </p:sp>
      <p:cxnSp>
        <p:nvCxnSpPr>
          <p:cNvPr id="31" name="直接连接符 30"/>
          <p:cNvCxnSpPr/>
          <p:nvPr/>
        </p:nvCxnSpPr>
        <p:spPr>
          <a:xfrm>
            <a:off x="3908425" y="4273898"/>
            <a:ext cx="396081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16410" name="TextBox 32"/>
          <p:cNvSpPr txBox="1">
            <a:spLocks noChangeArrowheads="1"/>
          </p:cNvSpPr>
          <p:nvPr/>
        </p:nvSpPr>
        <p:spPr bwMode="auto">
          <a:xfrm>
            <a:off x="3440113" y="3615085"/>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411" name="TextBox 33"/>
          <p:cNvSpPr txBox="1">
            <a:spLocks noChangeArrowheads="1"/>
          </p:cNvSpPr>
          <p:nvPr/>
        </p:nvSpPr>
        <p:spPr bwMode="auto">
          <a:xfrm>
            <a:off x="7019925" y="3615085"/>
            <a:ext cx="16557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r>
              <a:rPr lang="en-US" altLang="zh-CN" sz="2800" dirty="0">
                <a:cs typeface="Times New Roman" panose="02020603050405020304" pitchFamily="18" charset="0"/>
              </a:rPr>
              <a:t>, </a:t>
            </a: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cxnSp>
        <p:nvCxnSpPr>
          <p:cNvPr id="35" name="直接连接符 34"/>
          <p:cNvCxnSpPr/>
          <p:nvPr/>
        </p:nvCxnSpPr>
        <p:spPr>
          <a:xfrm>
            <a:off x="3908425" y="4131023"/>
            <a:ext cx="0" cy="28733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7869238" y="4138960"/>
            <a:ext cx="0" cy="2873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414" name="TextBox 38"/>
          <p:cNvSpPr txBox="1">
            <a:spLocks noChangeArrowheads="1"/>
          </p:cNvSpPr>
          <p:nvPr/>
        </p:nvSpPr>
        <p:spPr bwMode="auto">
          <a:xfrm>
            <a:off x="3419475" y="4346923"/>
            <a:ext cx="936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s</a:t>
            </a:r>
            <a:endParaRPr lang="zh-CN" altLang="en-US" sz="2800" i="1" dirty="0">
              <a:cs typeface="Times New Roman" panose="02020603050405020304" pitchFamily="18" charset="0"/>
            </a:endParaRPr>
          </a:p>
        </p:txBody>
      </p:sp>
      <p:sp>
        <p:nvSpPr>
          <p:cNvPr id="16415" name="TextBox 39"/>
          <p:cNvSpPr txBox="1">
            <a:spLocks noChangeArrowheads="1"/>
          </p:cNvSpPr>
          <p:nvPr/>
        </p:nvSpPr>
        <p:spPr bwMode="auto">
          <a:xfrm>
            <a:off x="7343775" y="4346923"/>
            <a:ext cx="93662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a:cs typeface="Times New Roman" panose="02020603050405020304" pitchFamily="18" charset="0"/>
              </a:rPr>
              <a:t>1</a:t>
            </a:r>
            <a:endParaRPr lang="zh-CN" altLang="en-US" sz="2800">
              <a:cs typeface="Times New Roman" panose="02020603050405020304" pitchFamily="18" charset="0"/>
            </a:endParaRPr>
          </a:p>
        </p:txBody>
      </p:sp>
      <p:cxnSp>
        <p:nvCxnSpPr>
          <p:cNvPr id="41" name="直接连接符 40"/>
          <p:cNvCxnSpPr/>
          <p:nvPr/>
        </p:nvCxnSpPr>
        <p:spPr>
          <a:xfrm>
            <a:off x="3908425" y="5499448"/>
            <a:ext cx="3960813"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16417" name="TextBox 41"/>
          <p:cNvSpPr txBox="1">
            <a:spLocks noChangeArrowheads="1"/>
          </p:cNvSpPr>
          <p:nvPr/>
        </p:nvSpPr>
        <p:spPr bwMode="auto">
          <a:xfrm>
            <a:off x="6084888" y="4850160"/>
            <a:ext cx="9350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418" name="TextBox 42"/>
          <p:cNvSpPr txBox="1">
            <a:spLocks noChangeArrowheads="1"/>
          </p:cNvSpPr>
          <p:nvPr/>
        </p:nvSpPr>
        <p:spPr bwMode="auto">
          <a:xfrm>
            <a:off x="3440113" y="4840635"/>
            <a:ext cx="9366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sp>
        <p:nvSpPr>
          <p:cNvPr id="16419" name="TextBox 43"/>
          <p:cNvSpPr txBox="1">
            <a:spLocks noChangeArrowheads="1"/>
          </p:cNvSpPr>
          <p:nvPr/>
        </p:nvSpPr>
        <p:spPr bwMode="auto">
          <a:xfrm>
            <a:off x="7366000" y="4840635"/>
            <a:ext cx="935038"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i="1" dirty="0">
                <a:cs typeface="Times New Roman" panose="02020603050405020304" pitchFamily="18" charset="0"/>
              </a:rPr>
              <a:t>Aa</a:t>
            </a:r>
            <a:endParaRPr lang="zh-CN" altLang="en-US" sz="2800" i="1" dirty="0">
              <a:cs typeface="Times New Roman" panose="02020603050405020304" pitchFamily="18" charset="0"/>
            </a:endParaRPr>
          </a:p>
        </p:txBody>
      </p:sp>
      <p:cxnSp>
        <p:nvCxnSpPr>
          <p:cNvPr id="45" name="直接连接符 44"/>
          <p:cNvCxnSpPr/>
          <p:nvPr/>
        </p:nvCxnSpPr>
        <p:spPr>
          <a:xfrm>
            <a:off x="3908425" y="5354985"/>
            <a:ext cx="0" cy="28733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6551613" y="5362923"/>
            <a:ext cx="0" cy="28892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7869238" y="5362923"/>
            <a:ext cx="0" cy="288925"/>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
        <p:nvSpPr>
          <p:cNvPr id="16423" name="TextBox 48"/>
          <p:cNvSpPr txBox="1">
            <a:spLocks noChangeArrowheads="1"/>
          </p:cNvSpPr>
          <p:nvPr/>
        </p:nvSpPr>
        <p:spPr bwMode="auto">
          <a:xfrm>
            <a:off x="3419475" y="5570885"/>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s</a:t>
            </a:r>
            <a:r>
              <a:rPr lang="en-US" altLang="zh-CN" sz="2800" baseline="-25000" dirty="0">
                <a:cs typeface="Times New Roman" panose="02020603050405020304" pitchFamily="18" charset="0"/>
              </a:rPr>
              <a:t>1</a:t>
            </a:r>
            <a:endParaRPr lang="zh-CN" altLang="en-US" sz="2800" baseline="-25000" dirty="0">
              <a:cs typeface="Times New Roman" panose="02020603050405020304" pitchFamily="18" charset="0"/>
            </a:endParaRPr>
          </a:p>
        </p:txBody>
      </p:sp>
      <p:sp>
        <p:nvSpPr>
          <p:cNvPr id="16424" name="TextBox 49"/>
          <p:cNvSpPr txBox="1">
            <a:spLocks noChangeArrowheads="1"/>
          </p:cNvSpPr>
          <p:nvPr/>
        </p:nvSpPr>
        <p:spPr bwMode="auto">
          <a:xfrm>
            <a:off x="7343775" y="5570885"/>
            <a:ext cx="936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a:cs typeface="Times New Roman" panose="02020603050405020304" pitchFamily="18" charset="0"/>
              </a:rPr>
              <a:t>1</a:t>
            </a:r>
            <a:endParaRPr lang="zh-CN" altLang="en-US" sz="2800">
              <a:cs typeface="Times New Roman" panose="02020603050405020304" pitchFamily="18" charset="0"/>
            </a:endParaRPr>
          </a:p>
        </p:txBody>
      </p:sp>
      <p:sp>
        <p:nvSpPr>
          <p:cNvPr id="16425" name="TextBox 50"/>
          <p:cNvSpPr txBox="1">
            <a:spLocks noChangeArrowheads="1"/>
          </p:cNvSpPr>
          <p:nvPr/>
        </p:nvSpPr>
        <p:spPr bwMode="auto">
          <a:xfrm>
            <a:off x="6084888" y="5642323"/>
            <a:ext cx="9350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60000"/>
              <a:buFont typeface="Wingdings" pitchFamily="2" charset="2"/>
              <a:buChar char="n"/>
              <a:defRPr sz="3200">
                <a:solidFill>
                  <a:schemeClr val="tx1"/>
                </a:solidFill>
                <a:latin typeface="Times New Roman" pitchFamily="18" charset="0"/>
                <a:ea typeface="宋体" charset="-122"/>
              </a:defRPr>
            </a:lvl1pPr>
            <a:lvl2pPr marL="742950" indent="-285750" eaLnBrk="0" hangingPunct="0">
              <a:spcBef>
                <a:spcPct val="20000"/>
              </a:spcBef>
              <a:buClr>
                <a:schemeClr val="tx2"/>
              </a:buClr>
              <a:buSzPct val="60000"/>
              <a:buFont typeface="Wingdings" pitchFamily="2" charset="2"/>
              <a:buChar char="n"/>
              <a:defRPr sz="2800">
                <a:solidFill>
                  <a:schemeClr val="tx1"/>
                </a:solidFill>
                <a:latin typeface="Times New Roman" pitchFamily="18" charset="0"/>
                <a:ea typeface="宋体" charset="-122"/>
              </a:defRPr>
            </a:lvl2pPr>
            <a:lvl3pPr marL="1143000" indent="-228600" eaLnBrk="0" hangingPunct="0">
              <a:spcBef>
                <a:spcPct val="20000"/>
              </a:spcBef>
              <a:buClr>
                <a:schemeClr val="folHlink"/>
              </a:buClr>
              <a:buSzPct val="60000"/>
              <a:buFont typeface="Wingdings" pitchFamily="2" charset="2"/>
              <a:buChar char="n"/>
              <a:defRPr sz="2400">
                <a:solidFill>
                  <a:schemeClr val="tx1"/>
                </a:solidFill>
                <a:latin typeface="Times New Roman" pitchFamily="18" charset="0"/>
                <a:ea typeface="宋体" charset="-122"/>
              </a:defRPr>
            </a:lvl3pPr>
            <a:lvl4pPr marL="1600200" indent="-228600" eaLnBrk="0" hangingPunct="0">
              <a:spcBef>
                <a:spcPct val="20000"/>
              </a:spcBef>
              <a:buClr>
                <a:schemeClr val="tx1"/>
              </a:buClr>
              <a:buSzPct val="60000"/>
              <a:buFont typeface="Wingdings" pitchFamily="2" charset="2"/>
              <a:buChar char="n"/>
              <a:defRPr sz="2000">
                <a:solidFill>
                  <a:schemeClr val="tx1"/>
                </a:solidFill>
                <a:latin typeface="Times New Roman" pitchFamily="18" charset="0"/>
                <a:ea typeface="宋体" charset="-122"/>
              </a:defRPr>
            </a:lvl4pPr>
            <a:lvl5pPr marL="2057400" indent="-228600" eaLnBrk="0" hangingPunct="0">
              <a:spcBef>
                <a:spcPct val="20000"/>
              </a:spcBef>
              <a:buClr>
                <a:schemeClr val="hlink"/>
              </a:buClr>
              <a:buSzPct val="60000"/>
              <a:buFont typeface="Wingdings" pitchFamily="2" charset="2"/>
              <a:buChar char="n"/>
              <a:defRPr sz="2000">
                <a:solidFill>
                  <a:schemeClr val="tx1"/>
                </a:solidFill>
                <a:latin typeface="Times New Roman" pitchFamily="18" charset="0"/>
                <a:ea typeface="宋体" charset="-122"/>
              </a:defRPr>
            </a:lvl5pPr>
            <a:lvl6pPr marL="25146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6pPr>
            <a:lvl7pPr marL="29718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7pPr>
            <a:lvl8pPr marL="34290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8pPr>
            <a:lvl9pPr marL="3886200" indent="-228600" eaLnBrk="0" fontAlgn="base" hangingPunct="0">
              <a:spcBef>
                <a:spcPct val="20000"/>
              </a:spcBef>
              <a:spcAft>
                <a:spcPct val="0"/>
              </a:spcAft>
              <a:buClr>
                <a:schemeClr val="hlink"/>
              </a:buClr>
              <a:buSzPct val="60000"/>
              <a:buFont typeface="Wingdings" pitchFamily="2" charset="2"/>
              <a:buChar char="n"/>
              <a:defRPr sz="2000">
                <a:solidFill>
                  <a:schemeClr val="tx1"/>
                </a:solidFill>
                <a:latin typeface="Times New Roman" pitchFamily="18" charset="0"/>
                <a:ea typeface="宋体" charset="-122"/>
              </a:defRPr>
            </a:lvl9pPr>
          </a:lstStyle>
          <a:p>
            <a:pPr algn="ctr" eaLnBrk="1" hangingPunct="1">
              <a:spcBef>
                <a:spcPct val="0"/>
              </a:spcBef>
              <a:buClrTx/>
              <a:buSzTx/>
              <a:buFontTx/>
              <a:buNone/>
            </a:pPr>
            <a:r>
              <a:rPr lang="en-US" altLang="zh-CN" sz="2800" dirty="0">
                <a:cs typeface="Times New Roman" panose="02020603050405020304" pitchFamily="18" charset="0"/>
              </a:rPr>
              <a:t>1-</a:t>
            </a:r>
            <a:r>
              <a:rPr lang="en-US" altLang="zh-CN" sz="2800" i="1" dirty="0">
                <a:cs typeface="Times New Roman" panose="02020603050405020304" pitchFamily="18" charset="0"/>
              </a:rPr>
              <a:t>s</a:t>
            </a:r>
            <a:r>
              <a:rPr lang="en-US" altLang="zh-CN" sz="2800" baseline="-25000" dirty="0">
                <a:cs typeface="Times New Roman" panose="02020603050405020304" pitchFamily="18" charset="0"/>
              </a:rPr>
              <a:t>2</a:t>
            </a:r>
            <a:endParaRPr lang="zh-CN" altLang="en-US" sz="2800" baseline="-25000" dirty="0">
              <a:cs typeface="Times New Roman" panose="02020603050405020304" pitchFamily="18" charset="0"/>
            </a:endParaRPr>
          </a:p>
        </p:txBody>
      </p:sp>
    </p:spTree>
    <p:extLst>
      <p:ext uri="{BB962C8B-B14F-4D97-AF65-F5344CB8AC3E}">
        <p14:creationId xmlns:p14="http://schemas.microsoft.com/office/powerpoint/2010/main" val="2693560271"/>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144016"/>
            <a:ext cx="8229600" cy="1340768"/>
          </a:xfrm>
        </p:spPr>
        <p:txBody>
          <a:bodyPr>
            <a:normAutofit fontScale="90000"/>
          </a:bodyPr>
          <a:lstStyle/>
          <a:p>
            <a:pPr>
              <a:spcBef>
                <a:spcPts val="600"/>
              </a:spcBef>
              <a:defRPr/>
            </a:pPr>
            <a:r>
              <a:rPr lang="zh-CN" altLang="en-US" b="1" dirty="0" smtClean="0">
                <a:latin typeface="Times New Roman" panose="02020603050405020304" pitchFamily="18" charset="0"/>
                <a:ea typeface="黑体" pitchFamily="2" charset="-122"/>
                <a:cs typeface="Times New Roman" panose="02020603050405020304" pitchFamily="18" charset="0"/>
              </a:rPr>
              <a:t>适合度的类型与</a:t>
            </a:r>
            <a:r>
              <a:rPr lang="zh-CN" altLang="en-US" b="1" dirty="0">
                <a:latin typeface="Times New Roman" panose="02020603050405020304" pitchFamily="18" charset="0"/>
                <a:ea typeface="黑体" pitchFamily="2" charset="-122"/>
                <a:cs typeface="Times New Roman" panose="02020603050405020304" pitchFamily="18" charset="0"/>
              </a:rPr>
              <a:t>选择</a:t>
            </a:r>
            <a:r>
              <a:rPr lang="zh-CN" altLang="en-US" b="1" dirty="0" smtClean="0">
                <a:latin typeface="Times New Roman" panose="02020603050405020304" pitchFamily="18" charset="0"/>
                <a:ea typeface="黑体" pitchFamily="2" charset="-122"/>
                <a:cs typeface="Times New Roman" panose="02020603050405020304" pitchFamily="18" charset="0"/>
              </a:rPr>
              <a:t>的结果</a:t>
            </a:r>
            <a:r>
              <a:rPr lang="en-US" altLang="zh-CN" b="1" dirty="0" smtClean="0">
                <a:latin typeface="Times New Roman" panose="02020603050405020304" pitchFamily="18" charset="0"/>
                <a:ea typeface="黑体" pitchFamily="2" charset="-122"/>
                <a:cs typeface="Times New Roman" panose="02020603050405020304" pitchFamily="18" charset="0"/>
              </a:rPr>
              <a:t/>
            </a:r>
            <a:br>
              <a:rPr lang="en-US" altLang="zh-CN" b="1" dirty="0" smtClean="0">
                <a:latin typeface="Times New Roman" panose="02020603050405020304" pitchFamily="18" charset="0"/>
                <a:ea typeface="黑体" pitchFamily="2" charset="-122"/>
                <a:cs typeface="Times New Roman" panose="02020603050405020304" pitchFamily="18" charset="0"/>
              </a:rPr>
            </a:br>
            <a:r>
              <a:rPr lang="zh-CN" altLang="en-US" sz="2400" dirty="0" smtClean="0">
                <a:latin typeface="Times New Roman" panose="02020603050405020304" pitchFamily="18" charset="0"/>
                <a:ea typeface="黑体" pitchFamily="2" charset="-122"/>
                <a:cs typeface="Times New Roman" panose="02020603050405020304" pitchFamily="18" charset="0"/>
              </a:rPr>
              <a:t>参数</a:t>
            </a:r>
            <a:r>
              <a:rPr lang="en-US" altLang="zh-CN" sz="2400" i="1" dirty="0" smtClean="0">
                <a:latin typeface="Times New Roman" panose="02020603050405020304" pitchFamily="18" charset="0"/>
                <a:ea typeface="黑体" pitchFamily="2" charset="-122"/>
                <a:cs typeface="Times New Roman" panose="02020603050405020304" pitchFamily="18" charset="0"/>
              </a:rPr>
              <a:t>s</a:t>
            </a:r>
            <a:r>
              <a:rPr lang="zh-CN" altLang="en-US" sz="2400" dirty="0" smtClean="0">
                <a:latin typeface="Times New Roman" panose="02020603050405020304" pitchFamily="18" charset="0"/>
                <a:ea typeface="黑体" pitchFamily="2" charset="-122"/>
                <a:cs typeface="Times New Roman" panose="02020603050405020304" pitchFamily="18" charset="0"/>
              </a:rPr>
              <a:t>、</a:t>
            </a:r>
            <a:r>
              <a:rPr lang="en-US" altLang="zh-CN" sz="2400" i="1" dirty="0" smtClean="0">
                <a:latin typeface="Times New Roman" panose="02020603050405020304" pitchFamily="18" charset="0"/>
                <a:ea typeface="黑体" pitchFamily="2" charset="-122"/>
                <a:cs typeface="Times New Roman" panose="02020603050405020304" pitchFamily="18" charset="0"/>
              </a:rPr>
              <a:t>h</a:t>
            </a:r>
            <a:r>
              <a:rPr lang="zh-CN" altLang="en-US" sz="2400" dirty="0" smtClean="0">
                <a:latin typeface="Times New Roman" panose="02020603050405020304" pitchFamily="18" charset="0"/>
                <a:ea typeface="黑体" pitchFamily="2" charset="-122"/>
                <a:cs typeface="Times New Roman" panose="02020603050405020304" pitchFamily="18" charset="0"/>
              </a:rPr>
              <a:t>、</a:t>
            </a:r>
            <a:r>
              <a:rPr lang="en-US" altLang="zh-CN" sz="2400" i="1" dirty="0" smtClean="0">
                <a:latin typeface="Times New Roman" panose="02020603050405020304" pitchFamily="18" charset="0"/>
                <a:ea typeface="黑体" pitchFamily="2" charset="-122"/>
                <a:cs typeface="Times New Roman" panose="02020603050405020304" pitchFamily="18" charset="0"/>
              </a:rPr>
              <a:t>s</a:t>
            </a:r>
            <a:r>
              <a:rPr lang="en-US" altLang="zh-CN" sz="2400" baseline="-25000" dirty="0" smtClean="0">
                <a:latin typeface="Times New Roman" panose="02020603050405020304" pitchFamily="18" charset="0"/>
                <a:ea typeface="黑体" pitchFamily="2" charset="-122"/>
                <a:cs typeface="Times New Roman" panose="02020603050405020304" pitchFamily="18" charset="0"/>
              </a:rPr>
              <a:t>1</a:t>
            </a:r>
            <a:r>
              <a:rPr lang="zh-CN" altLang="en-US" sz="2400" dirty="0" smtClean="0">
                <a:latin typeface="Times New Roman" panose="02020603050405020304" pitchFamily="18" charset="0"/>
                <a:ea typeface="黑体" pitchFamily="2" charset="-122"/>
                <a:cs typeface="Times New Roman" panose="02020603050405020304" pitchFamily="18" charset="0"/>
              </a:rPr>
              <a:t>、</a:t>
            </a:r>
            <a:r>
              <a:rPr lang="en-US" altLang="zh-CN" sz="2400" i="1" dirty="0" smtClean="0">
                <a:latin typeface="Times New Roman" panose="02020603050405020304" pitchFamily="18" charset="0"/>
                <a:ea typeface="黑体" pitchFamily="2" charset="-122"/>
                <a:cs typeface="Times New Roman" panose="02020603050405020304" pitchFamily="18" charset="0"/>
              </a:rPr>
              <a:t>s</a:t>
            </a:r>
            <a:r>
              <a:rPr lang="en-US" altLang="zh-CN" sz="2400" baseline="-25000" dirty="0" smtClean="0">
                <a:latin typeface="Times New Roman" panose="02020603050405020304" pitchFamily="18" charset="0"/>
                <a:ea typeface="黑体" pitchFamily="2" charset="-122"/>
                <a:cs typeface="Times New Roman" panose="02020603050405020304" pitchFamily="18" charset="0"/>
              </a:rPr>
              <a:t>2</a:t>
            </a:r>
            <a:r>
              <a:rPr lang="zh-CN" altLang="en-US" sz="2400" dirty="0" smtClean="0">
                <a:latin typeface="Times New Roman" panose="02020603050405020304" pitchFamily="18" charset="0"/>
                <a:ea typeface="黑体" pitchFamily="2" charset="-122"/>
                <a:cs typeface="Times New Roman" panose="02020603050405020304" pitchFamily="18" charset="0"/>
              </a:rPr>
              <a:t>在（</a:t>
            </a:r>
            <a:r>
              <a:rPr lang="en-US" altLang="zh-CN" sz="2400" dirty="0" smtClean="0">
                <a:latin typeface="Times New Roman" panose="02020603050405020304" pitchFamily="18" charset="0"/>
                <a:ea typeface="黑体" pitchFamily="2" charset="-122"/>
                <a:cs typeface="Times New Roman" panose="02020603050405020304" pitchFamily="18" charset="0"/>
              </a:rPr>
              <a:t>0</a:t>
            </a:r>
            <a:r>
              <a:rPr lang="zh-CN" altLang="en-US" sz="2400" dirty="0" smtClean="0">
                <a:latin typeface="Times New Roman" panose="02020603050405020304" pitchFamily="18" charset="0"/>
                <a:ea typeface="黑体" pitchFamily="2" charset="-122"/>
                <a:cs typeface="Times New Roman" panose="02020603050405020304" pitchFamily="18" charset="0"/>
              </a:rPr>
              <a:t>，</a:t>
            </a:r>
            <a:r>
              <a:rPr lang="en-US" altLang="zh-CN" sz="2400" dirty="0" smtClean="0">
                <a:latin typeface="Times New Roman" panose="02020603050405020304" pitchFamily="18" charset="0"/>
                <a:ea typeface="黑体" pitchFamily="2" charset="-122"/>
                <a:cs typeface="Times New Roman" panose="02020603050405020304" pitchFamily="18" charset="0"/>
              </a:rPr>
              <a:t>1</a:t>
            </a:r>
            <a:r>
              <a:rPr lang="zh-CN" altLang="en-US" sz="2400" dirty="0" smtClean="0">
                <a:latin typeface="Times New Roman" panose="02020603050405020304" pitchFamily="18" charset="0"/>
                <a:ea typeface="黑体" pitchFamily="2" charset="-122"/>
                <a:cs typeface="Times New Roman" panose="02020603050405020304" pitchFamily="18" charset="0"/>
              </a:rPr>
              <a:t>）之间取值，但不能等于</a:t>
            </a:r>
            <a:r>
              <a:rPr lang="en-US" altLang="zh-CN" sz="2400" dirty="0" smtClean="0">
                <a:latin typeface="Times New Roman" panose="02020603050405020304" pitchFamily="18" charset="0"/>
                <a:ea typeface="黑体" pitchFamily="2" charset="-122"/>
                <a:cs typeface="Times New Roman" panose="02020603050405020304" pitchFamily="18" charset="0"/>
              </a:rPr>
              <a:t>0</a:t>
            </a:r>
            <a:r>
              <a:rPr lang="zh-CN" altLang="en-US" sz="2400" dirty="0" smtClean="0">
                <a:latin typeface="Times New Roman" panose="02020603050405020304" pitchFamily="18" charset="0"/>
                <a:ea typeface="黑体" pitchFamily="2" charset="-122"/>
                <a:cs typeface="Times New Roman" panose="02020603050405020304" pitchFamily="18" charset="0"/>
              </a:rPr>
              <a:t>或</a:t>
            </a:r>
            <a:r>
              <a:rPr lang="en-US" altLang="zh-CN" sz="2400" dirty="0" smtClean="0">
                <a:latin typeface="Times New Roman" panose="02020603050405020304" pitchFamily="18" charset="0"/>
                <a:ea typeface="黑体" pitchFamily="2" charset="-122"/>
                <a:cs typeface="Times New Roman" panose="02020603050405020304" pitchFamily="18" charset="0"/>
              </a:rPr>
              <a:t>1</a:t>
            </a:r>
            <a:r>
              <a:rPr lang="zh-CN" altLang="en-US" sz="2400" dirty="0" smtClean="0">
                <a:latin typeface="Times New Roman" panose="02020603050405020304" pitchFamily="18" charset="0"/>
                <a:ea typeface="黑体" pitchFamily="2"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分别为等位基因</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的频率 </a:t>
            </a:r>
            <a:endPar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5"/>
          <p:cNvSpPr>
            <a:spLocks noGrp="1"/>
          </p:cNvSpPr>
          <p:nvPr>
            <p:ph type="sldNum" sz="quarter" idx="12"/>
          </p:nvPr>
        </p:nvSpPr>
        <p:spPr>
          <a:xfrm>
            <a:off x="6553200" y="6212334"/>
            <a:ext cx="2133600" cy="365125"/>
          </a:xfrm>
        </p:spPr>
        <p:txBody>
          <a:bodyPr/>
          <a:lstStyle/>
          <a:p>
            <a:pPr>
              <a:defRPr/>
            </a:pPr>
            <a:fld id="{BC22D44D-0039-4AF3-8611-51501959FF98}" type="slidenum">
              <a:rPr lang="en-US" altLang="zh-CN">
                <a:latin typeface="Times New Roman" panose="02020603050405020304" pitchFamily="18" charset="0"/>
                <a:cs typeface="Times New Roman" panose="02020603050405020304" pitchFamily="18" charset="0"/>
              </a:rPr>
              <a:pPr>
                <a:defRPr/>
              </a:pPr>
              <a:t>36</a:t>
            </a:fld>
            <a:endParaRPr lang="en-US" altLang="zh-CN">
              <a:latin typeface="Times New Roman" panose="02020603050405020304" pitchFamily="18" charset="0"/>
              <a:cs typeface="Times New Roman" panose="02020603050405020304" pitchFamily="18" charset="0"/>
            </a:endParaRPr>
          </a:p>
        </p:txBody>
      </p:sp>
      <p:graphicFrame>
        <p:nvGraphicFramePr>
          <p:cNvPr id="8" name="表格 7"/>
          <p:cNvGraphicFramePr>
            <a:graphicFrameLocks noGrp="1"/>
          </p:cNvGraphicFramePr>
          <p:nvPr>
            <p:extLst>
              <p:ext uri="{D42A27DB-BD31-4B8C-83A1-F6EECF244321}">
                <p14:modId xmlns:p14="http://schemas.microsoft.com/office/powerpoint/2010/main" val="484845055"/>
              </p:ext>
            </p:extLst>
          </p:nvPr>
        </p:nvGraphicFramePr>
        <p:xfrm>
          <a:off x="107504" y="1484784"/>
          <a:ext cx="8928992" cy="5120640"/>
        </p:xfrm>
        <a:graphic>
          <a:graphicData uri="http://schemas.openxmlformats.org/drawingml/2006/table">
            <a:tbl>
              <a:tblPr firstRow="1" firstCol="1" bandRow="1">
                <a:tableStyleId>{5C22544A-7EE6-4342-B048-85BDC9FD1C3A}</a:tableStyleId>
              </a:tblPr>
              <a:tblGrid>
                <a:gridCol w="3024336"/>
                <a:gridCol w="743585"/>
                <a:gridCol w="956310"/>
                <a:gridCol w="743585"/>
                <a:gridCol w="1616848"/>
                <a:gridCol w="1844328"/>
              </a:tblGrid>
              <a:tr h="0">
                <a:tc>
                  <a:txBody>
                    <a:bodyPr/>
                    <a:lstStyle/>
                    <a:p>
                      <a:pPr algn="l">
                        <a:spcAft>
                          <a:spcPts val="0"/>
                        </a:spcAft>
                      </a:pPr>
                      <a:r>
                        <a:rPr lang="zh-CN" altLang="zh-CN" sz="2400" b="1" kern="0" dirty="0" smtClean="0">
                          <a:solidFill>
                            <a:schemeClr val="lt1"/>
                          </a:solidFill>
                          <a:effectLst/>
                          <a:latin typeface="+mn-lt"/>
                          <a:ea typeface="+mn-ea"/>
                          <a:cs typeface="+mn-cs"/>
                        </a:rPr>
                        <a:t>适合度类型</a:t>
                      </a:r>
                      <a:endParaRPr lang="zh-CN" sz="2400" b="1" kern="0" dirty="0">
                        <a:solidFill>
                          <a:schemeClr val="lt1"/>
                        </a:solidFill>
                        <a:effectLst/>
                        <a:latin typeface="+mn-lt"/>
                        <a:ea typeface="+mn-ea"/>
                        <a:cs typeface="+mn-cs"/>
                      </a:endParaRPr>
                    </a:p>
                  </a:txBody>
                  <a:tcPr marL="68580" marR="68580" marT="0" marB="0" anchor="ctr"/>
                </a:tc>
                <a:tc>
                  <a:txBody>
                    <a:bodyPr/>
                    <a:lstStyle/>
                    <a:p>
                      <a:pPr algn="l">
                        <a:spcAft>
                          <a:spcPts val="0"/>
                        </a:spcAft>
                      </a:pPr>
                      <a:r>
                        <a:rPr lang="en-US" sz="2400" kern="0">
                          <a:effectLst/>
                        </a:rPr>
                        <a:t>AA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Aa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aa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zh-CN" sz="2400" kern="0">
                          <a:effectLst/>
                        </a:rPr>
                        <a:t>选择一代后等位基因</a:t>
                      </a:r>
                      <a:r>
                        <a:rPr lang="en-US" sz="2400" kern="0">
                          <a:effectLst/>
                        </a:rPr>
                        <a:t>a</a:t>
                      </a:r>
                      <a:r>
                        <a:rPr lang="zh-CN" sz="2400" kern="0">
                          <a:effectLst/>
                        </a:rPr>
                        <a:t>频率</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zh-CN" sz="2400" kern="0" dirty="0">
                          <a:effectLst/>
                        </a:rPr>
                        <a:t>长期选择的最终结果</a:t>
                      </a:r>
                      <a:endParaRPr lang="zh-CN" sz="2400" kern="100" dirty="0">
                        <a:effectLst/>
                        <a:latin typeface="Calibri"/>
                        <a:ea typeface="宋体"/>
                        <a:cs typeface="Times New Roman"/>
                      </a:endParaRPr>
                    </a:p>
                  </a:txBody>
                  <a:tcPr marL="68580" marR="68580" marT="0" marB="0" anchor="ctr"/>
                </a:tc>
              </a:tr>
              <a:tr h="0">
                <a:tc>
                  <a:txBody>
                    <a:bodyPr/>
                    <a:lstStyle/>
                    <a:p>
                      <a:pPr algn="l">
                        <a:spcAft>
                          <a:spcPts val="0"/>
                        </a:spcAft>
                      </a:pPr>
                      <a:r>
                        <a:rPr lang="zh-CN" sz="2400" kern="0" dirty="0">
                          <a:effectLst/>
                        </a:rPr>
                        <a:t>加性（或无显性），选择对</a:t>
                      </a:r>
                      <a:r>
                        <a:rPr lang="zh-CN" sz="2400" kern="0" dirty="0" smtClean="0">
                          <a:effectLst/>
                        </a:rPr>
                        <a:t>基因</a:t>
                      </a:r>
                      <a:r>
                        <a:rPr lang="zh-CN" altLang="en-US" sz="2400" kern="0" dirty="0" smtClean="0">
                          <a:effectLst/>
                        </a:rPr>
                        <a:t>型</a:t>
                      </a:r>
                      <a:r>
                        <a:rPr lang="en-US" sz="2400" kern="0" dirty="0" smtClean="0">
                          <a:effectLst/>
                        </a:rPr>
                        <a:t>Aa</a:t>
                      </a:r>
                      <a:r>
                        <a:rPr lang="zh-CN" sz="2400" kern="0" dirty="0">
                          <a:effectLst/>
                        </a:rPr>
                        <a:t>和</a:t>
                      </a:r>
                      <a:r>
                        <a:rPr lang="en-US" sz="2400" kern="0" dirty="0">
                          <a:effectLst/>
                        </a:rPr>
                        <a:t>aa</a:t>
                      </a:r>
                      <a:r>
                        <a:rPr lang="zh-CN" sz="2400" kern="0" dirty="0">
                          <a:effectLst/>
                        </a:rPr>
                        <a:t>不利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altLang="zh-CN" sz="2400" kern="0" dirty="0" smtClean="0">
                          <a:solidFill>
                            <a:schemeClr val="dk1"/>
                          </a:solidFill>
                          <a:effectLst/>
                          <a:latin typeface="+mn-lt"/>
                          <a:ea typeface="+mn-ea"/>
                          <a:cs typeface="+mn-cs"/>
                        </a:rPr>
                        <a:t>1-0.5s</a:t>
                      </a:r>
                      <a:endParaRPr lang="en-US" sz="2400" kern="0" dirty="0">
                        <a:solidFill>
                          <a:schemeClr val="dk1"/>
                        </a:solidFill>
                        <a:effectLst/>
                        <a:latin typeface="+mn-lt"/>
                        <a:ea typeface="+mn-ea"/>
                        <a:cs typeface="+mn-cs"/>
                      </a:endParaRPr>
                    </a:p>
                  </a:txBody>
                  <a:tcPr marL="68580" marR="68580" marT="0" marB="0" anchor="ctr"/>
                </a:tc>
                <a:tc>
                  <a:txBody>
                    <a:bodyPr/>
                    <a:lstStyle/>
                    <a:p>
                      <a:pPr algn="l">
                        <a:spcAft>
                          <a:spcPts val="0"/>
                        </a:spcAft>
                      </a:pPr>
                      <a:r>
                        <a:rPr lang="en-US" sz="2400" kern="0" dirty="0">
                          <a:effectLst/>
                        </a:rPr>
                        <a:t>1-s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endParaRPr lang="en-US" sz="2400" kern="0" dirty="0">
                        <a:effectLst/>
                        <a:latin typeface="Times New Roman"/>
                        <a:ea typeface="宋体"/>
                        <a:cs typeface="Times New Roman"/>
                      </a:endParaRPr>
                    </a:p>
                  </a:txBody>
                  <a:tcPr marL="68580" marR="68580" marT="0" marB="0" anchor="ctr"/>
                </a:tc>
                <a:tc>
                  <a:txBody>
                    <a:bodyPr/>
                    <a:lstStyle/>
                    <a:p>
                      <a:pPr algn="l">
                        <a:spcAft>
                          <a:spcPts val="0"/>
                        </a:spcAft>
                      </a:pPr>
                      <a:r>
                        <a:rPr lang="en-US" sz="2400" kern="0" dirty="0">
                          <a:effectLst/>
                        </a:rPr>
                        <a:t>p=1</a:t>
                      </a:r>
                      <a:r>
                        <a:rPr lang="zh-CN" sz="2400" kern="0" dirty="0">
                          <a:effectLst/>
                        </a:rPr>
                        <a:t>，</a:t>
                      </a:r>
                      <a:r>
                        <a:rPr lang="en-US" sz="2400" kern="0" dirty="0">
                          <a:effectLst/>
                        </a:rPr>
                        <a:t>q=0 </a:t>
                      </a:r>
                      <a:endParaRPr lang="zh-CN" sz="2400" kern="100" dirty="0">
                        <a:effectLst/>
                        <a:latin typeface="Calibri"/>
                        <a:ea typeface="宋体"/>
                        <a:cs typeface="Times New Roman"/>
                      </a:endParaRPr>
                    </a:p>
                  </a:txBody>
                  <a:tcPr marL="68580" marR="68580" marT="0" marB="0" anchor="ctr"/>
                </a:tc>
              </a:tr>
              <a:tr h="0">
                <a:tc>
                  <a:txBody>
                    <a:bodyPr/>
                    <a:lstStyle/>
                    <a:p>
                      <a:pPr algn="l">
                        <a:spcAft>
                          <a:spcPts val="0"/>
                        </a:spcAft>
                      </a:pPr>
                      <a:r>
                        <a:rPr lang="zh-CN" sz="2400" kern="0" dirty="0">
                          <a:effectLst/>
                        </a:rPr>
                        <a:t>部分显性，选择对</a:t>
                      </a:r>
                      <a:r>
                        <a:rPr lang="zh-CN" sz="2400" kern="0" dirty="0" smtClean="0">
                          <a:effectLst/>
                        </a:rPr>
                        <a:t>基因</a:t>
                      </a:r>
                      <a:r>
                        <a:rPr lang="zh-CN" altLang="en-US" sz="2400" kern="0" dirty="0" smtClean="0">
                          <a:effectLst/>
                        </a:rPr>
                        <a:t>型</a:t>
                      </a:r>
                      <a:r>
                        <a:rPr lang="en-US" sz="2400" kern="0" dirty="0" smtClean="0">
                          <a:effectLst/>
                        </a:rPr>
                        <a:t>Aa</a:t>
                      </a:r>
                      <a:r>
                        <a:rPr lang="zh-CN" sz="2400" kern="0" dirty="0">
                          <a:effectLst/>
                        </a:rPr>
                        <a:t>和</a:t>
                      </a:r>
                      <a:r>
                        <a:rPr lang="en-US" sz="2400" kern="0" dirty="0">
                          <a:effectLst/>
                        </a:rPr>
                        <a:t>aa</a:t>
                      </a:r>
                      <a:r>
                        <a:rPr lang="zh-CN" sz="2400" kern="0" dirty="0">
                          <a:effectLst/>
                        </a:rPr>
                        <a:t>不利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altLang="zh-CN" sz="2400" kern="0" dirty="0" smtClean="0">
                          <a:solidFill>
                            <a:schemeClr val="dk1"/>
                          </a:solidFill>
                          <a:effectLst/>
                          <a:latin typeface="+mn-lt"/>
                          <a:ea typeface="+mn-ea"/>
                          <a:cs typeface="+mn-cs"/>
                        </a:rPr>
                        <a:t>1-hs</a:t>
                      </a:r>
                      <a:endParaRPr lang="en-US" sz="2400" kern="0" dirty="0">
                        <a:solidFill>
                          <a:schemeClr val="dk1"/>
                        </a:solidFill>
                        <a:effectLst/>
                        <a:latin typeface="+mn-lt"/>
                        <a:ea typeface="+mn-ea"/>
                        <a:cs typeface="+mn-cs"/>
                      </a:endParaRPr>
                    </a:p>
                  </a:txBody>
                  <a:tcPr marL="68580" marR="68580" marT="0" marB="0" anchor="ctr"/>
                </a:tc>
                <a:tc>
                  <a:txBody>
                    <a:bodyPr/>
                    <a:lstStyle/>
                    <a:p>
                      <a:pPr algn="l">
                        <a:spcAft>
                          <a:spcPts val="0"/>
                        </a:spcAft>
                      </a:pPr>
                      <a:r>
                        <a:rPr lang="en-US" sz="2400" kern="0" dirty="0">
                          <a:effectLst/>
                        </a:rPr>
                        <a:t>1-s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endParaRPr lang="en-US" sz="2400" kern="0" dirty="0">
                        <a:effectLst/>
                        <a:latin typeface="Times New Roman"/>
                        <a:ea typeface="宋体"/>
                        <a:cs typeface="Times New Roman"/>
                      </a:endParaRPr>
                    </a:p>
                  </a:txBody>
                  <a:tcPr marL="68580" marR="68580" marT="0" marB="0" anchor="ctr"/>
                </a:tc>
                <a:tc>
                  <a:txBody>
                    <a:bodyPr/>
                    <a:lstStyle/>
                    <a:p>
                      <a:pPr algn="l">
                        <a:spcAft>
                          <a:spcPts val="0"/>
                        </a:spcAft>
                      </a:pPr>
                      <a:r>
                        <a:rPr lang="en-US" sz="2400" kern="0" dirty="0">
                          <a:effectLst/>
                        </a:rPr>
                        <a:t>p=1</a:t>
                      </a:r>
                      <a:r>
                        <a:rPr lang="zh-CN" sz="2400" kern="0" dirty="0">
                          <a:effectLst/>
                        </a:rPr>
                        <a:t>，</a:t>
                      </a:r>
                      <a:r>
                        <a:rPr lang="en-US" sz="2400" kern="0" dirty="0">
                          <a:effectLst/>
                        </a:rPr>
                        <a:t>q=0 </a:t>
                      </a:r>
                      <a:endParaRPr lang="zh-CN" sz="2400" kern="100" dirty="0">
                        <a:effectLst/>
                        <a:latin typeface="Calibri"/>
                        <a:ea typeface="宋体"/>
                        <a:cs typeface="Times New Roman"/>
                      </a:endParaRPr>
                    </a:p>
                  </a:txBody>
                  <a:tcPr marL="68580" marR="68580" marT="0" marB="0" anchor="ctr"/>
                </a:tc>
              </a:tr>
              <a:tr h="0">
                <a:tc>
                  <a:txBody>
                    <a:bodyPr/>
                    <a:lstStyle/>
                    <a:p>
                      <a:pPr algn="l">
                        <a:spcAft>
                          <a:spcPts val="0"/>
                        </a:spcAft>
                      </a:pPr>
                      <a:r>
                        <a:rPr lang="zh-CN" sz="2400" kern="0">
                          <a:effectLst/>
                        </a:rPr>
                        <a:t>完全显性，选择对基因</a:t>
                      </a:r>
                      <a:r>
                        <a:rPr lang="en-US" sz="2400" kern="0">
                          <a:effectLst/>
                        </a:rPr>
                        <a:t>aa</a:t>
                      </a:r>
                      <a:r>
                        <a:rPr lang="zh-CN" sz="2400" kern="0">
                          <a:effectLst/>
                        </a:rPr>
                        <a:t>不利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1-s </a:t>
                      </a:r>
                      <a:endParaRPr lang="zh-CN" sz="2400" kern="100">
                        <a:effectLst/>
                        <a:latin typeface="Calibri"/>
                        <a:ea typeface="宋体"/>
                        <a:cs typeface="Times New Roman"/>
                      </a:endParaRPr>
                    </a:p>
                  </a:txBody>
                  <a:tcPr marL="68580" marR="68580" marT="0" marB="0" anchor="ctr"/>
                </a:tc>
                <a:tc>
                  <a:txBody>
                    <a:bodyPr/>
                    <a:lstStyle/>
                    <a:p>
                      <a:pPr algn="l">
                        <a:spcAft>
                          <a:spcPts val="0"/>
                        </a:spcAft>
                      </a:pPr>
                      <a:endParaRPr lang="en-US" sz="2400" kern="0">
                        <a:effectLst/>
                        <a:latin typeface="Times New Roman"/>
                        <a:ea typeface="宋体"/>
                        <a:cs typeface="Times New Roman"/>
                      </a:endParaRPr>
                    </a:p>
                  </a:txBody>
                  <a:tcPr marL="68580" marR="68580" marT="0" marB="0" anchor="ctr"/>
                </a:tc>
                <a:tc>
                  <a:txBody>
                    <a:bodyPr/>
                    <a:lstStyle/>
                    <a:p>
                      <a:pPr algn="l">
                        <a:spcAft>
                          <a:spcPts val="0"/>
                        </a:spcAft>
                      </a:pPr>
                      <a:r>
                        <a:rPr lang="en-US" sz="2400" kern="0">
                          <a:effectLst/>
                        </a:rPr>
                        <a:t>p=1</a:t>
                      </a:r>
                      <a:r>
                        <a:rPr lang="zh-CN" sz="2400" kern="0">
                          <a:effectLst/>
                        </a:rPr>
                        <a:t>，</a:t>
                      </a:r>
                      <a:r>
                        <a:rPr lang="en-US" sz="2400" kern="0">
                          <a:effectLst/>
                        </a:rPr>
                        <a:t>q=0 </a:t>
                      </a:r>
                      <a:endParaRPr lang="zh-CN" sz="2400" kern="100">
                        <a:effectLst/>
                        <a:latin typeface="Calibri"/>
                        <a:ea typeface="宋体"/>
                        <a:cs typeface="Times New Roman"/>
                      </a:endParaRPr>
                    </a:p>
                  </a:txBody>
                  <a:tcPr marL="68580" marR="68580" marT="0" marB="0" anchor="ctr"/>
                </a:tc>
              </a:tr>
              <a:tr h="0">
                <a:tc>
                  <a:txBody>
                    <a:bodyPr/>
                    <a:lstStyle/>
                    <a:p>
                      <a:pPr algn="just">
                        <a:spcAft>
                          <a:spcPts val="0"/>
                        </a:spcAft>
                      </a:pPr>
                      <a:r>
                        <a:rPr lang="zh-CN" sz="2400" kern="0" dirty="0">
                          <a:effectLst/>
                        </a:rPr>
                        <a:t>完全显性，选择对</a:t>
                      </a:r>
                      <a:r>
                        <a:rPr lang="zh-CN" sz="2400" kern="0" dirty="0" smtClean="0">
                          <a:effectLst/>
                        </a:rPr>
                        <a:t>基因</a:t>
                      </a:r>
                      <a:r>
                        <a:rPr lang="zh-CN" altLang="en-US" sz="2400" kern="0" dirty="0" smtClean="0">
                          <a:effectLst/>
                        </a:rPr>
                        <a:t>型</a:t>
                      </a:r>
                      <a:r>
                        <a:rPr lang="en-US" sz="2400" kern="0" dirty="0" smtClean="0">
                          <a:effectLst/>
                        </a:rPr>
                        <a:t>AA</a:t>
                      </a:r>
                      <a:r>
                        <a:rPr lang="zh-CN" sz="2400" kern="0" dirty="0">
                          <a:effectLst/>
                        </a:rPr>
                        <a:t>和</a:t>
                      </a:r>
                      <a:r>
                        <a:rPr lang="en-US" sz="2400" kern="0" dirty="0">
                          <a:effectLst/>
                        </a:rPr>
                        <a:t>Aa</a:t>
                      </a:r>
                      <a:r>
                        <a:rPr lang="zh-CN" sz="2400" kern="0" dirty="0">
                          <a:effectLst/>
                        </a:rPr>
                        <a:t>不利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1-s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1-s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 </a:t>
                      </a:r>
                      <a:endParaRPr lang="zh-CN" sz="2400" kern="100">
                        <a:effectLst/>
                        <a:latin typeface="Calibri"/>
                        <a:ea typeface="宋体"/>
                        <a:cs typeface="Times New Roman"/>
                      </a:endParaRPr>
                    </a:p>
                  </a:txBody>
                  <a:tcPr marL="68580" marR="68580" marT="0" marB="0" anchor="ctr"/>
                </a:tc>
                <a:tc>
                  <a:txBody>
                    <a:bodyPr/>
                    <a:lstStyle/>
                    <a:p>
                      <a:pPr algn="l">
                        <a:spcAft>
                          <a:spcPts val="0"/>
                        </a:spcAft>
                      </a:pPr>
                      <a:endParaRPr lang="en-US" sz="2400" kern="0">
                        <a:effectLst/>
                        <a:latin typeface="Times New Roman"/>
                        <a:ea typeface="宋体"/>
                        <a:cs typeface="Times New Roman"/>
                      </a:endParaRPr>
                    </a:p>
                  </a:txBody>
                  <a:tcPr marL="68580" marR="68580" marT="0" marB="0" anchor="ctr"/>
                </a:tc>
                <a:tc>
                  <a:txBody>
                    <a:bodyPr/>
                    <a:lstStyle/>
                    <a:p>
                      <a:pPr algn="l">
                        <a:spcAft>
                          <a:spcPts val="0"/>
                        </a:spcAft>
                      </a:pPr>
                      <a:r>
                        <a:rPr lang="en-US" sz="2400" kern="0">
                          <a:effectLst/>
                        </a:rPr>
                        <a:t>p=0</a:t>
                      </a:r>
                      <a:r>
                        <a:rPr lang="zh-CN" sz="2400" kern="0">
                          <a:effectLst/>
                        </a:rPr>
                        <a:t>，</a:t>
                      </a:r>
                      <a:r>
                        <a:rPr lang="en-US" sz="2400" kern="0">
                          <a:effectLst/>
                        </a:rPr>
                        <a:t>q=1 </a:t>
                      </a:r>
                      <a:endParaRPr lang="zh-CN" sz="2400" kern="100">
                        <a:effectLst/>
                        <a:latin typeface="Calibri"/>
                        <a:ea typeface="宋体"/>
                        <a:cs typeface="Times New Roman"/>
                      </a:endParaRPr>
                    </a:p>
                  </a:txBody>
                  <a:tcPr marL="68580" marR="68580" marT="0" marB="0" anchor="ctr"/>
                </a:tc>
              </a:tr>
              <a:tr h="0">
                <a:tc>
                  <a:txBody>
                    <a:bodyPr/>
                    <a:lstStyle/>
                    <a:p>
                      <a:pPr algn="l">
                        <a:spcAft>
                          <a:spcPts val="0"/>
                        </a:spcAft>
                      </a:pPr>
                      <a:r>
                        <a:rPr lang="zh-CN" sz="2400" kern="0" dirty="0">
                          <a:effectLst/>
                        </a:rPr>
                        <a:t>超显性，选择对纯合</a:t>
                      </a:r>
                      <a:r>
                        <a:rPr lang="zh-CN" sz="2400" kern="0" dirty="0" smtClean="0">
                          <a:effectLst/>
                        </a:rPr>
                        <a:t>基因</a:t>
                      </a:r>
                      <a:r>
                        <a:rPr lang="zh-CN" altLang="en-US" sz="2400" kern="0" dirty="0" smtClean="0">
                          <a:effectLst/>
                        </a:rPr>
                        <a:t>型</a:t>
                      </a:r>
                      <a:r>
                        <a:rPr lang="en-US" sz="2400" kern="0" dirty="0" smtClean="0">
                          <a:effectLst/>
                        </a:rPr>
                        <a:t>AA</a:t>
                      </a:r>
                      <a:r>
                        <a:rPr lang="zh-CN" sz="2400" kern="0" dirty="0">
                          <a:effectLst/>
                        </a:rPr>
                        <a:t>和</a:t>
                      </a:r>
                      <a:r>
                        <a:rPr lang="en-US" sz="2400" kern="0" dirty="0">
                          <a:effectLst/>
                        </a:rPr>
                        <a:t>aa</a:t>
                      </a:r>
                      <a:r>
                        <a:rPr lang="zh-CN" sz="2400" kern="0" dirty="0">
                          <a:effectLst/>
                        </a:rPr>
                        <a:t>不利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dirty="0">
                          <a:effectLst/>
                        </a:rPr>
                        <a:t>1-s</a:t>
                      </a:r>
                      <a:r>
                        <a:rPr lang="en-US" sz="2400" kern="0" baseline="-25000" dirty="0">
                          <a:effectLst/>
                        </a:rPr>
                        <a:t>1</a:t>
                      </a:r>
                      <a:r>
                        <a:rPr lang="en-US" sz="2400" kern="0" dirty="0">
                          <a:effectLst/>
                        </a:rPr>
                        <a:t> </a:t>
                      </a:r>
                      <a:endParaRPr lang="zh-CN" sz="2400" kern="100" dirty="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 </a:t>
                      </a:r>
                      <a:endParaRPr lang="zh-CN" sz="2400" kern="100">
                        <a:effectLst/>
                        <a:latin typeface="Calibri"/>
                        <a:ea typeface="宋体"/>
                        <a:cs typeface="Times New Roman"/>
                      </a:endParaRPr>
                    </a:p>
                  </a:txBody>
                  <a:tcPr marL="68580" marR="68580" marT="0" marB="0" anchor="ctr"/>
                </a:tc>
                <a:tc>
                  <a:txBody>
                    <a:bodyPr/>
                    <a:lstStyle/>
                    <a:p>
                      <a:pPr algn="l">
                        <a:spcAft>
                          <a:spcPts val="0"/>
                        </a:spcAft>
                      </a:pPr>
                      <a:r>
                        <a:rPr lang="en-US" sz="2400" kern="0">
                          <a:effectLst/>
                        </a:rPr>
                        <a:t>1-s</a:t>
                      </a:r>
                      <a:r>
                        <a:rPr lang="en-US" sz="2400" kern="0" baseline="-25000">
                          <a:effectLst/>
                        </a:rPr>
                        <a:t>2</a:t>
                      </a:r>
                      <a:r>
                        <a:rPr lang="en-US" sz="2400" kern="0">
                          <a:effectLst/>
                        </a:rPr>
                        <a:t> </a:t>
                      </a:r>
                      <a:endParaRPr lang="zh-CN" sz="2400" kern="100">
                        <a:effectLst/>
                        <a:latin typeface="Calibri"/>
                        <a:ea typeface="宋体"/>
                        <a:cs typeface="Times New Roman"/>
                      </a:endParaRPr>
                    </a:p>
                  </a:txBody>
                  <a:tcPr marL="68580" marR="68580" marT="0" marB="0" anchor="ctr"/>
                </a:tc>
                <a:tc>
                  <a:txBody>
                    <a:bodyPr/>
                    <a:lstStyle/>
                    <a:p>
                      <a:pPr algn="l">
                        <a:spcAft>
                          <a:spcPts val="0"/>
                        </a:spcAft>
                      </a:pPr>
                      <a:endParaRPr lang="en-US" sz="2400" kern="0">
                        <a:effectLst/>
                        <a:latin typeface="Times New Roman"/>
                        <a:ea typeface="宋体"/>
                        <a:cs typeface="Times New Roman"/>
                      </a:endParaRPr>
                    </a:p>
                  </a:txBody>
                  <a:tcPr marL="68580" marR="68580" marT="0" marB="0" anchor="ctr"/>
                </a:tc>
                <a:tc>
                  <a:txBody>
                    <a:bodyPr/>
                    <a:lstStyle/>
                    <a:p>
                      <a:pPr algn="l">
                        <a:spcAft>
                          <a:spcPts val="0"/>
                        </a:spcAft>
                      </a:pPr>
                      <a:endParaRPr lang="en-US" sz="2400" kern="100" dirty="0">
                        <a:effectLst/>
                        <a:latin typeface="Times New Roman"/>
                        <a:ea typeface="宋体"/>
                        <a:cs typeface="Times New Roman"/>
                      </a:endParaRPr>
                    </a:p>
                  </a:txBody>
                  <a:tcPr marL="68580" marR="68580" marT="0" marB="0" anchor="ctr"/>
                </a:tc>
              </a:tr>
            </a:tbl>
          </a:graphicData>
        </a:graphic>
      </p:graphicFrame>
      <p:graphicFrame>
        <p:nvGraphicFramePr>
          <p:cNvPr id="23" name="对象 22"/>
          <p:cNvGraphicFramePr>
            <a:graphicFrameLocks noChangeAspect="1"/>
          </p:cNvGraphicFramePr>
          <p:nvPr>
            <p:extLst>
              <p:ext uri="{D42A27DB-BD31-4B8C-83A1-F6EECF244321}">
                <p14:modId xmlns:p14="http://schemas.microsoft.com/office/powerpoint/2010/main" val="1644194578"/>
              </p:ext>
            </p:extLst>
          </p:nvPr>
        </p:nvGraphicFramePr>
        <p:xfrm>
          <a:off x="5659618" y="2708920"/>
          <a:ext cx="1504670" cy="864096"/>
        </p:xfrm>
        <a:graphic>
          <a:graphicData uri="http://schemas.openxmlformats.org/presentationml/2006/ole">
            <mc:AlternateContent xmlns:mc="http://schemas.openxmlformats.org/markup-compatibility/2006">
              <mc:Choice xmlns:v="urn:schemas-microsoft-com:vml" Requires="v">
                <p:oleObj spid="_x0000_s93328" name="公式" r:id="rId4" imgW="1028700" imgH="596900" progId="Equation.3">
                  <p:embed/>
                </p:oleObj>
              </mc:Choice>
              <mc:Fallback>
                <p:oleObj name="公式" r:id="rId4" imgW="1028700" imgH="596900"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9618" y="2708920"/>
                        <a:ext cx="1504670" cy="864096"/>
                      </a:xfrm>
                      <a:prstGeom prst="rect">
                        <a:avLst/>
                      </a:prstGeom>
                      <a:noFill/>
                    </p:spPr>
                  </p:pic>
                </p:oleObj>
              </mc:Fallback>
            </mc:AlternateContent>
          </a:graphicData>
        </a:graphic>
      </p:graphicFrame>
      <p:graphicFrame>
        <p:nvGraphicFramePr>
          <p:cNvPr id="28" name="对象 27"/>
          <p:cNvGraphicFramePr>
            <a:graphicFrameLocks noChangeAspect="1"/>
          </p:cNvGraphicFramePr>
          <p:nvPr>
            <p:extLst>
              <p:ext uri="{D42A27DB-BD31-4B8C-83A1-F6EECF244321}">
                <p14:modId xmlns:p14="http://schemas.microsoft.com/office/powerpoint/2010/main" val="3710971947"/>
              </p:ext>
            </p:extLst>
          </p:nvPr>
        </p:nvGraphicFramePr>
        <p:xfrm>
          <a:off x="5735774" y="3717032"/>
          <a:ext cx="1428514" cy="648072"/>
        </p:xfrm>
        <a:graphic>
          <a:graphicData uri="http://schemas.openxmlformats.org/presentationml/2006/ole">
            <mc:AlternateContent xmlns:mc="http://schemas.openxmlformats.org/markup-compatibility/2006">
              <mc:Choice xmlns:v="urn:schemas-microsoft-com:vml" Requires="v">
                <p:oleObj spid="_x0000_s93329" name="公式" r:id="rId6" imgW="977476" imgH="444307" progId="Equation.3">
                  <p:embed/>
                </p:oleObj>
              </mc:Choice>
              <mc:Fallback>
                <p:oleObj name="公式" r:id="rId6" imgW="977476" imgH="444307" progId="Equation.3">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35774" y="3717032"/>
                        <a:ext cx="1428514" cy="648072"/>
                      </a:xfrm>
                      <a:prstGeom prst="rect">
                        <a:avLst/>
                      </a:prstGeom>
                      <a:noFill/>
                    </p:spPr>
                  </p:pic>
                </p:oleObj>
              </mc:Fallback>
            </mc:AlternateContent>
          </a:graphicData>
        </a:graphic>
      </p:graphicFrame>
      <p:graphicFrame>
        <p:nvGraphicFramePr>
          <p:cNvPr id="30" name="对象 29"/>
          <p:cNvGraphicFramePr>
            <a:graphicFrameLocks noChangeAspect="1"/>
          </p:cNvGraphicFramePr>
          <p:nvPr>
            <p:extLst>
              <p:ext uri="{D42A27DB-BD31-4B8C-83A1-F6EECF244321}">
                <p14:modId xmlns:p14="http://schemas.microsoft.com/office/powerpoint/2010/main" val="3289811169"/>
              </p:ext>
            </p:extLst>
          </p:nvPr>
        </p:nvGraphicFramePr>
        <p:xfrm>
          <a:off x="5724128" y="4434210"/>
          <a:ext cx="827584" cy="722982"/>
        </p:xfrm>
        <a:graphic>
          <a:graphicData uri="http://schemas.openxmlformats.org/presentationml/2006/ole">
            <mc:AlternateContent xmlns:mc="http://schemas.openxmlformats.org/markup-compatibility/2006">
              <mc:Choice xmlns:v="urn:schemas-microsoft-com:vml" Requires="v">
                <p:oleObj spid="_x0000_s93330" name="公式" r:id="rId8" imgW="495085" imgH="444307" progId="Equation.3">
                  <p:embed/>
                </p:oleObj>
              </mc:Choice>
              <mc:Fallback>
                <p:oleObj name="公式" r:id="rId8" imgW="495085" imgH="444307" progId="Equation.3">
                  <p:embed/>
                  <p:pic>
                    <p:nvPicPr>
                      <p:cNvPr id="0" name="Object 1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24128" y="4434210"/>
                        <a:ext cx="827584" cy="722982"/>
                      </a:xfrm>
                      <a:prstGeom prst="rect">
                        <a:avLst/>
                      </a:prstGeom>
                      <a:noFill/>
                    </p:spPr>
                  </p:pic>
                </p:oleObj>
              </mc:Fallback>
            </mc:AlternateContent>
          </a:graphicData>
        </a:graphic>
      </p:graphicFrame>
      <p:graphicFrame>
        <p:nvGraphicFramePr>
          <p:cNvPr id="16385" name="对象 16384"/>
          <p:cNvGraphicFramePr>
            <a:graphicFrameLocks noChangeAspect="1"/>
          </p:cNvGraphicFramePr>
          <p:nvPr>
            <p:extLst>
              <p:ext uri="{D42A27DB-BD31-4B8C-83A1-F6EECF244321}">
                <p14:modId xmlns:p14="http://schemas.microsoft.com/office/powerpoint/2010/main" val="2550951447"/>
              </p:ext>
            </p:extLst>
          </p:nvPr>
        </p:nvGraphicFramePr>
        <p:xfrm>
          <a:off x="5727194" y="5157192"/>
          <a:ext cx="1293078" cy="720080"/>
        </p:xfrm>
        <a:graphic>
          <a:graphicData uri="http://schemas.openxmlformats.org/presentationml/2006/ole">
            <mc:AlternateContent xmlns:mc="http://schemas.openxmlformats.org/markup-compatibility/2006">
              <mc:Choice xmlns:v="urn:schemas-microsoft-com:vml" Requires="v">
                <p:oleObj spid="_x0000_s93331" name="公式" r:id="rId10" imgW="787058" imgH="444307" progId="Equation.3">
                  <p:embed/>
                </p:oleObj>
              </mc:Choice>
              <mc:Fallback>
                <p:oleObj name="公式" r:id="rId10" imgW="787058" imgH="444307" progId="Equation.3">
                  <p:embed/>
                  <p:pic>
                    <p:nvPicPr>
                      <p:cNvPr id="0" name="Object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27194" y="5157192"/>
                        <a:ext cx="1293078" cy="720080"/>
                      </a:xfrm>
                      <a:prstGeom prst="rect">
                        <a:avLst/>
                      </a:prstGeom>
                      <a:noFill/>
                    </p:spPr>
                  </p:pic>
                </p:oleObj>
              </mc:Fallback>
            </mc:AlternateContent>
          </a:graphicData>
        </a:graphic>
      </p:graphicFrame>
      <p:graphicFrame>
        <p:nvGraphicFramePr>
          <p:cNvPr id="16388" name="对象 16387"/>
          <p:cNvGraphicFramePr>
            <a:graphicFrameLocks noChangeAspect="1"/>
          </p:cNvGraphicFramePr>
          <p:nvPr>
            <p:extLst>
              <p:ext uri="{D42A27DB-BD31-4B8C-83A1-F6EECF244321}">
                <p14:modId xmlns:p14="http://schemas.microsoft.com/office/powerpoint/2010/main" val="158655755"/>
              </p:ext>
            </p:extLst>
          </p:nvPr>
        </p:nvGraphicFramePr>
        <p:xfrm>
          <a:off x="5739315" y="5877272"/>
          <a:ext cx="1424973" cy="692696"/>
        </p:xfrm>
        <a:graphic>
          <a:graphicData uri="http://schemas.openxmlformats.org/presentationml/2006/ole">
            <mc:AlternateContent xmlns:mc="http://schemas.openxmlformats.org/markup-compatibility/2006">
              <mc:Choice xmlns:v="urn:schemas-microsoft-com:vml" Requires="v">
                <p:oleObj spid="_x0000_s93332" name="公式" r:id="rId12" imgW="939800" imgH="457200" progId="Equation.3">
                  <p:embed/>
                </p:oleObj>
              </mc:Choice>
              <mc:Fallback>
                <p:oleObj name="公式" r:id="rId12" imgW="939800" imgH="457200" progId="Equation.3">
                  <p:embed/>
                  <p:pic>
                    <p:nvPicPr>
                      <p:cNvPr id="0" name="Object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739315" y="5877272"/>
                        <a:ext cx="1424973" cy="692696"/>
                      </a:xfrm>
                      <a:prstGeom prst="rect">
                        <a:avLst/>
                      </a:prstGeom>
                      <a:noFill/>
                    </p:spPr>
                  </p:pic>
                </p:oleObj>
              </mc:Fallback>
            </mc:AlternateContent>
          </a:graphicData>
        </a:graphic>
      </p:graphicFrame>
      <p:graphicFrame>
        <p:nvGraphicFramePr>
          <p:cNvPr id="16393" name="对象 16392"/>
          <p:cNvGraphicFramePr>
            <a:graphicFrameLocks noChangeAspect="1"/>
          </p:cNvGraphicFramePr>
          <p:nvPr>
            <p:extLst>
              <p:ext uri="{D42A27DB-BD31-4B8C-83A1-F6EECF244321}">
                <p14:modId xmlns:p14="http://schemas.microsoft.com/office/powerpoint/2010/main" val="1569401537"/>
              </p:ext>
            </p:extLst>
          </p:nvPr>
        </p:nvGraphicFramePr>
        <p:xfrm>
          <a:off x="7228334" y="5976069"/>
          <a:ext cx="1808162" cy="549275"/>
        </p:xfrm>
        <a:graphic>
          <a:graphicData uri="http://schemas.openxmlformats.org/presentationml/2006/ole">
            <mc:AlternateContent xmlns:mc="http://schemas.openxmlformats.org/markup-compatibility/2006">
              <mc:Choice xmlns:v="urn:schemas-microsoft-com:vml" Requires="v">
                <p:oleObj spid="_x0000_s93333" name="公式" r:id="rId14" imgW="1396800" imgH="431640" progId="Equation.3">
                  <p:embed/>
                </p:oleObj>
              </mc:Choice>
              <mc:Fallback>
                <p:oleObj name="公式" r:id="rId14" imgW="1396800" imgH="431640" progId="Equation.3">
                  <p:embed/>
                  <p:pic>
                    <p:nvPicPr>
                      <p:cNvPr id="0" name="Object 21"/>
                      <p:cNvPicPr>
                        <a:picLocks noChangeAspect="1" noChangeArrowheads="1"/>
                      </p:cNvPicPr>
                      <p:nvPr/>
                    </p:nvPicPr>
                    <p:blipFill>
                      <a:blip r:embed="rId15"/>
                      <a:srcRect/>
                      <a:stretch>
                        <a:fillRect/>
                      </a:stretch>
                    </p:blipFill>
                    <p:spPr bwMode="auto">
                      <a:xfrm>
                        <a:off x="7228334" y="5976069"/>
                        <a:ext cx="1808162" cy="549275"/>
                      </a:xfrm>
                      <a:prstGeom prst="rect">
                        <a:avLst/>
                      </a:prstGeom>
                      <a:noFill/>
                    </p:spPr>
                  </p:pic>
                </p:oleObj>
              </mc:Fallback>
            </mc:AlternateContent>
          </a:graphicData>
        </a:graphic>
      </p:graphicFrame>
    </p:spTree>
    <p:extLst>
      <p:ext uri="{BB962C8B-B14F-4D97-AF65-F5344CB8AC3E}">
        <p14:creationId xmlns:p14="http://schemas.microsoft.com/office/powerpoint/2010/main" val="1905774153"/>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706090"/>
          </a:xfrm>
        </p:spPr>
        <p:txBody>
          <a:bodyPr>
            <a:normAutofit/>
          </a:bodyPr>
          <a:lstStyle/>
          <a:p>
            <a:pPr>
              <a:spcBef>
                <a:spcPts val="600"/>
              </a:spcBef>
              <a:defRPr/>
            </a:pPr>
            <a:r>
              <a:rPr lang="zh-CN" altLang="en-US" sz="4000" b="1" dirty="0" smtClean="0">
                <a:latin typeface="Times New Roman" panose="02020603050405020304" pitchFamily="18" charset="0"/>
                <a:ea typeface="黑体" pitchFamily="2" charset="-122"/>
                <a:cs typeface="Times New Roman" panose="02020603050405020304" pitchFamily="18" charset="0"/>
              </a:rPr>
              <a:t>加性</a:t>
            </a:r>
            <a:r>
              <a:rPr lang="zh-CN" altLang="en-US" sz="4000" b="1" dirty="0">
                <a:latin typeface="Times New Roman" panose="02020603050405020304" pitchFamily="18" charset="0"/>
                <a:ea typeface="黑体" pitchFamily="2" charset="-122"/>
                <a:cs typeface="Times New Roman" panose="02020603050405020304" pitchFamily="18" charset="0"/>
              </a:rPr>
              <a:t>适合度的</a:t>
            </a:r>
            <a:r>
              <a:rPr lang="zh-CN" altLang="en-US" sz="4000" b="1" dirty="0" smtClean="0">
                <a:latin typeface="Times New Roman" panose="02020603050405020304" pitchFamily="18" charset="0"/>
                <a:ea typeface="黑体" pitchFamily="2" charset="-122"/>
                <a:cs typeface="Times New Roman" panose="02020603050405020304" pitchFamily="18" charset="0"/>
              </a:rPr>
              <a:t>最终结果</a:t>
            </a:r>
            <a:endParaRPr lang="zh-CN" altLang="en-US" sz="4000" dirty="0" smtClean="0">
              <a:latin typeface="Times New Roman" panose="02020603050405020304" pitchFamily="18" charset="0"/>
              <a:ea typeface="黑体" pitchFamily="2" charset="-122"/>
              <a:cs typeface="Times New Roman" panose="02020603050405020304" pitchFamily="18" charset="0"/>
            </a:endParaRPr>
          </a:p>
        </p:txBody>
      </p:sp>
      <p:sp>
        <p:nvSpPr>
          <p:cNvPr id="4" name="内容占位符 3"/>
          <p:cNvSpPr>
            <a:spLocks noGrp="1"/>
          </p:cNvSpPr>
          <p:nvPr>
            <p:ph idx="1"/>
          </p:nvPr>
        </p:nvSpPr>
        <p:spPr>
          <a:xfrm>
            <a:off x="323528" y="980728"/>
            <a:ext cx="8640960" cy="5328592"/>
          </a:xfrm>
        </p:spPr>
        <p:txBody>
          <a:bodyPr>
            <a:noAutofit/>
          </a:bodyPr>
          <a:lstStyle/>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表第二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行中，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的选择系数为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的选择系数恰好是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的一半。基因型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具有最高适合度，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的适合度最低，杂合型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的适合度正好介于两个纯合基因型之间。这时，就说这两个等位基因之间不存在显性，或称这两个基因为加性基因</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这种情况下，选择对基因型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来说都是不利的，选择降低了这两种基因型的频率，进而降低了等位基因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的频率。经过多个世代的选择和随机交配后，群体中基因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在群体中被固定下来，等位基因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被丢失掉。</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53319732"/>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706090"/>
          </a:xfrm>
        </p:spPr>
        <p:txBody>
          <a:bodyPr>
            <a:normAutofit/>
          </a:bodyPr>
          <a:lstStyle/>
          <a:p>
            <a:pPr>
              <a:spcBef>
                <a:spcPts val="600"/>
              </a:spcBef>
              <a:defRPr/>
            </a:pPr>
            <a:r>
              <a:rPr lang="zh-CN" altLang="en-US" sz="4000" b="1" dirty="0">
                <a:latin typeface="Times New Roman" panose="02020603050405020304" pitchFamily="18" charset="0"/>
                <a:ea typeface="黑体" pitchFamily="2" charset="-122"/>
                <a:cs typeface="Times New Roman" panose="02020603050405020304" pitchFamily="18" charset="0"/>
              </a:rPr>
              <a:t>显隐性</a:t>
            </a:r>
            <a:r>
              <a:rPr lang="zh-CN" altLang="en-US" sz="4000" b="1" dirty="0" smtClean="0">
                <a:latin typeface="Times New Roman" panose="02020603050405020304" pitchFamily="18" charset="0"/>
                <a:ea typeface="黑体" pitchFamily="2" charset="-122"/>
                <a:cs typeface="Times New Roman" panose="02020603050405020304" pitchFamily="18" charset="0"/>
              </a:rPr>
              <a:t>适合度的最终结果</a:t>
            </a:r>
            <a:endParaRPr lang="zh-CN" altLang="en-US" sz="4000" dirty="0" smtClean="0">
              <a:latin typeface="Times New Roman" panose="02020603050405020304" pitchFamily="18" charset="0"/>
              <a:ea typeface="黑体" pitchFamily="2" charset="-122"/>
              <a:cs typeface="Times New Roman" panose="02020603050405020304" pitchFamily="18" charset="0"/>
            </a:endParaRPr>
          </a:p>
        </p:txBody>
      </p:sp>
      <p:sp>
        <p:nvSpPr>
          <p:cNvPr id="4" name="内容占位符 3"/>
          <p:cNvSpPr>
            <a:spLocks noGrp="1"/>
          </p:cNvSpPr>
          <p:nvPr>
            <p:ph idx="1"/>
          </p:nvPr>
        </p:nvSpPr>
        <p:spPr>
          <a:xfrm>
            <a:off x="457200" y="1052736"/>
            <a:ext cx="8229600" cy="4525963"/>
          </a:xfrm>
        </p:spPr>
        <p:txBody>
          <a:bodyPr>
            <a:noAutofit/>
          </a:bodyPr>
          <a:lstStyle/>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表第四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行中，基因型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有相同的适合度，选择只对纯合型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不利，这时就说等位基因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相对于</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表现为显性，有时也称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是显性基因，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是隐性基因。经过多个世代的选择和随机交配后，显性基因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在群体中被固定下来，隐性基因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被淘汰掉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五行表示的也是完全显性的情况，只不过选择对纯合型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不利，经过多个世代的选择和随机交配后，显性基因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在群体中被淘汰掉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48614346"/>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57200" y="274638"/>
            <a:ext cx="8229600" cy="706090"/>
          </a:xfrm>
        </p:spPr>
        <p:txBody>
          <a:bodyPr>
            <a:normAutofit fontScale="90000"/>
          </a:bodyPr>
          <a:lstStyle/>
          <a:p>
            <a:pPr>
              <a:spcBef>
                <a:spcPts val="600"/>
              </a:spcBef>
              <a:defRPr/>
            </a:pPr>
            <a:r>
              <a:rPr lang="zh-CN" altLang="en-US" b="1" dirty="0" smtClean="0">
                <a:latin typeface="Times New Roman" panose="02020603050405020304" pitchFamily="18" charset="0"/>
                <a:ea typeface="黑体" pitchFamily="2" charset="-122"/>
                <a:cs typeface="Times New Roman" panose="02020603050405020304" pitchFamily="18" charset="0"/>
              </a:rPr>
              <a:t>共显性适合度的最终结果</a:t>
            </a:r>
            <a:endParaRPr lang="zh-CN" altLang="en-US" dirty="0" smtClean="0">
              <a:latin typeface="Times New Roman" panose="02020603050405020304" pitchFamily="18" charset="0"/>
              <a:ea typeface="黑体" pitchFamily="2" charset="-122"/>
              <a:cs typeface="Times New Roman" panose="02020603050405020304" pitchFamily="18" charset="0"/>
            </a:endParaRPr>
          </a:p>
        </p:txBody>
      </p:sp>
      <p:sp>
        <p:nvSpPr>
          <p:cNvPr id="4" name="内容占位符 3"/>
          <p:cNvSpPr>
            <a:spLocks noGrp="1"/>
          </p:cNvSpPr>
          <p:nvPr>
            <p:ph idx="1"/>
          </p:nvPr>
        </p:nvSpPr>
        <p:spPr>
          <a:xfrm>
            <a:off x="467544" y="1124744"/>
            <a:ext cx="8229600" cy="2260848"/>
          </a:xfrm>
        </p:spPr>
        <p:txBody>
          <a:bodyPr>
            <a:noAutofit/>
          </a:bodyPr>
          <a:lstStyle/>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表最后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一行中，杂合型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有最高的适合度，选择对纯合型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不利，这时就说两个等位基因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之间存在超显性。在这种情况下，基因频率最终会达到一种平衡状态。</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 name="对象 1"/>
          <p:cNvGraphicFramePr>
            <a:graphicFrameLocks noChangeAspect="1"/>
          </p:cNvGraphicFramePr>
          <p:nvPr>
            <p:extLst>
              <p:ext uri="{D42A27DB-BD31-4B8C-83A1-F6EECF244321}">
                <p14:modId xmlns:p14="http://schemas.microsoft.com/office/powerpoint/2010/main" val="2630944321"/>
              </p:ext>
            </p:extLst>
          </p:nvPr>
        </p:nvGraphicFramePr>
        <p:xfrm>
          <a:off x="1671638" y="3429000"/>
          <a:ext cx="4783137" cy="1439862"/>
        </p:xfrm>
        <a:graphic>
          <a:graphicData uri="http://schemas.openxmlformats.org/presentationml/2006/ole">
            <mc:AlternateContent xmlns:mc="http://schemas.openxmlformats.org/markup-compatibility/2006">
              <mc:Choice xmlns:v="urn:schemas-microsoft-com:vml" Requires="v">
                <p:oleObj spid="_x0000_s94230" name="公式" r:id="rId4" imgW="1409400" imgH="431640" progId="Equation.3">
                  <p:embed/>
                </p:oleObj>
              </mc:Choice>
              <mc:Fallback>
                <p:oleObj name="公式" r:id="rId4" imgW="1409400" imgH="431640" progId="Equation.3">
                  <p:embed/>
                  <p:pic>
                    <p:nvPicPr>
                      <p:cNvPr id="0" name="对象 16392"/>
                      <p:cNvPicPr>
                        <a:picLocks noChangeAspect="1" noChangeArrowheads="1"/>
                      </p:cNvPicPr>
                      <p:nvPr/>
                    </p:nvPicPr>
                    <p:blipFill>
                      <a:blip r:embed="rId5"/>
                      <a:srcRect/>
                      <a:stretch>
                        <a:fillRect/>
                      </a:stretch>
                    </p:blipFill>
                    <p:spPr bwMode="auto">
                      <a:xfrm>
                        <a:off x="1671638" y="3429000"/>
                        <a:ext cx="4783137" cy="14398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84082694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黑体" panose="02010609060101010101" pitchFamily="49" charset="-122"/>
                <a:ea typeface="黑体" panose="02010609060101010101" pitchFamily="49" charset="-122"/>
              </a:rPr>
              <a:t>本章的主要</a:t>
            </a:r>
            <a:r>
              <a:rPr lang="zh-CN" altLang="en-US" b="1" dirty="0">
                <a:latin typeface="黑体" panose="02010609060101010101" pitchFamily="49" charset="-122"/>
                <a:ea typeface="黑体" panose="02010609060101010101" pitchFamily="49" charset="-122"/>
              </a:rPr>
              <a:t>内容</a:t>
            </a:r>
            <a:endParaRPr lang="zh-CN" altLang="en-US" dirty="0"/>
          </a:p>
        </p:txBody>
      </p:sp>
      <p:sp>
        <p:nvSpPr>
          <p:cNvPr id="3" name="内容占位符 2"/>
          <p:cNvSpPr>
            <a:spLocks noGrp="1"/>
          </p:cNvSpPr>
          <p:nvPr>
            <p:ph idx="1"/>
          </p:nvPr>
        </p:nvSpPr>
        <p:spPr>
          <a:xfrm>
            <a:off x="457200" y="1600201"/>
            <a:ext cx="8229600" cy="2980928"/>
          </a:xfrm>
        </p:spPr>
        <p:txBody>
          <a:bodyPr>
            <a:noAutofit/>
          </a:bodyPr>
          <a:lstStyle/>
          <a:p>
            <a:pPr marL="0" indent="0">
              <a:buNone/>
            </a:pPr>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突变和迁移对基因频率的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影响</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选择对基因频率的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影响</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突变和选择的联合</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基因的多态性和选择的连锁</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17758937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a:xfrm>
            <a:off x="457200" y="274638"/>
            <a:ext cx="8229600" cy="922114"/>
          </a:xfrm>
        </p:spPr>
        <p:txBody>
          <a:bodyPr/>
          <a:lstStyle/>
          <a:p>
            <a:pPr eaLnBrk="1" hangingPunct="1">
              <a:defRPr/>
            </a:pPr>
            <a:r>
              <a:rPr lang="zh-CN" altLang="en-US" b="1" dirty="0" smtClean="0">
                <a:latin typeface="黑体" pitchFamily="2" charset="-122"/>
                <a:ea typeface="黑体" pitchFamily="2" charset="-122"/>
              </a:rPr>
              <a:t>不利于隐性基因的部分选择 </a:t>
            </a:r>
          </a:p>
        </p:txBody>
      </p:sp>
      <p:graphicFrame>
        <p:nvGraphicFramePr>
          <p:cNvPr id="2" name="表格 1"/>
          <p:cNvGraphicFramePr>
            <a:graphicFrameLocks noGrp="1"/>
          </p:cNvGraphicFramePr>
          <p:nvPr>
            <p:extLst>
              <p:ext uri="{D42A27DB-BD31-4B8C-83A1-F6EECF244321}">
                <p14:modId xmlns:p14="http://schemas.microsoft.com/office/powerpoint/2010/main" val="2161846930"/>
              </p:ext>
            </p:extLst>
          </p:nvPr>
        </p:nvGraphicFramePr>
        <p:xfrm>
          <a:off x="395536" y="1340768"/>
          <a:ext cx="8280399" cy="3292476"/>
        </p:xfrm>
        <a:graphic>
          <a:graphicData uri="http://schemas.openxmlformats.org/drawingml/2006/table">
            <a:tbl>
              <a:tblPr firstRow="1" bandRow="1">
                <a:tableStyleId>{5C22544A-7EE6-4342-B048-85BDC9FD1C3A}</a:tableStyleId>
              </a:tblPr>
              <a:tblGrid>
                <a:gridCol w="2304290"/>
                <a:gridCol w="1224022"/>
                <a:gridCol w="1368025"/>
                <a:gridCol w="1800033"/>
                <a:gridCol w="1584029"/>
              </a:tblGrid>
              <a:tr h="579232">
                <a:tc>
                  <a:txBody>
                    <a:bodyPr/>
                    <a:lstStyle/>
                    <a:p>
                      <a:r>
                        <a:rPr lang="zh-CN" altLang="en-US" sz="3200" dirty="0" smtClean="0">
                          <a:latin typeface="Arial" pitchFamily="34" charset="0"/>
                          <a:ea typeface="黑体" pitchFamily="49" charset="-122"/>
                          <a:cs typeface="Arial" pitchFamily="34" charset="0"/>
                        </a:rPr>
                        <a:t>基因型</a:t>
                      </a:r>
                      <a:endParaRPr lang="zh-CN" altLang="en-US" sz="3200" dirty="0">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latin typeface="Arial" pitchFamily="34" charset="0"/>
                          <a:ea typeface="黑体" pitchFamily="49" charset="-122"/>
                          <a:cs typeface="Arial" pitchFamily="34" charset="0"/>
                        </a:rPr>
                        <a:t>AA </a:t>
                      </a:r>
                      <a:endParaRPr lang="zh-CN" altLang="en-US" sz="3200" dirty="0">
                        <a:latin typeface="Arial" pitchFamily="34" charset="0"/>
                        <a:ea typeface="黑体" pitchFamily="49" charset="-122"/>
                        <a:cs typeface="Arial" pitchFamily="34" charset="0"/>
                      </a:endParaRPr>
                    </a:p>
                  </a:txBody>
                  <a:tcPr marL="91439" marR="91439" marT="45729" marB="45729"/>
                </a:tc>
                <a:tc>
                  <a:txBody>
                    <a:bodyPr/>
                    <a:lstStyle/>
                    <a:p>
                      <a:r>
                        <a:rPr lang="en-US" altLang="zh-CN" sz="3200" dirty="0" err="1" smtClean="0">
                          <a:latin typeface="Arial" pitchFamily="34" charset="0"/>
                          <a:ea typeface="黑体" pitchFamily="49" charset="-122"/>
                          <a:cs typeface="Arial" pitchFamily="34" charset="0"/>
                        </a:rPr>
                        <a:t>Aa</a:t>
                      </a:r>
                      <a:endParaRPr lang="zh-CN" altLang="en-US" sz="3200" dirty="0">
                        <a:latin typeface="Arial" pitchFamily="34" charset="0"/>
                        <a:ea typeface="黑体" pitchFamily="49" charset="-122"/>
                        <a:cs typeface="Arial" pitchFamily="34" charset="0"/>
                      </a:endParaRPr>
                    </a:p>
                  </a:txBody>
                  <a:tcPr marL="91439" marR="91439" marT="45729" marB="45729"/>
                </a:tc>
                <a:tc>
                  <a:txBody>
                    <a:bodyPr/>
                    <a:lstStyle/>
                    <a:p>
                      <a:r>
                        <a:rPr lang="en-US" altLang="zh-CN" sz="3200" dirty="0" err="1" smtClean="0">
                          <a:latin typeface="Arial" pitchFamily="34" charset="0"/>
                          <a:ea typeface="黑体" pitchFamily="49" charset="-122"/>
                          <a:cs typeface="Arial" pitchFamily="34" charset="0"/>
                        </a:rPr>
                        <a:t>aa</a:t>
                      </a:r>
                      <a:endParaRPr lang="zh-CN" altLang="en-US" sz="3200" dirty="0">
                        <a:latin typeface="Arial" pitchFamily="34" charset="0"/>
                        <a:ea typeface="黑体" pitchFamily="49" charset="-122"/>
                        <a:cs typeface="Arial" pitchFamily="34" charset="0"/>
                      </a:endParaRPr>
                    </a:p>
                  </a:txBody>
                  <a:tcPr marL="91439" marR="91439" marT="45729" marB="45729"/>
                </a:tc>
                <a:tc>
                  <a:txBody>
                    <a:bodyPr/>
                    <a:lstStyle/>
                    <a:p>
                      <a:r>
                        <a:rPr lang="zh-CN" altLang="en-US" sz="3200" dirty="0" smtClean="0">
                          <a:latin typeface="Arial" pitchFamily="34" charset="0"/>
                          <a:ea typeface="黑体" pitchFamily="49" charset="-122"/>
                          <a:cs typeface="Arial" pitchFamily="34" charset="0"/>
                        </a:rPr>
                        <a:t>总和</a:t>
                      </a:r>
                      <a:endParaRPr lang="zh-CN" altLang="en-US" sz="3200" dirty="0">
                        <a:latin typeface="Arial" pitchFamily="34" charset="0"/>
                        <a:ea typeface="黑体" pitchFamily="49" charset="-122"/>
                        <a:cs typeface="Arial" pitchFamily="34" charset="0"/>
                      </a:endParaRPr>
                    </a:p>
                  </a:txBody>
                  <a:tcPr marL="91439" marR="91439" marT="45729" marB="45729"/>
                </a:tc>
              </a:tr>
              <a:tr h="1067006">
                <a:tc>
                  <a:txBody>
                    <a:bodyPr/>
                    <a:lstStyle/>
                    <a:p>
                      <a:r>
                        <a:rPr lang="zh-CN" altLang="en-US" sz="3200" dirty="0" smtClean="0">
                          <a:solidFill>
                            <a:srgbClr val="1105FB"/>
                          </a:solidFill>
                          <a:latin typeface="Arial" pitchFamily="34" charset="0"/>
                          <a:ea typeface="黑体" pitchFamily="49" charset="-122"/>
                          <a:cs typeface="Arial" pitchFamily="34" charset="0"/>
                        </a:rPr>
                        <a:t>选择前的基因型频率</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2p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smtClean="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r>
              <a:tr h="579232">
                <a:tc>
                  <a:txBody>
                    <a:bodyPr/>
                    <a:lstStyle/>
                    <a:p>
                      <a:r>
                        <a:rPr lang="zh-CN" altLang="en-US" sz="3200" dirty="0" smtClean="0">
                          <a:solidFill>
                            <a:srgbClr val="1105FB"/>
                          </a:solidFill>
                          <a:latin typeface="Arial" pitchFamily="34" charset="0"/>
                          <a:ea typeface="黑体" pitchFamily="49" charset="-122"/>
                          <a:cs typeface="Arial" pitchFamily="34" charset="0"/>
                        </a:rPr>
                        <a:t>适合度</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1-s</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r>
              <a:tr h="10670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3200" dirty="0" smtClean="0">
                          <a:solidFill>
                            <a:srgbClr val="1105FB"/>
                          </a:solidFill>
                          <a:latin typeface="Arial" pitchFamily="34" charset="0"/>
                          <a:ea typeface="黑体" pitchFamily="49" charset="-122"/>
                          <a:cs typeface="Arial" pitchFamily="34" charset="0"/>
                        </a:rPr>
                        <a:t>选择后的基因型频率</a:t>
                      </a: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r>
                        <a:rPr lang="en-US" altLang="zh-CN" sz="3200" dirty="0" smtClean="0">
                          <a:solidFill>
                            <a:srgbClr val="1105FB"/>
                          </a:solidFill>
                          <a:latin typeface="Arial" pitchFamily="34" charset="0"/>
                          <a:ea typeface="黑体" pitchFamily="49" charset="-122"/>
                          <a:cs typeface="Arial" pitchFamily="34" charset="0"/>
                        </a:rPr>
                        <a:t>2p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39" marR="9143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(1-s)q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smtClean="0">
                        <a:solidFill>
                          <a:srgbClr val="1105FB"/>
                        </a:solidFill>
                        <a:latin typeface="Arial" pitchFamily="34" charset="0"/>
                        <a:ea typeface="黑体" pitchFamily="49" charset="-122"/>
                        <a:cs typeface="Arial" pitchFamily="34" charset="0"/>
                      </a:endParaRPr>
                    </a:p>
                  </a:txBody>
                  <a:tcPr marL="91439" marR="91439" marT="45729" marB="45729"/>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1-sq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smtClean="0">
                        <a:solidFill>
                          <a:srgbClr val="1105FB"/>
                        </a:solidFill>
                        <a:latin typeface="Arial" pitchFamily="34" charset="0"/>
                        <a:ea typeface="黑体" pitchFamily="49" charset="-122"/>
                        <a:cs typeface="Arial" pitchFamily="34" charset="0"/>
                      </a:endParaRPr>
                    </a:p>
                  </a:txBody>
                  <a:tcPr marL="91439" marR="91439" marT="45729" marB="45729"/>
                </a:tc>
              </a:tr>
            </a:tbl>
          </a:graphicData>
        </a:graphic>
      </p:graphicFrame>
    </p:spTree>
    <p:extLst>
      <p:ext uri="{BB962C8B-B14F-4D97-AF65-F5344CB8AC3E}">
        <p14:creationId xmlns:p14="http://schemas.microsoft.com/office/powerpoint/2010/main" val="4227982983"/>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778098"/>
          </a:xfrm>
        </p:spPr>
        <p:txBody>
          <a:bodyPr/>
          <a:lstStyle/>
          <a:p>
            <a:pPr>
              <a:defRPr/>
            </a:pPr>
            <a:r>
              <a:rPr lang="zh-CN" altLang="en-US" b="1" dirty="0">
                <a:latin typeface="黑体" pitchFamily="2" charset="-122"/>
                <a:ea typeface="黑体" pitchFamily="2" charset="-122"/>
              </a:rPr>
              <a:t>连续世代的基因频率间的</a:t>
            </a:r>
            <a:r>
              <a:rPr lang="zh-CN" altLang="en-US" b="1" dirty="0" smtClean="0">
                <a:latin typeface="黑体" pitchFamily="2" charset="-122"/>
                <a:ea typeface="黑体" pitchFamily="2" charset="-122"/>
              </a:rPr>
              <a:t>关系</a:t>
            </a:r>
            <a:endParaRPr lang="zh-CN" altLang="en-US" b="1" dirty="0"/>
          </a:p>
        </p:txBody>
      </p:sp>
      <p:sp>
        <p:nvSpPr>
          <p:cNvPr id="7" name="内容占位符 6"/>
          <p:cNvSpPr>
            <a:spLocks noGrp="1"/>
          </p:cNvSpPr>
          <p:nvPr>
            <p:ph idx="1"/>
          </p:nvPr>
        </p:nvSpPr>
        <p:spPr>
          <a:xfrm>
            <a:off x="457200" y="1124744"/>
            <a:ext cx="6779096" cy="3124944"/>
          </a:xfrm>
        </p:spPr>
        <p:txBody>
          <a:bodyPr/>
          <a:lstStyle/>
          <a:p>
            <a:pPr>
              <a:defRPr/>
            </a:pPr>
            <a:r>
              <a:rPr lang="zh-CN" altLang="zh-CN" dirty="0" smtClean="0">
                <a:effectLst/>
                <a:latin typeface="黑体" pitchFamily="2" charset="-122"/>
                <a:ea typeface="黑体" pitchFamily="2" charset="-122"/>
              </a:rPr>
              <a:t>选择一代后基因</a:t>
            </a:r>
            <a:r>
              <a:rPr lang="en-US" altLang="zh-CN" dirty="0" smtClean="0">
                <a:effectLst/>
                <a:latin typeface="黑体" pitchFamily="2" charset="-122"/>
                <a:ea typeface="黑体" pitchFamily="2" charset="-122"/>
              </a:rPr>
              <a:t>a</a:t>
            </a:r>
            <a:r>
              <a:rPr lang="zh-CN" altLang="zh-CN" dirty="0" smtClean="0">
                <a:effectLst/>
                <a:latin typeface="黑体" pitchFamily="2" charset="-122"/>
                <a:ea typeface="黑体" pitchFamily="2" charset="-122"/>
              </a:rPr>
              <a:t>的频率为</a:t>
            </a:r>
            <a:endParaRPr lang="en-US" altLang="zh-CN" dirty="0" smtClean="0">
              <a:effectLst/>
              <a:latin typeface="黑体" pitchFamily="2" charset="-122"/>
              <a:ea typeface="黑体" pitchFamily="2" charset="-122"/>
            </a:endParaRPr>
          </a:p>
          <a:p>
            <a:pPr>
              <a:defRPr/>
            </a:pPr>
            <a:endParaRPr lang="en-US" altLang="zh-CN" dirty="0">
              <a:effectLst/>
              <a:latin typeface="黑体" pitchFamily="2" charset="-122"/>
              <a:ea typeface="黑体" pitchFamily="2" charset="-122"/>
            </a:endParaRPr>
          </a:p>
          <a:p>
            <a:pPr>
              <a:defRPr/>
            </a:pPr>
            <a:endParaRPr lang="en-US" altLang="zh-CN" dirty="0" smtClean="0">
              <a:effectLst/>
              <a:latin typeface="黑体" pitchFamily="2" charset="-122"/>
              <a:ea typeface="黑体" pitchFamily="2" charset="-122"/>
            </a:endParaRPr>
          </a:p>
          <a:p>
            <a:pPr>
              <a:defRPr/>
            </a:pPr>
            <a:endParaRPr lang="en-US" altLang="zh-CN" dirty="0" smtClean="0">
              <a:effectLst/>
              <a:latin typeface="黑体" pitchFamily="2" charset="-122"/>
              <a:ea typeface="黑体" pitchFamily="2" charset="-122"/>
            </a:endParaRPr>
          </a:p>
          <a:p>
            <a:pPr>
              <a:defRPr/>
            </a:pPr>
            <a:r>
              <a:rPr lang="zh-CN" altLang="en-US" dirty="0" smtClean="0">
                <a:effectLst/>
                <a:latin typeface="黑体" pitchFamily="2" charset="-122"/>
                <a:ea typeface="黑体" pitchFamily="2" charset="-122"/>
              </a:rPr>
              <a:t>任意</a:t>
            </a:r>
            <a:r>
              <a:rPr lang="zh-CN" altLang="en-US" dirty="0">
                <a:effectLst/>
                <a:latin typeface="黑体" pitchFamily="2" charset="-122"/>
                <a:ea typeface="黑体" pitchFamily="2" charset="-122"/>
              </a:rPr>
              <a:t>两个</a:t>
            </a:r>
            <a:r>
              <a:rPr lang="zh-CN" altLang="en-US" dirty="0" smtClean="0">
                <a:effectLst/>
                <a:latin typeface="黑体" pitchFamily="2" charset="-122"/>
                <a:ea typeface="黑体" pitchFamily="2" charset="-122"/>
              </a:rPr>
              <a:t>连续世代</a:t>
            </a:r>
          </a:p>
          <a:p>
            <a:pPr>
              <a:defRPr/>
            </a:pPr>
            <a:endParaRPr lang="zh-CN" altLang="en-US" dirty="0"/>
          </a:p>
        </p:txBody>
      </p:sp>
      <p:graphicFrame>
        <p:nvGraphicFramePr>
          <p:cNvPr id="18438" name="对象 5"/>
          <p:cNvGraphicFramePr>
            <a:graphicFrameLocks noChangeAspect="1"/>
          </p:cNvGraphicFramePr>
          <p:nvPr>
            <p:extLst>
              <p:ext uri="{D42A27DB-BD31-4B8C-83A1-F6EECF244321}">
                <p14:modId xmlns:p14="http://schemas.microsoft.com/office/powerpoint/2010/main" val="456546841"/>
              </p:ext>
            </p:extLst>
          </p:nvPr>
        </p:nvGraphicFramePr>
        <p:xfrm>
          <a:off x="900113" y="1772816"/>
          <a:ext cx="5903912" cy="1274763"/>
        </p:xfrm>
        <a:graphic>
          <a:graphicData uri="http://schemas.openxmlformats.org/presentationml/2006/ole">
            <mc:AlternateContent xmlns:mc="http://schemas.openxmlformats.org/markup-compatibility/2006">
              <mc:Choice xmlns:v="urn:schemas-microsoft-com:vml" Requires="v">
                <p:oleObj spid="_x0000_s6230" name="公式" r:id="rId4" imgW="2120900" imgH="457200" progId="Equation.3">
                  <p:embed/>
                </p:oleObj>
              </mc:Choice>
              <mc:Fallback>
                <p:oleObj name="公式" r:id="rId4" imgW="21209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0113" y="1772816"/>
                        <a:ext cx="5903912" cy="1274763"/>
                      </a:xfrm>
                      <a:prstGeom prst="rect">
                        <a:avLst/>
                      </a:prstGeom>
                      <a:noFill/>
                      <a:ln>
                        <a:noFill/>
                      </a:ln>
                    </p:spPr>
                  </p:pic>
                </p:oleObj>
              </mc:Fallback>
            </mc:AlternateContent>
          </a:graphicData>
        </a:graphic>
      </p:graphicFrame>
      <p:graphicFrame>
        <p:nvGraphicFramePr>
          <p:cNvPr id="18440" name="对象 8"/>
          <p:cNvGraphicFramePr>
            <a:graphicFrameLocks noChangeAspect="1"/>
          </p:cNvGraphicFramePr>
          <p:nvPr>
            <p:extLst>
              <p:ext uri="{D42A27DB-BD31-4B8C-83A1-F6EECF244321}">
                <p14:modId xmlns:p14="http://schemas.microsoft.com/office/powerpoint/2010/main" val="4136450824"/>
              </p:ext>
            </p:extLst>
          </p:nvPr>
        </p:nvGraphicFramePr>
        <p:xfrm>
          <a:off x="900113" y="4077072"/>
          <a:ext cx="5913437" cy="1223962"/>
        </p:xfrm>
        <a:graphic>
          <a:graphicData uri="http://schemas.openxmlformats.org/presentationml/2006/ole">
            <mc:AlternateContent xmlns:mc="http://schemas.openxmlformats.org/markup-compatibility/2006">
              <mc:Choice xmlns:v="urn:schemas-microsoft-com:vml" Requires="v">
                <p:oleObj spid="_x0000_s6231" name="公式" r:id="rId6" imgW="2209800" imgH="457200" progId="Equation.3">
                  <p:embed/>
                </p:oleObj>
              </mc:Choice>
              <mc:Fallback>
                <p:oleObj name="公式" r:id="rId6" imgW="2209800" imgH="4572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0113" y="4077072"/>
                        <a:ext cx="5913437" cy="12239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67769115"/>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706090"/>
          </a:xfrm>
        </p:spPr>
        <p:txBody>
          <a:bodyPr>
            <a:normAutofit/>
          </a:bodyPr>
          <a:lstStyle/>
          <a:p>
            <a:pPr>
              <a:defRPr/>
            </a:pPr>
            <a:r>
              <a:rPr lang="zh-CN" altLang="en-US" sz="4000" b="1" dirty="0">
                <a:latin typeface="黑体" pitchFamily="2" charset="-122"/>
                <a:ea typeface="黑体" pitchFamily="2" charset="-122"/>
              </a:rPr>
              <a:t>基因频率的</a:t>
            </a:r>
            <a:r>
              <a:rPr lang="zh-CN" altLang="en-US" sz="4000" b="1" dirty="0" smtClean="0">
                <a:latin typeface="黑体" pitchFamily="2" charset="-122"/>
                <a:ea typeface="黑体" pitchFamily="2" charset="-122"/>
              </a:rPr>
              <a:t>变化量</a:t>
            </a:r>
            <a:endParaRPr lang="zh-CN" altLang="en-US" sz="4000" b="1" dirty="0"/>
          </a:p>
        </p:txBody>
      </p:sp>
      <p:sp>
        <p:nvSpPr>
          <p:cNvPr id="7" name="内容占位符 6"/>
          <p:cNvSpPr>
            <a:spLocks noGrp="1"/>
          </p:cNvSpPr>
          <p:nvPr>
            <p:ph idx="1"/>
          </p:nvPr>
        </p:nvSpPr>
        <p:spPr>
          <a:xfrm>
            <a:off x="457200" y="1052736"/>
            <a:ext cx="8229600" cy="4853136"/>
          </a:xfrm>
        </p:spPr>
        <p:txBody>
          <a:bodyPr>
            <a:normAutofit fontScale="92500" lnSpcReduction="10000"/>
          </a:bodyPr>
          <a:lstStyle/>
          <a:p>
            <a:pPr>
              <a:lnSpc>
                <a:spcPct val="110000"/>
              </a:lnSpc>
              <a:defRPr/>
            </a:pPr>
            <a:r>
              <a:rPr lang="zh-CN" altLang="zh-CN" dirty="0" smtClean="0">
                <a:effectLst/>
                <a:latin typeface="Arial" pitchFamily="34" charset="0"/>
                <a:ea typeface="黑体" pitchFamily="49" charset="-122"/>
                <a:cs typeface="Arial" pitchFamily="34" charset="0"/>
              </a:rPr>
              <a:t>选择一代后基因</a:t>
            </a:r>
            <a:r>
              <a:rPr lang="en-US" altLang="zh-CN" dirty="0" smtClean="0">
                <a:effectLst/>
                <a:latin typeface="Arial" pitchFamily="34" charset="0"/>
                <a:ea typeface="黑体" pitchFamily="49" charset="-122"/>
                <a:cs typeface="Arial" pitchFamily="34" charset="0"/>
              </a:rPr>
              <a:t>a</a:t>
            </a:r>
            <a:r>
              <a:rPr lang="zh-CN" altLang="zh-CN" dirty="0" smtClean="0">
                <a:effectLst/>
                <a:latin typeface="Arial" pitchFamily="34" charset="0"/>
                <a:ea typeface="黑体" pitchFamily="49" charset="-122"/>
                <a:cs typeface="Arial" pitchFamily="34" charset="0"/>
              </a:rPr>
              <a:t>频率</a:t>
            </a:r>
            <a:r>
              <a:rPr lang="zh-CN" altLang="en-US" dirty="0" smtClean="0">
                <a:effectLst/>
                <a:latin typeface="Arial" pitchFamily="34" charset="0"/>
                <a:ea typeface="黑体" pitchFamily="49" charset="-122"/>
                <a:cs typeface="Arial" pitchFamily="34" charset="0"/>
              </a:rPr>
              <a:t>的变化</a:t>
            </a:r>
            <a:r>
              <a:rPr lang="zh-CN" altLang="zh-CN" dirty="0" smtClean="0">
                <a:effectLst/>
                <a:latin typeface="Arial" pitchFamily="34" charset="0"/>
                <a:ea typeface="黑体" pitchFamily="49" charset="-122"/>
                <a:cs typeface="Arial" pitchFamily="34" charset="0"/>
              </a:rPr>
              <a:t>为</a:t>
            </a:r>
            <a:endParaRPr lang="en-US" altLang="zh-CN" dirty="0" smtClean="0">
              <a:effectLst/>
              <a:latin typeface="Arial" pitchFamily="34" charset="0"/>
              <a:ea typeface="黑体" pitchFamily="49" charset="-122"/>
              <a:cs typeface="Arial" pitchFamily="34" charset="0"/>
            </a:endParaRPr>
          </a:p>
          <a:p>
            <a:pPr>
              <a:lnSpc>
                <a:spcPct val="110000"/>
              </a:lnSpc>
              <a:defRPr/>
            </a:pPr>
            <a:endParaRPr lang="en-US" altLang="zh-CN" dirty="0">
              <a:effectLst/>
              <a:latin typeface="Arial" pitchFamily="34" charset="0"/>
              <a:ea typeface="黑体" pitchFamily="49" charset="-122"/>
              <a:cs typeface="Arial" pitchFamily="34" charset="0"/>
            </a:endParaRPr>
          </a:p>
          <a:p>
            <a:pPr>
              <a:lnSpc>
                <a:spcPct val="110000"/>
              </a:lnSpc>
              <a:defRPr/>
            </a:pPr>
            <a:endParaRPr lang="en-US" altLang="zh-CN" dirty="0" smtClean="0">
              <a:effectLst/>
              <a:latin typeface="Arial" pitchFamily="34" charset="0"/>
              <a:ea typeface="黑体" pitchFamily="49" charset="-122"/>
              <a:cs typeface="Arial" pitchFamily="34" charset="0"/>
            </a:endParaRPr>
          </a:p>
          <a:p>
            <a:pPr>
              <a:lnSpc>
                <a:spcPct val="110000"/>
              </a:lnSpc>
              <a:defRPr/>
            </a:pPr>
            <a:endParaRPr lang="en-US" altLang="zh-CN" dirty="0" smtClean="0">
              <a:effectLst/>
              <a:latin typeface="Arial" pitchFamily="34" charset="0"/>
              <a:ea typeface="黑体" pitchFamily="49" charset="-122"/>
              <a:cs typeface="Arial" pitchFamily="34" charset="0"/>
            </a:endParaRPr>
          </a:p>
          <a:p>
            <a:pPr>
              <a:lnSpc>
                <a:spcPct val="110000"/>
              </a:lnSpc>
              <a:defRPr/>
            </a:pPr>
            <a:r>
              <a:rPr lang="zh-CN" altLang="zh-CN" dirty="0" smtClean="0">
                <a:effectLst/>
                <a:latin typeface="Arial" pitchFamily="34" charset="0"/>
                <a:ea typeface="黑体" pitchFamily="49" charset="-122"/>
                <a:cs typeface="Arial" pitchFamily="34" charset="0"/>
              </a:rPr>
              <a:t>当</a:t>
            </a:r>
            <a:r>
              <a:rPr lang="en-US" altLang="zh-CN" i="1" dirty="0">
                <a:effectLst/>
                <a:latin typeface="Arial" pitchFamily="34" charset="0"/>
                <a:ea typeface="黑体" pitchFamily="49" charset="-122"/>
                <a:cs typeface="Arial" pitchFamily="34" charset="0"/>
              </a:rPr>
              <a:t>q</a:t>
            </a:r>
            <a:r>
              <a:rPr lang="en-US" altLang="zh-CN" baseline="-25000" dirty="0">
                <a:effectLst/>
                <a:latin typeface="Arial" pitchFamily="34" charset="0"/>
                <a:ea typeface="黑体" pitchFamily="49" charset="-122"/>
                <a:cs typeface="Arial" pitchFamily="34" charset="0"/>
              </a:rPr>
              <a:t>0</a:t>
            </a:r>
            <a:r>
              <a:rPr lang="zh-CN" altLang="zh-CN" dirty="0">
                <a:effectLst/>
                <a:latin typeface="Arial" pitchFamily="34" charset="0"/>
                <a:ea typeface="黑体" pitchFamily="49" charset="-122"/>
                <a:cs typeface="Arial" pitchFamily="34" charset="0"/>
              </a:rPr>
              <a:t>较小</a:t>
            </a:r>
            <a:r>
              <a:rPr lang="zh-CN" altLang="zh-CN" dirty="0" smtClean="0">
                <a:effectLst/>
                <a:latin typeface="Arial" pitchFamily="34" charset="0"/>
                <a:ea typeface="黑体" pitchFamily="49" charset="-122"/>
                <a:cs typeface="Arial" pitchFamily="34" charset="0"/>
              </a:rPr>
              <a:t>时</a:t>
            </a:r>
            <a:r>
              <a:rPr lang="zh-CN" altLang="en-US" dirty="0" smtClean="0">
                <a:effectLst/>
                <a:latin typeface="Arial" pitchFamily="34" charset="0"/>
                <a:ea typeface="黑体" pitchFamily="49" charset="-122"/>
                <a:cs typeface="Arial" pitchFamily="34" charset="0"/>
              </a:rPr>
              <a:t>，</a:t>
            </a:r>
            <a:r>
              <a:rPr lang="el-GR" altLang="zh-CN" dirty="0" smtClean="0">
                <a:effectLst/>
                <a:latin typeface="Arial" pitchFamily="34" charset="0"/>
                <a:ea typeface="黑体" pitchFamily="49" charset="-122"/>
                <a:cs typeface="Arial" pitchFamily="34" charset="0"/>
              </a:rPr>
              <a:t> Δ</a:t>
            </a:r>
            <a:r>
              <a:rPr lang="en-US" altLang="zh-CN" dirty="0" smtClean="0">
                <a:effectLst/>
                <a:latin typeface="Arial" pitchFamily="34" charset="0"/>
                <a:ea typeface="黑体" pitchFamily="49" charset="-122"/>
                <a:cs typeface="Arial" pitchFamily="34" charset="0"/>
              </a:rPr>
              <a:t>q</a:t>
            </a:r>
            <a:r>
              <a:rPr lang="zh-CN" altLang="en-US" dirty="0" smtClean="0">
                <a:effectLst/>
                <a:latin typeface="Arial" pitchFamily="34" charset="0"/>
                <a:ea typeface="黑体" pitchFamily="49" charset="-122"/>
                <a:cs typeface="Arial" pitchFamily="34" charset="0"/>
              </a:rPr>
              <a:t>与</a:t>
            </a:r>
            <a:r>
              <a:rPr lang="en-US" altLang="zh-CN" i="1" dirty="0" smtClean="0">
                <a:effectLst/>
                <a:latin typeface="Arial" pitchFamily="34" charset="0"/>
                <a:ea typeface="黑体" pitchFamily="49" charset="-122"/>
                <a:cs typeface="Arial" pitchFamily="34" charset="0"/>
              </a:rPr>
              <a:t>q</a:t>
            </a:r>
            <a:r>
              <a:rPr lang="en-US" altLang="zh-CN" baseline="-25000" dirty="0" smtClean="0">
                <a:effectLst/>
                <a:latin typeface="Arial" pitchFamily="34" charset="0"/>
                <a:ea typeface="黑体" pitchFamily="49" charset="-122"/>
                <a:cs typeface="Arial" pitchFamily="34" charset="0"/>
              </a:rPr>
              <a:t>0</a:t>
            </a:r>
            <a:r>
              <a:rPr lang="en-US" altLang="zh-CN" baseline="30000" dirty="0" smtClean="0">
                <a:effectLst/>
                <a:latin typeface="Arial" pitchFamily="34" charset="0"/>
                <a:ea typeface="黑体" pitchFamily="49" charset="-122"/>
                <a:cs typeface="Arial" pitchFamily="34" charset="0"/>
              </a:rPr>
              <a:t>2</a:t>
            </a:r>
            <a:r>
              <a:rPr lang="zh-CN" altLang="en-US" dirty="0" smtClean="0">
                <a:effectLst/>
                <a:latin typeface="Arial" pitchFamily="34" charset="0"/>
                <a:ea typeface="黑体" pitchFamily="49" charset="-122"/>
                <a:cs typeface="Arial" pitchFamily="34" charset="0"/>
              </a:rPr>
              <a:t>成比例，</a:t>
            </a:r>
            <a:r>
              <a:rPr lang="el-GR" altLang="zh-CN" dirty="0" smtClean="0">
                <a:effectLst/>
                <a:latin typeface="Arial" pitchFamily="34" charset="0"/>
                <a:ea typeface="黑体" pitchFamily="49" charset="-122"/>
                <a:cs typeface="Arial" pitchFamily="34" charset="0"/>
              </a:rPr>
              <a:t>Δ</a:t>
            </a:r>
            <a:r>
              <a:rPr lang="en-US" altLang="zh-CN" dirty="0" smtClean="0">
                <a:effectLst/>
                <a:latin typeface="Arial" pitchFamily="34" charset="0"/>
                <a:ea typeface="黑体" pitchFamily="49" charset="-122"/>
                <a:cs typeface="Arial" pitchFamily="34" charset="0"/>
              </a:rPr>
              <a:t>q</a:t>
            </a:r>
            <a:r>
              <a:rPr lang="zh-CN" altLang="zh-CN" dirty="0" smtClean="0">
                <a:effectLst/>
                <a:latin typeface="Arial" pitchFamily="34" charset="0"/>
                <a:ea typeface="黑体" pitchFamily="49" charset="-122"/>
                <a:cs typeface="Arial" pitchFamily="34" charset="0"/>
              </a:rPr>
              <a:t>会很小</a:t>
            </a:r>
            <a:r>
              <a:rPr lang="zh-CN" altLang="en-US" dirty="0" smtClean="0">
                <a:effectLst/>
                <a:latin typeface="Arial" pitchFamily="34" charset="0"/>
                <a:ea typeface="黑体" pitchFamily="49" charset="-122"/>
                <a:cs typeface="Arial" pitchFamily="34" charset="0"/>
              </a:rPr>
              <a:t>，</a:t>
            </a:r>
            <a:r>
              <a:rPr lang="zh-CN" altLang="zh-CN" dirty="0" smtClean="0">
                <a:effectLst/>
                <a:latin typeface="Arial" pitchFamily="34" charset="0"/>
                <a:ea typeface="黑体" pitchFamily="49" charset="-122"/>
                <a:cs typeface="Arial" pitchFamily="34" charset="0"/>
              </a:rPr>
              <a:t>所以</a:t>
            </a:r>
            <a:r>
              <a:rPr lang="zh-CN" altLang="zh-CN" dirty="0">
                <a:effectLst/>
                <a:latin typeface="Arial" pitchFamily="34" charset="0"/>
                <a:ea typeface="黑体" pitchFamily="49" charset="-122"/>
                <a:cs typeface="Arial" pitchFamily="34" charset="0"/>
              </a:rPr>
              <a:t>企图通过选择淘汰稀少的隐性基因几乎是不可能</a:t>
            </a:r>
            <a:r>
              <a:rPr lang="zh-CN" altLang="zh-CN" dirty="0" smtClean="0">
                <a:effectLst/>
                <a:latin typeface="Arial" pitchFamily="34" charset="0"/>
                <a:ea typeface="黑体" pitchFamily="49" charset="-122"/>
                <a:cs typeface="Arial" pitchFamily="34" charset="0"/>
              </a:rPr>
              <a:t>的</a:t>
            </a:r>
            <a:r>
              <a:rPr lang="zh-CN" altLang="en-US" dirty="0" smtClean="0">
                <a:effectLst/>
                <a:latin typeface="Arial" pitchFamily="34" charset="0"/>
                <a:ea typeface="黑体" pitchFamily="49" charset="-122"/>
                <a:cs typeface="Arial" pitchFamily="34" charset="0"/>
              </a:rPr>
              <a:t>。</a:t>
            </a:r>
            <a:endParaRPr lang="en-US" altLang="zh-CN" dirty="0" smtClean="0">
              <a:effectLst/>
              <a:latin typeface="Arial" pitchFamily="34" charset="0"/>
              <a:ea typeface="黑体" pitchFamily="49" charset="-122"/>
              <a:cs typeface="Arial" pitchFamily="34" charset="0"/>
            </a:endParaRPr>
          </a:p>
          <a:p>
            <a:pPr>
              <a:lnSpc>
                <a:spcPct val="110000"/>
              </a:lnSpc>
              <a:defRPr/>
            </a:pPr>
            <a:r>
              <a:rPr lang="zh-CN" altLang="zh-CN" dirty="0" smtClean="0">
                <a:effectLst/>
                <a:latin typeface="Arial" pitchFamily="34" charset="0"/>
                <a:ea typeface="黑体" pitchFamily="49" charset="-122"/>
                <a:cs typeface="Arial" pitchFamily="34" charset="0"/>
              </a:rPr>
              <a:t>在</a:t>
            </a:r>
            <a:r>
              <a:rPr lang="zh-CN" altLang="zh-CN" dirty="0">
                <a:effectLst/>
                <a:latin typeface="Arial" pitchFamily="34" charset="0"/>
                <a:ea typeface="黑体" pitchFamily="49" charset="-122"/>
                <a:cs typeface="Arial" pitchFamily="34" charset="0"/>
              </a:rPr>
              <a:t>纯系内选择是无效的，因为这时</a:t>
            </a:r>
            <a:r>
              <a:rPr lang="en-US" altLang="zh-CN" i="1" dirty="0">
                <a:effectLst/>
                <a:latin typeface="Arial" pitchFamily="34" charset="0"/>
                <a:ea typeface="黑体" pitchFamily="49" charset="-122"/>
                <a:cs typeface="Arial" pitchFamily="34" charset="0"/>
              </a:rPr>
              <a:t>q</a:t>
            </a:r>
            <a:r>
              <a:rPr lang="en-US" altLang="zh-CN" dirty="0">
                <a:effectLst/>
                <a:latin typeface="Arial" pitchFamily="34" charset="0"/>
                <a:ea typeface="黑体" pitchFamily="49" charset="-122"/>
                <a:cs typeface="Arial" pitchFamily="34" charset="0"/>
              </a:rPr>
              <a:t>=0</a:t>
            </a:r>
            <a:r>
              <a:rPr lang="zh-CN" altLang="zh-CN" dirty="0">
                <a:effectLst/>
                <a:latin typeface="Arial" pitchFamily="34" charset="0"/>
                <a:ea typeface="黑体" pitchFamily="49" charset="-122"/>
                <a:cs typeface="Arial" pitchFamily="34" charset="0"/>
              </a:rPr>
              <a:t>或</a:t>
            </a:r>
            <a:r>
              <a:rPr lang="en-US" altLang="zh-CN" i="1" dirty="0">
                <a:effectLst/>
                <a:latin typeface="Arial" pitchFamily="34" charset="0"/>
                <a:ea typeface="黑体" pitchFamily="49" charset="-122"/>
                <a:cs typeface="Arial" pitchFamily="34" charset="0"/>
              </a:rPr>
              <a:t>q</a:t>
            </a:r>
            <a:r>
              <a:rPr lang="en-US" altLang="zh-CN" dirty="0">
                <a:effectLst/>
                <a:latin typeface="Arial" pitchFamily="34" charset="0"/>
                <a:ea typeface="黑体" pitchFamily="49" charset="-122"/>
                <a:cs typeface="Arial" pitchFamily="34" charset="0"/>
              </a:rPr>
              <a:t>=1</a:t>
            </a:r>
            <a:r>
              <a:rPr lang="zh-CN" altLang="zh-CN" dirty="0">
                <a:effectLst/>
                <a:latin typeface="Arial" pitchFamily="34" charset="0"/>
                <a:ea typeface="黑体" pitchFamily="49" charset="-122"/>
                <a:cs typeface="Arial" pitchFamily="34" charset="0"/>
              </a:rPr>
              <a:t>，</a:t>
            </a:r>
            <a:r>
              <a:rPr lang="zh-CN" altLang="zh-CN" dirty="0" smtClean="0">
                <a:effectLst/>
                <a:latin typeface="Arial" pitchFamily="34" charset="0"/>
                <a:ea typeface="黑体" pitchFamily="49" charset="-122"/>
                <a:cs typeface="Arial" pitchFamily="34" charset="0"/>
              </a:rPr>
              <a:t>所以</a:t>
            </a:r>
            <a:r>
              <a:rPr lang="el-GR" altLang="zh-CN" dirty="0" smtClean="0">
                <a:effectLst/>
                <a:latin typeface="Arial" pitchFamily="34" charset="0"/>
                <a:ea typeface="黑体" pitchFamily="49" charset="-122"/>
                <a:cs typeface="Arial" pitchFamily="34" charset="0"/>
              </a:rPr>
              <a:t>Δ</a:t>
            </a:r>
            <a:r>
              <a:rPr lang="en-US" altLang="zh-CN" dirty="0" smtClean="0">
                <a:effectLst/>
                <a:latin typeface="Arial" pitchFamily="34" charset="0"/>
                <a:ea typeface="黑体" pitchFamily="49" charset="-122"/>
                <a:cs typeface="Arial" pitchFamily="34" charset="0"/>
              </a:rPr>
              <a:t>q=0</a:t>
            </a:r>
            <a:r>
              <a:rPr lang="zh-CN" altLang="zh-CN" dirty="0" smtClean="0">
                <a:effectLst/>
                <a:latin typeface="Arial" pitchFamily="34" charset="0"/>
                <a:ea typeface="黑体" pitchFamily="49" charset="-122"/>
                <a:cs typeface="Arial" pitchFamily="34" charset="0"/>
              </a:rPr>
              <a:t>。</a:t>
            </a:r>
            <a:endParaRPr lang="zh-CN" altLang="en-US" dirty="0">
              <a:latin typeface="Arial" pitchFamily="34" charset="0"/>
              <a:ea typeface="黑体" pitchFamily="49" charset="-122"/>
              <a:cs typeface="Arial" pitchFamily="34" charset="0"/>
            </a:endParaRPr>
          </a:p>
        </p:txBody>
      </p:sp>
      <p:graphicFrame>
        <p:nvGraphicFramePr>
          <p:cNvPr id="19464" name="对象 9"/>
          <p:cNvGraphicFramePr>
            <a:graphicFrameLocks noChangeAspect="1"/>
          </p:cNvGraphicFramePr>
          <p:nvPr>
            <p:extLst>
              <p:ext uri="{D42A27DB-BD31-4B8C-83A1-F6EECF244321}">
                <p14:modId xmlns:p14="http://schemas.microsoft.com/office/powerpoint/2010/main" val="1275877097"/>
              </p:ext>
            </p:extLst>
          </p:nvPr>
        </p:nvGraphicFramePr>
        <p:xfrm>
          <a:off x="899592" y="1700808"/>
          <a:ext cx="6770687" cy="1223963"/>
        </p:xfrm>
        <a:graphic>
          <a:graphicData uri="http://schemas.openxmlformats.org/presentationml/2006/ole">
            <mc:AlternateContent xmlns:mc="http://schemas.openxmlformats.org/markup-compatibility/2006">
              <mc:Choice xmlns:v="urn:schemas-microsoft-com:vml" Requires="v">
                <p:oleObj spid="_x0000_s7213" name="公式" r:id="rId4" imgW="2527300" imgH="457200" progId="Equation.3">
                  <p:embed/>
                </p:oleObj>
              </mc:Choice>
              <mc:Fallback>
                <p:oleObj name="公式" r:id="rId4" imgW="25273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1700808"/>
                        <a:ext cx="6770687" cy="122396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03189685"/>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9" name="Rectangle 3"/>
          <p:cNvSpPr>
            <a:spLocks noGrp="1" noChangeArrowheads="1"/>
          </p:cNvSpPr>
          <p:nvPr>
            <p:ph type="body" sz="half" idx="1"/>
          </p:nvPr>
        </p:nvSpPr>
        <p:spPr>
          <a:xfrm>
            <a:off x="719138" y="404813"/>
            <a:ext cx="7705725" cy="1500187"/>
          </a:xfrm>
        </p:spPr>
        <p:txBody>
          <a:bodyPr>
            <a:normAutofit/>
          </a:bodyPr>
          <a:lstStyle/>
          <a:p>
            <a:pPr algn="ctr" eaLnBrk="1" hangingPunct="1">
              <a:buFont typeface="Wingdings" pitchFamily="2" charset="2"/>
              <a:buNone/>
            </a:pPr>
            <a:r>
              <a:rPr lang="en-US" altLang="zh-CN" sz="4000" b="1" dirty="0" smtClean="0">
                <a:effectLst/>
                <a:latin typeface="黑体" pitchFamily="49" charset="-122"/>
                <a:ea typeface="黑体" pitchFamily="49" charset="-122"/>
              </a:rPr>
              <a:t>a</a:t>
            </a:r>
            <a:r>
              <a:rPr lang="zh-CN" altLang="en-US" sz="4000" b="1" dirty="0" smtClean="0">
                <a:effectLst/>
                <a:latin typeface="黑体" pitchFamily="49" charset="-122"/>
                <a:ea typeface="黑体" pitchFamily="49" charset="-122"/>
              </a:rPr>
              <a:t>基因频率减少至某一特定值所需的世代数</a:t>
            </a:r>
          </a:p>
        </p:txBody>
      </p:sp>
      <p:graphicFrame>
        <p:nvGraphicFramePr>
          <p:cNvPr id="20485" name="对象 2"/>
          <p:cNvGraphicFramePr>
            <a:graphicFrameLocks noChangeAspect="1"/>
          </p:cNvGraphicFramePr>
          <p:nvPr>
            <p:extLst>
              <p:ext uri="{D42A27DB-BD31-4B8C-83A1-F6EECF244321}">
                <p14:modId xmlns:p14="http://schemas.microsoft.com/office/powerpoint/2010/main" val="2688041350"/>
              </p:ext>
            </p:extLst>
          </p:nvPr>
        </p:nvGraphicFramePr>
        <p:xfrm>
          <a:off x="545281" y="2204864"/>
          <a:ext cx="8131175" cy="1296988"/>
        </p:xfrm>
        <a:graphic>
          <a:graphicData uri="http://schemas.openxmlformats.org/presentationml/2006/ole">
            <mc:AlternateContent xmlns:mc="http://schemas.openxmlformats.org/markup-compatibility/2006">
              <mc:Choice xmlns:v="urn:schemas-microsoft-com:vml" Requires="v">
                <p:oleObj spid="_x0000_s8235" name="公式" r:id="rId4" imgW="2730500" imgH="431800" progId="Equation.3">
                  <p:embed/>
                </p:oleObj>
              </mc:Choice>
              <mc:Fallback>
                <p:oleObj name="公式" r:id="rId4" imgW="2730500" imgH="4318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281" y="2204864"/>
                        <a:ext cx="8131175" cy="12969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53604743"/>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778098"/>
          </a:xfrm>
        </p:spPr>
        <p:txBody>
          <a:bodyPr>
            <a:normAutofit/>
          </a:bodyPr>
          <a:lstStyle/>
          <a:p>
            <a:pPr>
              <a:defRPr/>
            </a:pPr>
            <a:r>
              <a:rPr lang="zh-CN" altLang="en-US" b="1" dirty="0" smtClean="0">
                <a:effectLst/>
                <a:latin typeface="黑体" pitchFamily="2" charset="-122"/>
                <a:ea typeface="黑体" pitchFamily="2" charset="-122"/>
              </a:rPr>
              <a:t>实例</a:t>
            </a:r>
            <a:endParaRPr lang="zh-CN" altLang="en-US" b="1" dirty="0"/>
          </a:p>
        </p:txBody>
      </p:sp>
      <p:sp>
        <p:nvSpPr>
          <p:cNvPr id="173059" name="Rectangle 3"/>
          <p:cNvSpPr>
            <a:spLocks noGrp="1" noChangeArrowheads="1"/>
          </p:cNvSpPr>
          <p:nvPr>
            <p:ph idx="1"/>
          </p:nvPr>
        </p:nvSpPr>
        <p:spPr>
          <a:xfrm>
            <a:off x="467544" y="1052736"/>
            <a:ext cx="8229600" cy="4896544"/>
          </a:xfrm>
        </p:spPr>
        <p:txBody>
          <a:bodyPr>
            <a:noAutofit/>
          </a:bodyPr>
          <a:lstStyle/>
          <a:p>
            <a:pPr eaLnBrk="1" hangingPunct="1">
              <a:lnSpc>
                <a:spcPct val="120000"/>
              </a:lnSpc>
            </a:pPr>
            <a:r>
              <a:rPr lang="zh-CN" altLang="zh-CN" sz="2800" dirty="0" smtClean="0">
                <a:effectLst/>
                <a:latin typeface="Arial" charset="0"/>
                <a:ea typeface="黑体" pitchFamily="49" charset="-122"/>
                <a:cs typeface="Arial" charset="0"/>
              </a:rPr>
              <a:t>例如，</a:t>
            </a:r>
            <a:r>
              <a:rPr lang="en-US" altLang="zh-CN" sz="2800" i="1" dirty="0" smtClean="0">
                <a:effectLst/>
                <a:latin typeface="Arial" charset="0"/>
                <a:ea typeface="黑体" pitchFamily="49" charset="-122"/>
                <a:cs typeface="Arial" charset="0"/>
              </a:rPr>
              <a:t>s</a:t>
            </a:r>
            <a:r>
              <a:rPr lang="en-US" altLang="zh-CN" sz="2800" dirty="0" smtClean="0">
                <a:effectLst/>
                <a:latin typeface="Arial" charset="0"/>
                <a:ea typeface="黑体" pitchFamily="49" charset="-122"/>
                <a:cs typeface="Arial" charset="0"/>
              </a:rPr>
              <a:t>=0.001</a:t>
            </a:r>
            <a:r>
              <a:rPr lang="zh-CN" altLang="zh-CN" sz="2800" dirty="0" smtClean="0">
                <a:effectLst/>
                <a:latin typeface="Arial" charset="0"/>
                <a:ea typeface="黑体" pitchFamily="49" charset="-122"/>
                <a:cs typeface="Arial" charset="0"/>
              </a:rPr>
              <a:t>，求群体中隐性个体的比率由</a:t>
            </a:r>
            <a:r>
              <a:rPr lang="en-US" altLang="zh-CN" sz="2800" dirty="0" smtClean="0">
                <a:effectLst/>
                <a:latin typeface="Arial" charset="0"/>
                <a:ea typeface="黑体" pitchFamily="49" charset="-122"/>
                <a:cs typeface="Arial" charset="0"/>
              </a:rPr>
              <a:t>50%</a:t>
            </a:r>
            <a:r>
              <a:rPr lang="zh-CN" altLang="zh-CN" sz="2800" dirty="0" smtClean="0">
                <a:effectLst/>
                <a:latin typeface="Arial" charset="0"/>
                <a:ea typeface="黑体" pitchFamily="49" charset="-122"/>
                <a:cs typeface="Arial" charset="0"/>
              </a:rPr>
              <a:t>减少到</a:t>
            </a:r>
            <a:r>
              <a:rPr lang="en-US" altLang="zh-CN" sz="2800" dirty="0" smtClean="0">
                <a:effectLst/>
                <a:latin typeface="Arial" charset="0"/>
                <a:ea typeface="黑体" pitchFamily="49" charset="-122"/>
                <a:cs typeface="Arial" charset="0"/>
              </a:rPr>
              <a:t>1%</a:t>
            </a:r>
            <a:r>
              <a:rPr lang="zh-CN" altLang="zh-CN" sz="2800" dirty="0" smtClean="0">
                <a:effectLst/>
                <a:latin typeface="Arial" charset="0"/>
                <a:ea typeface="黑体" pitchFamily="49" charset="-122"/>
                <a:cs typeface="Arial" charset="0"/>
              </a:rPr>
              <a:t>所需的世代数</a:t>
            </a:r>
            <a:r>
              <a:rPr lang="en-US" altLang="zh-CN" sz="2800" i="1" dirty="0" smtClean="0">
                <a:effectLst/>
                <a:latin typeface="Arial" charset="0"/>
                <a:ea typeface="黑体" pitchFamily="49" charset="-122"/>
                <a:cs typeface="Arial" charset="0"/>
              </a:rPr>
              <a:t>n</a:t>
            </a:r>
            <a:r>
              <a:rPr lang="zh-CN" altLang="zh-CN" sz="2800" dirty="0" smtClean="0">
                <a:effectLst/>
                <a:latin typeface="Arial" charset="0"/>
                <a:ea typeface="黑体" pitchFamily="49" charset="-122"/>
                <a:cs typeface="Arial" charset="0"/>
              </a:rPr>
              <a:t>。</a:t>
            </a:r>
            <a:endParaRPr lang="en-US" altLang="zh-CN" sz="2800" dirty="0" smtClean="0">
              <a:effectLst/>
              <a:latin typeface="Arial" charset="0"/>
              <a:ea typeface="黑体" pitchFamily="49" charset="-122"/>
              <a:cs typeface="Arial" charset="0"/>
            </a:endParaRPr>
          </a:p>
          <a:p>
            <a:pPr eaLnBrk="1" hangingPunct="1">
              <a:lnSpc>
                <a:spcPct val="120000"/>
              </a:lnSpc>
            </a:pPr>
            <a:endParaRPr lang="en-US" altLang="zh-CN" sz="2800" b="1" dirty="0" smtClean="0">
              <a:effectLst/>
              <a:latin typeface="Arial" charset="0"/>
              <a:ea typeface="黑体" pitchFamily="49" charset="-122"/>
              <a:cs typeface="Arial" charset="0"/>
            </a:endParaRPr>
          </a:p>
          <a:p>
            <a:pPr eaLnBrk="1" hangingPunct="1">
              <a:lnSpc>
                <a:spcPct val="120000"/>
              </a:lnSpc>
            </a:pPr>
            <a:endParaRPr lang="en-US" altLang="zh-CN" sz="2800" b="1" dirty="0" smtClean="0">
              <a:effectLst/>
              <a:latin typeface="Arial" charset="0"/>
              <a:ea typeface="黑体" pitchFamily="49" charset="-122"/>
              <a:cs typeface="Arial" charset="0"/>
            </a:endParaRPr>
          </a:p>
          <a:p>
            <a:pPr eaLnBrk="1" hangingPunct="1">
              <a:lnSpc>
                <a:spcPct val="120000"/>
              </a:lnSpc>
            </a:pPr>
            <a:endParaRPr lang="en-US" altLang="zh-CN" sz="2800" b="1" dirty="0" smtClean="0">
              <a:effectLst/>
              <a:latin typeface="Arial" charset="0"/>
              <a:ea typeface="黑体" pitchFamily="49" charset="-122"/>
              <a:cs typeface="Arial" charset="0"/>
            </a:endParaRPr>
          </a:p>
          <a:p>
            <a:pPr eaLnBrk="1" hangingPunct="1">
              <a:lnSpc>
                <a:spcPct val="120000"/>
              </a:lnSpc>
            </a:pPr>
            <a:endParaRPr lang="en-US" altLang="zh-CN" sz="2800" b="1" dirty="0" smtClean="0">
              <a:effectLst/>
              <a:latin typeface="Arial" charset="0"/>
              <a:ea typeface="黑体" pitchFamily="49" charset="-122"/>
              <a:cs typeface="Arial" charset="0"/>
            </a:endParaRPr>
          </a:p>
          <a:p>
            <a:pPr eaLnBrk="1" hangingPunct="1">
              <a:lnSpc>
                <a:spcPct val="120000"/>
              </a:lnSpc>
            </a:pPr>
            <a:endParaRPr lang="en-US" altLang="zh-CN" sz="2800" b="1" dirty="0" smtClean="0">
              <a:effectLst/>
              <a:latin typeface="Arial" charset="0"/>
              <a:ea typeface="黑体" pitchFamily="49" charset="-122"/>
              <a:cs typeface="Arial" charset="0"/>
            </a:endParaRPr>
          </a:p>
          <a:p>
            <a:pPr eaLnBrk="1" hangingPunct="1">
              <a:lnSpc>
                <a:spcPct val="120000"/>
              </a:lnSpc>
            </a:pPr>
            <a:r>
              <a:rPr lang="zh-CN" altLang="en-US" sz="2800" dirty="0" smtClean="0">
                <a:effectLst/>
                <a:latin typeface="Arial" charset="0"/>
                <a:ea typeface="黑体" pitchFamily="49" charset="-122"/>
                <a:cs typeface="Arial" charset="0"/>
              </a:rPr>
              <a:t>因此，</a:t>
            </a:r>
            <a:r>
              <a:rPr lang="en-US" altLang="zh-CN" sz="2800" i="1" dirty="0" smtClean="0">
                <a:effectLst/>
                <a:latin typeface="Arial" charset="0"/>
                <a:ea typeface="黑体" pitchFamily="49" charset="-122"/>
                <a:cs typeface="Arial" charset="0"/>
              </a:rPr>
              <a:t>n</a:t>
            </a:r>
            <a:r>
              <a:rPr lang="en-US" altLang="zh-CN" sz="2800" dirty="0" smtClean="0">
                <a:effectLst/>
                <a:latin typeface="Arial" charset="0"/>
                <a:ea typeface="黑体" pitchFamily="49" charset="-122"/>
                <a:cs typeface="Arial" charset="0"/>
              </a:rPr>
              <a:t>=11665 </a:t>
            </a:r>
          </a:p>
        </p:txBody>
      </p:sp>
      <p:graphicFrame>
        <p:nvGraphicFramePr>
          <p:cNvPr id="21511" name="对象 6"/>
          <p:cNvGraphicFramePr>
            <a:graphicFrameLocks noChangeAspect="1"/>
          </p:cNvGraphicFramePr>
          <p:nvPr>
            <p:extLst>
              <p:ext uri="{D42A27DB-BD31-4B8C-83A1-F6EECF244321}">
                <p14:modId xmlns:p14="http://schemas.microsoft.com/office/powerpoint/2010/main" val="2640313901"/>
              </p:ext>
            </p:extLst>
          </p:nvPr>
        </p:nvGraphicFramePr>
        <p:xfrm>
          <a:off x="898525" y="2132906"/>
          <a:ext cx="3673475" cy="720725"/>
        </p:xfrm>
        <a:graphic>
          <a:graphicData uri="http://schemas.openxmlformats.org/presentationml/2006/ole">
            <mc:AlternateContent xmlns:mc="http://schemas.openxmlformats.org/markup-compatibility/2006">
              <mc:Choice xmlns:v="urn:schemas-microsoft-com:vml" Requires="v">
                <p:oleObj spid="_x0000_s9390" name="公式" r:id="rId4" imgW="1282700" imgH="254000" progId="Equation.3">
                  <p:embed/>
                </p:oleObj>
              </mc:Choice>
              <mc:Fallback>
                <p:oleObj name="公式" r:id="rId4" imgW="1282700" imgH="2540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8525" y="2132906"/>
                        <a:ext cx="3673475" cy="720725"/>
                      </a:xfrm>
                      <a:prstGeom prst="rect">
                        <a:avLst/>
                      </a:prstGeom>
                      <a:noFill/>
                      <a:ln>
                        <a:noFill/>
                      </a:ln>
                    </p:spPr>
                  </p:pic>
                </p:oleObj>
              </mc:Fallback>
            </mc:AlternateContent>
          </a:graphicData>
        </a:graphic>
      </p:graphicFrame>
      <p:graphicFrame>
        <p:nvGraphicFramePr>
          <p:cNvPr id="21513" name="对象 8"/>
          <p:cNvGraphicFramePr>
            <a:graphicFrameLocks noChangeAspect="1"/>
          </p:cNvGraphicFramePr>
          <p:nvPr>
            <p:extLst>
              <p:ext uri="{D42A27DB-BD31-4B8C-83A1-F6EECF244321}">
                <p14:modId xmlns:p14="http://schemas.microsoft.com/office/powerpoint/2010/main" val="3167662697"/>
              </p:ext>
            </p:extLst>
          </p:nvPr>
        </p:nvGraphicFramePr>
        <p:xfrm>
          <a:off x="5292725" y="2132906"/>
          <a:ext cx="3235325" cy="720725"/>
        </p:xfrm>
        <a:graphic>
          <a:graphicData uri="http://schemas.openxmlformats.org/presentationml/2006/ole">
            <mc:AlternateContent xmlns:mc="http://schemas.openxmlformats.org/markup-compatibility/2006">
              <mc:Choice xmlns:v="urn:schemas-microsoft-com:vml" Requires="v">
                <p:oleObj spid="_x0000_s9391" name="公式" r:id="rId6" imgW="1129810" imgH="253890" progId="Equation.3">
                  <p:embed/>
                </p:oleObj>
              </mc:Choice>
              <mc:Fallback>
                <p:oleObj name="公式" r:id="rId6" imgW="1129810" imgH="25389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92725" y="2132906"/>
                        <a:ext cx="3235325" cy="720725"/>
                      </a:xfrm>
                      <a:prstGeom prst="rect">
                        <a:avLst/>
                      </a:prstGeom>
                      <a:noFill/>
                      <a:ln>
                        <a:noFill/>
                      </a:ln>
                    </p:spPr>
                  </p:pic>
                </p:oleObj>
              </mc:Fallback>
            </mc:AlternateContent>
          </a:graphicData>
        </a:graphic>
      </p:graphicFrame>
      <p:graphicFrame>
        <p:nvGraphicFramePr>
          <p:cNvPr id="21515" name="对象 10"/>
          <p:cNvGraphicFramePr>
            <a:graphicFrameLocks noChangeAspect="1"/>
          </p:cNvGraphicFramePr>
          <p:nvPr>
            <p:extLst>
              <p:ext uri="{D42A27DB-BD31-4B8C-83A1-F6EECF244321}">
                <p14:modId xmlns:p14="http://schemas.microsoft.com/office/powerpoint/2010/main" val="226669244"/>
              </p:ext>
            </p:extLst>
          </p:nvPr>
        </p:nvGraphicFramePr>
        <p:xfrm>
          <a:off x="900113" y="4220468"/>
          <a:ext cx="7632700" cy="954088"/>
        </p:xfrm>
        <a:graphic>
          <a:graphicData uri="http://schemas.openxmlformats.org/presentationml/2006/ole">
            <mc:AlternateContent xmlns:mc="http://schemas.openxmlformats.org/markup-compatibility/2006">
              <mc:Choice xmlns:v="urn:schemas-microsoft-com:vml" Requires="v">
                <p:oleObj spid="_x0000_s9392" name="公式" r:id="rId8" imgW="3352800" imgH="419100" progId="Equation.3">
                  <p:embed/>
                </p:oleObj>
              </mc:Choice>
              <mc:Fallback>
                <p:oleObj name="公式" r:id="rId8" imgW="3352800" imgH="41910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00113" y="4220468"/>
                        <a:ext cx="7632700" cy="954088"/>
                      </a:xfrm>
                      <a:prstGeom prst="rect">
                        <a:avLst/>
                      </a:prstGeom>
                      <a:noFill/>
                      <a:ln>
                        <a:noFill/>
                      </a:ln>
                    </p:spPr>
                  </p:pic>
                </p:oleObj>
              </mc:Fallback>
            </mc:AlternateContent>
          </a:graphicData>
        </a:graphic>
      </p:graphicFrame>
      <p:graphicFrame>
        <p:nvGraphicFramePr>
          <p:cNvPr id="21516" name="对象 11"/>
          <p:cNvGraphicFramePr>
            <a:graphicFrameLocks noChangeAspect="1"/>
          </p:cNvGraphicFramePr>
          <p:nvPr>
            <p:extLst>
              <p:ext uri="{D42A27DB-BD31-4B8C-83A1-F6EECF244321}">
                <p14:modId xmlns:p14="http://schemas.microsoft.com/office/powerpoint/2010/main" val="806239540"/>
              </p:ext>
            </p:extLst>
          </p:nvPr>
        </p:nvGraphicFramePr>
        <p:xfrm>
          <a:off x="900113" y="2925068"/>
          <a:ext cx="7632700" cy="1217613"/>
        </p:xfrm>
        <a:graphic>
          <a:graphicData uri="http://schemas.openxmlformats.org/presentationml/2006/ole">
            <mc:AlternateContent xmlns:mc="http://schemas.openxmlformats.org/markup-compatibility/2006">
              <mc:Choice xmlns:v="urn:schemas-microsoft-com:vml" Requires="v">
                <p:oleObj spid="_x0000_s9393" name="公式" r:id="rId10" imgW="2730500" imgH="431800" progId="Equation.3">
                  <p:embed/>
                </p:oleObj>
              </mc:Choice>
              <mc:Fallback>
                <p:oleObj name="公式" r:id="rId10" imgW="2730500" imgH="43180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00113" y="2925068"/>
                        <a:ext cx="7632700" cy="121761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47762845"/>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pPr eaLnBrk="1" hangingPunct="1">
              <a:defRPr/>
            </a:pPr>
            <a:r>
              <a:rPr lang="zh-CN" altLang="en-US" sz="4000" b="1" dirty="0" smtClean="0">
                <a:latin typeface="黑体" pitchFamily="2" charset="-122"/>
                <a:ea typeface="黑体" pitchFamily="2" charset="-122"/>
              </a:rPr>
              <a:t>不利于隐性基因的完全选择，即</a:t>
            </a:r>
            <a:r>
              <a:rPr lang="en-US" altLang="zh-CN" sz="4000" b="1" dirty="0" smtClean="0">
                <a:latin typeface="黑体" pitchFamily="2" charset="-122"/>
                <a:ea typeface="黑体" pitchFamily="2" charset="-122"/>
              </a:rPr>
              <a:t>s=1</a:t>
            </a:r>
            <a:r>
              <a:rPr lang="zh-CN" altLang="en-US" sz="4000" b="1" dirty="0" smtClean="0">
                <a:latin typeface="黑体" pitchFamily="2" charset="-122"/>
                <a:ea typeface="黑体" pitchFamily="2" charset="-122"/>
              </a:rPr>
              <a:t> </a:t>
            </a:r>
          </a:p>
        </p:txBody>
      </p:sp>
      <p:graphicFrame>
        <p:nvGraphicFramePr>
          <p:cNvPr id="2" name="表格 1"/>
          <p:cNvGraphicFramePr>
            <a:graphicFrameLocks noGrp="1"/>
          </p:cNvGraphicFramePr>
          <p:nvPr>
            <p:extLst>
              <p:ext uri="{D42A27DB-BD31-4B8C-83A1-F6EECF244321}">
                <p14:modId xmlns:p14="http://schemas.microsoft.com/office/powerpoint/2010/main" val="3332630057"/>
              </p:ext>
            </p:extLst>
          </p:nvPr>
        </p:nvGraphicFramePr>
        <p:xfrm>
          <a:off x="395288" y="1412776"/>
          <a:ext cx="8264526" cy="3292474"/>
        </p:xfrm>
        <a:graphic>
          <a:graphicData uri="http://schemas.openxmlformats.org/drawingml/2006/table">
            <a:tbl>
              <a:tblPr firstRow="1" bandRow="1">
                <a:tableStyleId>{5C22544A-7EE6-4342-B048-85BDC9FD1C3A}</a:tableStyleId>
              </a:tblPr>
              <a:tblGrid>
                <a:gridCol w="2376511"/>
                <a:gridCol w="1440160"/>
                <a:gridCol w="1512168"/>
                <a:gridCol w="1296144"/>
                <a:gridCol w="1639543"/>
              </a:tblGrid>
              <a:tr h="579224">
                <a:tc>
                  <a:txBody>
                    <a:bodyPr/>
                    <a:lstStyle/>
                    <a:p>
                      <a:r>
                        <a:rPr lang="zh-CN" altLang="en-US" sz="3200" dirty="0" smtClean="0">
                          <a:latin typeface="Arial" pitchFamily="34" charset="0"/>
                          <a:ea typeface="黑体" pitchFamily="49" charset="-122"/>
                          <a:cs typeface="Arial" pitchFamily="34" charset="0"/>
                        </a:rPr>
                        <a:t>基因型</a:t>
                      </a:r>
                      <a:endParaRPr lang="zh-CN" altLang="en-US" sz="3200" dirty="0">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latin typeface="Arial" pitchFamily="34" charset="0"/>
                          <a:ea typeface="黑体" pitchFamily="49" charset="-122"/>
                          <a:cs typeface="Arial" pitchFamily="34" charset="0"/>
                        </a:rPr>
                        <a:t>AA</a:t>
                      </a:r>
                      <a:endParaRPr lang="zh-CN" altLang="en-US" sz="3200" dirty="0">
                        <a:latin typeface="Arial" pitchFamily="34" charset="0"/>
                        <a:ea typeface="黑体" pitchFamily="49" charset="-122"/>
                        <a:cs typeface="Arial" pitchFamily="34" charset="0"/>
                      </a:endParaRPr>
                    </a:p>
                  </a:txBody>
                  <a:tcPr marL="91447" marR="91447" marT="45717" marB="45717"/>
                </a:tc>
                <a:tc>
                  <a:txBody>
                    <a:bodyPr/>
                    <a:lstStyle/>
                    <a:p>
                      <a:r>
                        <a:rPr lang="en-US" altLang="zh-CN" sz="3200" dirty="0" err="1" smtClean="0">
                          <a:latin typeface="Arial" pitchFamily="34" charset="0"/>
                          <a:ea typeface="黑体" pitchFamily="49" charset="-122"/>
                          <a:cs typeface="Arial" pitchFamily="34" charset="0"/>
                        </a:rPr>
                        <a:t>Aa</a:t>
                      </a:r>
                      <a:endParaRPr lang="zh-CN" altLang="en-US" sz="3200" dirty="0">
                        <a:latin typeface="Arial" pitchFamily="34" charset="0"/>
                        <a:ea typeface="黑体" pitchFamily="49" charset="-122"/>
                        <a:cs typeface="Arial" pitchFamily="34" charset="0"/>
                      </a:endParaRPr>
                    </a:p>
                  </a:txBody>
                  <a:tcPr marL="91447" marR="91447" marT="45717" marB="45717"/>
                </a:tc>
                <a:tc>
                  <a:txBody>
                    <a:bodyPr/>
                    <a:lstStyle/>
                    <a:p>
                      <a:r>
                        <a:rPr lang="en-US" altLang="zh-CN" sz="3200" dirty="0" err="1" smtClean="0">
                          <a:latin typeface="Arial" pitchFamily="34" charset="0"/>
                          <a:ea typeface="黑体" pitchFamily="49" charset="-122"/>
                          <a:cs typeface="Arial" pitchFamily="34" charset="0"/>
                        </a:rPr>
                        <a:t>aa</a:t>
                      </a:r>
                      <a:endParaRPr lang="zh-CN" altLang="en-US" sz="3200" dirty="0">
                        <a:latin typeface="Arial" pitchFamily="34" charset="0"/>
                        <a:ea typeface="黑体" pitchFamily="49" charset="-122"/>
                        <a:cs typeface="Arial" pitchFamily="34" charset="0"/>
                      </a:endParaRPr>
                    </a:p>
                  </a:txBody>
                  <a:tcPr marL="91447" marR="91447" marT="45717" marB="45717"/>
                </a:tc>
                <a:tc>
                  <a:txBody>
                    <a:bodyPr/>
                    <a:lstStyle/>
                    <a:p>
                      <a:r>
                        <a:rPr lang="zh-CN" altLang="en-US" sz="3200" dirty="0" smtClean="0">
                          <a:latin typeface="Arial" pitchFamily="34" charset="0"/>
                          <a:ea typeface="黑体" pitchFamily="49" charset="-122"/>
                          <a:cs typeface="Arial" pitchFamily="34" charset="0"/>
                        </a:rPr>
                        <a:t>总和</a:t>
                      </a:r>
                      <a:endParaRPr lang="zh-CN" altLang="en-US" sz="3200" dirty="0">
                        <a:latin typeface="Arial" pitchFamily="34" charset="0"/>
                        <a:ea typeface="黑体" pitchFamily="49" charset="-122"/>
                        <a:cs typeface="Arial" pitchFamily="34" charset="0"/>
                      </a:endParaRPr>
                    </a:p>
                  </a:txBody>
                  <a:tcPr marL="91447" marR="91447" marT="45717" marB="45717"/>
                </a:tc>
              </a:tr>
              <a:tr h="1067013">
                <a:tc>
                  <a:txBody>
                    <a:bodyPr/>
                    <a:lstStyle/>
                    <a:p>
                      <a:r>
                        <a:rPr lang="zh-CN" altLang="en-US" sz="3200" dirty="0" smtClean="0">
                          <a:solidFill>
                            <a:srgbClr val="1105FB"/>
                          </a:solidFill>
                          <a:latin typeface="Arial" pitchFamily="34" charset="0"/>
                          <a:ea typeface="黑体" pitchFamily="49" charset="-122"/>
                          <a:cs typeface="Arial" pitchFamily="34" charset="0"/>
                        </a:rPr>
                        <a:t>选择前的基因型频率</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2p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smtClean="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r>
              <a:tr h="579224">
                <a:tc>
                  <a:txBody>
                    <a:bodyPr/>
                    <a:lstStyle/>
                    <a:p>
                      <a:r>
                        <a:rPr lang="zh-CN" altLang="en-US" sz="3200" dirty="0" smtClean="0">
                          <a:solidFill>
                            <a:srgbClr val="1105FB"/>
                          </a:solidFill>
                          <a:latin typeface="Arial" pitchFamily="34" charset="0"/>
                          <a:ea typeface="黑体" pitchFamily="49" charset="-122"/>
                          <a:cs typeface="Arial" pitchFamily="34" charset="0"/>
                        </a:rPr>
                        <a:t>适合度</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1</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0</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r>
              <a:tr h="10670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3200" dirty="0" smtClean="0">
                          <a:solidFill>
                            <a:srgbClr val="1105FB"/>
                          </a:solidFill>
                          <a:latin typeface="Arial" pitchFamily="34" charset="0"/>
                          <a:ea typeface="黑体" pitchFamily="49" charset="-122"/>
                          <a:cs typeface="Arial" pitchFamily="34" charset="0"/>
                        </a:rPr>
                        <a:t>选择后的基因型频率</a:t>
                      </a: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r>
                        <a:rPr lang="en-US" altLang="zh-CN" sz="3200" dirty="0" smtClean="0">
                          <a:solidFill>
                            <a:srgbClr val="1105FB"/>
                          </a:solidFill>
                          <a:latin typeface="Arial" pitchFamily="34" charset="0"/>
                          <a:ea typeface="黑体" pitchFamily="49" charset="-122"/>
                          <a:cs typeface="Arial" pitchFamily="34" charset="0"/>
                        </a:rPr>
                        <a:t>2p</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a:solidFill>
                          <a:srgbClr val="1105FB"/>
                        </a:solidFill>
                        <a:latin typeface="Arial" pitchFamily="34" charset="0"/>
                        <a:ea typeface="黑体" pitchFamily="49" charset="-122"/>
                        <a:cs typeface="Arial" pitchFamily="34" charset="0"/>
                      </a:endParaRPr>
                    </a:p>
                  </a:txBody>
                  <a:tcPr marL="91447" marR="91447"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0</a:t>
                      </a:r>
                      <a:endParaRPr lang="zh-CN" altLang="en-US" sz="3200" dirty="0" smtClean="0">
                        <a:solidFill>
                          <a:srgbClr val="1105FB"/>
                        </a:solidFill>
                        <a:latin typeface="Arial" pitchFamily="34" charset="0"/>
                        <a:ea typeface="黑体" pitchFamily="49" charset="-122"/>
                        <a:cs typeface="Arial" pitchFamily="34" charset="0"/>
                      </a:endParaRPr>
                    </a:p>
                  </a:txBody>
                  <a:tcPr marL="91447" marR="91447" marT="45717" marB="45717"/>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3200" dirty="0" smtClean="0">
                          <a:solidFill>
                            <a:srgbClr val="1105FB"/>
                          </a:solidFill>
                          <a:latin typeface="Arial" pitchFamily="34" charset="0"/>
                          <a:ea typeface="黑体" pitchFamily="49" charset="-122"/>
                          <a:cs typeface="Arial" pitchFamily="34" charset="0"/>
                        </a:rPr>
                        <a:t>1-q</a:t>
                      </a:r>
                      <a:r>
                        <a:rPr lang="en-US" altLang="zh-CN" sz="3200" baseline="-25000" dirty="0" smtClean="0">
                          <a:solidFill>
                            <a:srgbClr val="1105FB"/>
                          </a:solidFill>
                          <a:latin typeface="Arial" pitchFamily="34" charset="0"/>
                          <a:ea typeface="黑体" pitchFamily="49" charset="-122"/>
                          <a:cs typeface="Arial" pitchFamily="34" charset="0"/>
                        </a:rPr>
                        <a:t>0</a:t>
                      </a:r>
                      <a:r>
                        <a:rPr lang="en-US" altLang="zh-CN" sz="3200" baseline="30000" dirty="0" smtClean="0">
                          <a:solidFill>
                            <a:srgbClr val="1105FB"/>
                          </a:solidFill>
                          <a:latin typeface="Arial" pitchFamily="34" charset="0"/>
                          <a:ea typeface="黑体" pitchFamily="49" charset="-122"/>
                          <a:cs typeface="Arial" pitchFamily="34" charset="0"/>
                        </a:rPr>
                        <a:t>2</a:t>
                      </a:r>
                      <a:r>
                        <a:rPr lang="en-US" altLang="zh-CN" sz="3200" dirty="0" smtClean="0">
                          <a:solidFill>
                            <a:srgbClr val="1105FB"/>
                          </a:solidFill>
                          <a:latin typeface="Arial" pitchFamily="34" charset="0"/>
                          <a:ea typeface="黑体" pitchFamily="49" charset="-122"/>
                          <a:cs typeface="Arial" pitchFamily="34" charset="0"/>
                        </a:rPr>
                        <a:t> </a:t>
                      </a:r>
                      <a:endParaRPr lang="zh-CN" altLang="en-US" sz="3200" dirty="0" smtClean="0">
                        <a:solidFill>
                          <a:srgbClr val="1105FB"/>
                        </a:solidFill>
                        <a:latin typeface="Arial" pitchFamily="34" charset="0"/>
                        <a:ea typeface="黑体" pitchFamily="49" charset="-122"/>
                        <a:cs typeface="Arial" pitchFamily="34" charset="0"/>
                      </a:endParaRPr>
                    </a:p>
                  </a:txBody>
                  <a:tcPr marL="91447" marR="91447" marT="45717" marB="45717"/>
                </a:tc>
              </a:tr>
            </a:tbl>
          </a:graphicData>
        </a:graphic>
      </p:graphicFrame>
    </p:spTree>
    <p:extLst>
      <p:ext uri="{BB962C8B-B14F-4D97-AF65-F5344CB8AC3E}">
        <p14:creationId xmlns:p14="http://schemas.microsoft.com/office/powerpoint/2010/main" val="399193916"/>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850106"/>
          </a:xfrm>
        </p:spPr>
        <p:txBody>
          <a:bodyPr>
            <a:normAutofit/>
          </a:bodyPr>
          <a:lstStyle/>
          <a:p>
            <a:pPr>
              <a:defRPr/>
            </a:pPr>
            <a:r>
              <a:rPr lang="zh-CN" altLang="en-US" sz="4000" b="1" dirty="0">
                <a:latin typeface="黑体" pitchFamily="2" charset="-122"/>
                <a:ea typeface="黑体" pitchFamily="2" charset="-122"/>
              </a:rPr>
              <a:t>连续世代的基因频率间的</a:t>
            </a:r>
            <a:r>
              <a:rPr lang="zh-CN" altLang="en-US" sz="4000" b="1" dirty="0" smtClean="0">
                <a:latin typeface="黑体" pitchFamily="2" charset="-122"/>
                <a:ea typeface="黑体" pitchFamily="2" charset="-122"/>
              </a:rPr>
              <a:t>关系</a:t>
            </a:r>
            <a:endParaRPr lang="zh-CN" altLang="en-US" sz="4000" b="1" dirty="0"/>
          </a:p>
        </p:txBody>
      </p:sp>
      <p:sp>
        <p:nvSpPr>
          <p:cNvPr id="7" name="内容占位符 6"/>
          <p:cNvSpPr>
            <a:spLocks noGrp="1"/>
          </p:cNvSpPr>
          <p:nvPr>
            <p:ph idx="1"/>
          </p:nvPr>
        </p:nvSpPr>
        <p:spPr>
          <a:xfrm>
            <a:off x="457200" y="1124744"/>
            <a:ext cx="8229600" cy="3052936"/>
          </a:xfrm>
        </p:spPr>
        <p:txBody>
          <a:bodyPr/>
          <a:lstStyle/>
          <a:p>
            <a:pPr>
              <a:defRPr/>
            </a:pPr>
            <a:r>
              <a:rPr lang="zh-CN" altLang="zh-CN" dirty="0" smtClean="0">
                <a:effectLst/>
                <a:latin typeface="Arial" pitchFamily="34" charset="0"/>
                <a:ea typeface="黑体" pitchFamily="2" charset="-122"/>
                <a:cs typeface="Arial" pitchFamily="34" charset="0"/>
              </a:rPr>
              <a:t>选择一代后基因</a:t>
            </a:r>
            <a:r>
              <a:rPr lang="en-US" altLang="zh-CN" dirty="0" smtClean="0">
                <a:effectLst/>
                <a:latin typeface="Arial" pitchFamily="34" charset="0"/>
                <a:ea typeface="黑体" pitchFamily="2" charset="-122"/>
                <a:cs typeface="Arial" pitchFamily="34" charset="0"/>
              </a:rPr>
              <a:t>a</a:t>
            </a:r>
            <a:r>
              <a:rPr lang="zh-CN" altLang="zh-CN" dirty="0" smtClean="0">
                <a:effectLst/>
                <a:latin typeface="Arial" pitchFamily="34" charset="0"/>
                <a:ea typeface="黑体" pitchFamily="2" charset="-122"/>
                <a:cs typeface="Arial" pitchFamily="34" charset="0"/>
              </a:rPr>
              <a:t>的频率为</a:t>
            </a:r>
            <a:endParaRPr lang="en-US" altLang="zh-CN" dirty="0" smtClean="0">
              <a:effectLst/>
              <a:latin typeface="Arial" pitchFamily="34" charset="0"/>
              <a:ea typeface="黑体" pitchFamily="2" charset="-122"/>
              <a:cs typeface="Arial" pitchFamily="34" charset="0"/>
            </a:endParaRPr>
          </a:p>
          <a:p>
            <a:pPr>
              <a:defRPr/>
            </a:pPr>
            <a:endParaRPr lang="en-US" altLang="zh-CN" dirty="0">
              <a:effectLst/>
              <a:latin typeface="Arial" pitchFamily="34" charset="0"/>
              <a:ea typeface="黑体" pitchFamily="2" charset="-122"/>
              <a:cs typeface="Arial" pitchFamily="34" charset="0"/>
            </a:endParaRPr>
          </a:p>
          <a:p>
            <a:pPr>
              <a:defRPr/>
            </a:pPr>
            <a:endParaRPr lang="en-US" altLang="zh-CN" dirty="0" smtClean="0">
              <a:effectLst/>
              <a:latin typeface="Arial" pitchFamily="34" charset="0"/>
              <a:ea typeface="黑体" pitchFamily="2" charset="-122"/>
              <a:cs typeface="Arial" pitchFamily="34" charset="0"/>
            </a:endParaRPr>
          </a:p>
          <a:p>
            <a:pPr>
              <a:defRPr/>
            </a:pPr>
            <a:endParaRPr lang="en-US" altLang="zh-CN" dirty="0" smtClean="0">
              <a:effectLst/>
              <a:latin typeface="Arial" pitchFamily="34" charset="0"/>
              <a:ea typeface="黑体" pitchFamily="2" charset="-122"/>
              <a:cs typeface="Arial" pitchFamily="34" charset="0"/>
            </a:endParaRPr>
          </a:p>
          <a:p>
            <a:pPr>
              <a:defRPr/>
            </a:pPr>
            <a:r>
              <a:rPr lang="zh-CN" altLang="en-US" dirty="0" smtClean="0">
                <a:effectLst/>
                <a:latin typeface="Arial" pitchFamily="34" charset="0"/>
                <a:ea typeface="黑体" pitchFamily="2" charset="-122"/>
                <a:cs typeface="Arial" pitchFamily="34" charset="0"/>
              </a:rPr>
              <a:t>连续</a:t>
            </a:r>
            <a:r>
              <a:rPr lang="en-US" altLang="zh-CN" i="1" dirty="0" smtClean="0">
                <a:effectLst/>
                <a:latin typeface="Arial" pitchFamily="34" charset="0"/>
                <a:ea typeface="黑体" pitchFamily="2" charset="-122"/>
                <a:cs typeface="Arial" pitchFamily="34" charset="0"/>
              </a:rPr>
              <a:t>n</a:t>
            </a:r>
            <a:r>
              <a:rPr lang="zh-CN" altLang="en-US" dirty="0" smtClean="0">
                <a:effectLst/>
                <a:latin typeface="Arial" pitchFamily="34" charset="0"/>
                <a:ea typeface="黑体" pitchFamily="2" charset="-122"/>
                <a:cs typeface="Arial" pitchFamily="34" charset="0"/>
              </a:rPr>
              <a:t>个世代后</a:t>
            </a:r>
          </a:p>
          <a:p>
            <a:pPr>
              <a:defRPr/>
            </a:pPr>
            <a:endParaRPr lang="zh-CN" altLang="en-US" dirty="0">
              <a:latin typeface="Arial" pitchFamily="34" charset="0"/>
              <a:cs typeface="Arial" pitchFamily="34" charset="0"/>
            </a:endParaRPr>
          </a:p>
        </p:txBody>
      </p:sp>
      <p:graphicFrame>
        <p:nvGraphicFramePr>
          <p:cNvPr id="23558" name="对象 5"/>
          <p:cNvGraphicFramePr>
            <a:graphicFrameLocks noChangeAspect="1"/>
          </p:cNvGraphicFramePr>
          <p:nvPr>
            <p:extLst>
              <p:ext uri="{D42A27DB-BD31-4B8C-83A1-F6EECF244321}">
                <p14:modId xmlns:p14="http://schemas.microsoft.com/office/powerpoint/2010/main" val="4011312296"/>
              </p:ext>
            </p:extLst>
          </p:nvPr>
        </p:nvGraphicFramePr>
        <p:xfrm>
          <a:off x="899592" y="1873423"/>
          <a:ext cx="7739062" cy="1366838"/>
        </p:xfrm>
        <a:graphic>
          <a:graphicData uri="http://schemas.openxmlformats.org/presentationml/2006/ole">
            <mc:AlternateContent xmlns:mc="http://schemas.openxmlformats.org/markup-compatibility/2006">
              <mc:Choice xmlns:v="urn:schemas-microsoft-com:vml" Requires="v">
                <p:oleObj spid="_x0000_s10371" name="公式" r:id="rId4" imgW="2590800" imgH="457200" progId="Equation.3">
                  <p:embed/>
                </p:oleObj>
              </mc:Choice>
              <mc:Fallback>
                <p:oleObj name="公式" r:id="rId4" imgW="25908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1873423"/>
                        <a:ext cx="7739062" cy="1366838"/>
                      </a:xfrm>
                      <a:prstGeom prst="rect">
                        <a:avLst/>
                      </a:prstGeom>
                      <a:noFill/>
                      <a:ln>
                        <a:noFill/>
                      </a:ln>
                    </p:spPr>
                  </p:pic>
                </p:oleObj>
              </mc:Fallback>
            </mc:AlternateContent>
          </a:graphicData>
        </a:graphic>
      </p:graphicFrame>
      <p:graphicFrame>
        <p:nvGraphicFramePr>
          <p:cNvPr id="23561" name="对象 9"/>
          <p:cNvGraphicFramePr>
            <a:graphicFrameLocks noChangeAspect="1"/>
          </p:cNvGraphicFramePr>
          <p:nvPr>
            <p:extLst>
              <p:ext uri="{D42A27DB-BD31-4B8C-83A1-F6EECF244321}">
                <p14:modId xmlns:p14="http://schemas.microsoft.com/office/powerpoint/2010/main" val="660559054"/>
              </p:ext>
            </p:extLst>
          </p:nvPr>
        </p:nvGraphicFramePr>
        <p:xfrm>
          <a:off x="900113" y="4077072"/>
          <a:ext cx="2232025" cy="1247775"/>
        </p:xfrm>
        <a:graphic>
          <a:graphicData uri="http://schemas.openxmlformats.org/presentationml/2006/ole">
            <mc:AlternateContent xmlns:mc="http://schemas.openxmlformats.org/markup-compatibility/2006">
              <mc:Choice xmlns:v="urn:schemas-microsoft-com:vml" Requires="v">
                <p:oleObj spid="_x0000_s10372" name="公式" r:id="rId6" imgW="774364" imgH="431613" progId="Equation.3">
                  <p:embed/>
                </p:oleObj>
              </mc:Choice>
              <mc:Fallback>
                <p:oleObj name="公式" r:id="rId6" imgW="774364" imgH="431613"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0113" y="4077072"/>
                        <a:ext cx="2232025" cy="1247775"/>
                      </a:xfrm>
                      <a:prstGeom prst="rect">
                        <a:avLst/>
                      </a:prstGeom>
                      <a:noFill/>
                      <a:ln>
                        <a:noFill/>
                      </a:ln>
                    </p:spPr>
                  </p:pic>
                </p:oleObj>
              </mc:Fallback>
            </mc:AlternateContent>
          </a:graphicData>
        </a:graphic>
      </p:graphicFrame>
      <p:graphicFrame>
        <p:nvGraphicFramePr>
          <p:cNvPr id="23563" name="对象 11"/>
          <p:cNvGraphicFramePr>
            <a:graphicFrameLocks noChangeAspect="1"/>
          </p:cNvGraphicFramePr>
          <p:nvPr>
            <p:extLst>
              <p:ext uri="{D42A27DB-BD31-4B8C-83A1-F6EECF244321}">
                <p14:modId xmlns:p14="http://schemas.microsoft.com/office/powerpoint/2010/main" val="3963486666"/>
              </p:ext>
            </p:extLst>
          </p:nvPr>
        </p:nvGraphicFramePr>
        <p:xfrm>
          <a:off x="3635375" y="4077072"/>
          <a:ext cx="2016125" cy="1211263"/>
        </p:xfrm>
        <a:graphic>
          <a:graphicData uri="http://schemas.openxmlformats.org/presentationml/2006/ole">
            <mc:AlternateContent xmlns:mc="http://schemas.openxmlformats.org/markup-compatibility/2006">
              <mc:Choice xmlns:v="urn:schemas-microsoft-com:vml" Requires="v">
                <p:oleObj spid="_x0000_s10373" name="公式" r:id="rId8" imgW="723586" imgH="431613" progId="Equation.3">
                  <p:embed/>
                </p:oleObj>
              </mc:Choice>
              <mc:Fallback>
                <p:oleObj name="公式" r:id="rId8" imgW="723586" imgH="431613"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35375" y="4077072"/>
                        <a:ext cx="2016125" cy="1211263"/>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50740450"/>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1403648" y="274638"/>
            <a:ext cx="6264696" cy="706090"/>
          </a:xfrm>
        </p:spPr>
        <p:txBody>
          <a:bodyPr>
            <a:normAutofit/>
          </a:bodyPr>
          <a:lstStyle/>
          <a:p>
            <a:pPr>
              <a:defRPr/>
            </a:pPr>
            <a:r>
              <a:rPr lang="zh-CN" altLang="en-US" sz="4000" b="1" dirty="0" smtClean="0">
                <a:effectLst/>
                <a:latin typeface="黑体" pitchFamily="2" charset="-122"/>
                <a:ea typeface="黑体" pitchFamily="2" charset="-122"/>
              </a:rPr>
              <a:t>实例</a:t>
            </a:r>
            <a:endParaRPr lang="zh-CN" altLang="en-US" sz="4000" b="1" dirty="0"/>
          </a:p>
        </p:txBody>
      </p:sp>
      <p:sp>
        <p:nvSpPr>
          <p:cNvPr id="173059" name="Rectangle 3"/>
          <p:cNvSpPr>
            <a:spLocks noGrp="1" noChangeArrowheads="1"/>
          </p:cNvSpPr>
          <p:nvPr>
            <p:ph idx="1"/>
          </p:nvPr>
        </p:nvSpPr>
        <p:spPr>
          <a:xfrm>
            <a:off x="457200" y="980728"/>
            <a:ext cx="8229600" cy="504056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例如，已知一个油菜随机交配群体中，感病植株（</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rr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％，在苗期死亡。抗病植株（</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）占</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，可正常开花授粉。试问随机交配三代后，感病幼苗在群体中还占多大比例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分别为原来群体中基因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b="1" dirty="0">
              <a:effectLst/>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b="1"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b="1" dirty="0">
              <a:effectLst/>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三代随机交配和选择后，基因型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rr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0.1579</a:t>
            </a:r>
            <a:r>
              <a:rPr lang="en-US" altLang="zh-CN" sz="28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=0.0249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，即抗病植株约占群体的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b="1" dirty="0" smtClean="0">
              <a:effectLst/>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620858201"/>
              </p:ext>
            </p:extLst>
          </p:nvPr>
        </p:nvGraphicFramePr>
        <p:xfrm>
          <a:off x="899592" y="3284984"/>
          <a:ext cx="2639888" cy="620688"/>
        </p:xfrm>
        <a:graphic>
          <a:graphicData uri="http://schemas.openxmlformats.org/presentationml/2006/ole">
            <mc:AlternateContent xmlns:mc="http://schemas.openxmlformats.org/markup-compatibility/2006">
              <mc:Choice xmlns:v="urn:schemas-microsoft-com:vml" Requires="v">
                <p:oleObj spid="_x0000_s85063" name="公式" r:id="rId4" imgW="1066337" imgH="253890" progId="Equation.3">
                  <p:embed/>
                </p:oleObj>
              </mc:Choice>
              <mc:Fallback>
                <p:oleObj name="公式" r:id="rId4" imgW="1066337" imgH="25389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3284984"/>
                        <a:ext cx="2639888" cy="620688"/>
                      </a:xfrm>
                      <a:prstGeom prst="rect">
                        <a:avLst/>
                      </a:prstGeom>
                      <a:noFill/>
                    </p:spPr>
                  </p:pic>
                </p:oleObj>
              </mc:Fallback>
            </mc:AlternateContent>
          </a:graphicData>
        </a:graphic>
      </p:graphicFrame>
      <p:sp>
        <p:nvSpPr>
          <p:cNvPr id="6" name="矩形 5"/>
          <p:cNvSpPr/>
          <p:nvPr/>
        </p:nvSpPr>
        <p:spPr>
          <a:xfrm>
            <a:off x="3995936" y="3284984"/>
            <a:ext cx="2304256" cy="523220"/>
          </a:xfrm>
          <a:prstGeom prst="rect">
            <a:avLst/>
          </a:prstGeom>
        </p:spPr>
        <p:txBody>
          <a:bodyPr wrap="square">
            <a:spAutoFit/>
          </a:bodyPr>
          <a:lstStyle/>
          <a:p>
            <a:r>
              <a:rPr lang="en-US" altLang="zh-CN" sz="2800" i="1" dirty="0">
                <a:latin typeface="Times New Roman" panose="02020603050405020304" pitchFamily="18" charset="0"/>
                <a:cs typeface="Times New Roman" panose="02020603050405020304" pitchFamily="18" charset="0"/>
              </a:rPr>
              <a:t>p</a:t>
            </a:r>
            <a:r>
              <a:rPr lang="en-US" altLang="zh-CN" sz="2800" baseline="-25000" dirty="0">
                <a:latin typeface="Times New Roman" panose="02020603050405020304" pitchFamily="18" charset="0"/>
                <a:cs typeface="Times New Roman" panose="02020603050405020304" pitchFamily="18" charset="0"/>
              </a:rPr>
              <a:t>0</a:t>
            </a:r>
            <a:r>
              <a:rPr lang="en-US" altLang="zh-CN" sz="2800" dirty="0">
                <a:latin typeface="Times New Roman" panose="02020603050405020304" pitchFamily="18" charset="0"/>
                <a:cs typeface="Times New Roman" panose="02020603050405020304" pitchFamily="18" charset="0"/>
              </a:rPr>
              <a:t>=1-</a:t>
            </a:r>
            <a:r>
              <a:rPr lang="en-US" altLang="zh-CN" sz="2800" i="1" dirty="0">
                <a:latin typeface="Times New Roman" panose="02020603050405020304" pitchFamily="18" charset="0"/>
                <a:cs typeface="Times New Roman" panose="02020603050405020304" pitchFamily="18" charset="0"/>
              </a:rPr>
              <a:t>q</a:t>
            </a:r>
            <a:r>
              <a:rPr lang="en-US" altLang="zh-CN" sz="2800" baseline="-25000" dirty="0">
                <a:latin typeface="Times New Roman" panose="02020603050405020304" pitchFamily="18" charset="0"/>
                <a:cs typeface="Times New Roman" panose="02020603050405020304" pitchFamily="18" charset="0"/>
              </a:rPr>
              <a:t>0</a:t>
            </a:r>
            <a:r>
              <a:rPr lang="en-US" altLang="zh-CN" sz="2800" dirty="0">
                <a:latin typeface="Times New Roman" panose="02020603050405020304" pitchFamily="18" charset="0"/>
                <a:cs typeface="Times New Roman" panose="02020603050405020304" pitchFamily="18" charset="0"/>
              </a:rPr>
              <a:t>=0.7</a:t>
            </a:r>
            <a:endParaRPr lang="zh-CN" altLang="en-US" sz="2800" dirty="0">
              <a:latin typeface="Times New Roman" panose="02020603050405020304" pitchFamily="18" charset="0"/>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1836390736"/>
              </p:ext>
            </p:extLst>
          </p:nvPr>
        </p:nvGraphicFramePr>
        <p:xfrm>
          <a:off x="899592" y="3861048"/>
          <a:ext cx="4392488" cy="921548"/>
        </p:xfrm>
        <a:graphic>
          <a:graphicData uri="http://schemas.openxmlformats.org/presentationml/2006/ole">
            <mc:AlternateContent xmlns:mc="http://schemas.openxmlformats.org/markup-compatibility/2006">
              <mc:Choice xmlns:v="urn:schemas-microsoft-com:vml" Requires="v">
                <p:oleObj spid="_x0000_s85064" name="公式" r:id="rId6" imgW="2070100" imgH="431800" progId="Equation.3">
                  <p:embed/>
                </p:oleObj>
              </mc:Choice>
              <mc:Fallback>
                <p:oleObj name="公式" r:id="rId6" imgW="2070100" imgH="4318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99592" y="3861048"/>
                        <a:ext cx="4392488" cy="921548"/>
                      </a:xfrm>
                      <a:prstGeom prst="rect">
                        <a:avLst/>
                      </a:prstGeom>
                      <a:noFill/>
                    </p:spPr>
                  </p:pic>
                </p:oleObj>
              </mc:Fallback>
            </mc:AlternateContent>
          </a:graphicData>
        </a:graphic>
      </p:graphicFrame>
    </p:spTree>
    <p:extLst>
      <p:ext uri="{BB962C8B-B14F-4D97-AF65-F5344CB8AC3E}">
        <p14:creationId xmlns:p14="http://schemas.microsoft.com/office/powerpoint/2010/main" val="1074787774"/>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pPr eaLnBrk="1" hangingPunct="1">
              <a:defRPr/>
            </a:pPr>
            <a:r>
              <a:rPr lang="zh-CN" altLang="zh-CN" b="1" dirty="0">
                <a:effectLst/>
                <a:latin typeface="黑体" pitchFamily="49" charset="-122"/>
                <a:ea typeface="黑体" pitchFamily="49" charset="-122"/>
              </a:rPr>
              <a:t>有利于杂型合子的</a:t>
            </a:r>
            <a:r>
              <a:rPr lang="zh-CN" altLang="zh-CN" b="1" dirty="0" smtClean="0">
                <a:effectLst/>
                <a:latin typeface="黑体" pitchFamily="49" charset="-122"/>
                <a:ea typeface="黑体" pitchFamily="49" charset="-122"/>
              </a:rPr>
              <a:t>选择</a:t>
            </a:r>
            <a:endParaRPr lang="zh-CN" altLang="en-US" b="1" dirty="0" smtClean="0">
              <a:latin typeface="黑体" pitchFamily="49" charset="-122"/>
              <a:ea typeface="黑体" pitchFamily="49"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635813060"/>
              </p:ext>
            </p:extLst>
          </p:nvPr>
        </p:nvGraphicFramePr>
        <p:xfrm>
          <a:off x="34925" y="1628800"/>
          <a:ext cx="9002189" cy="2925928"/>
        </p:xfrm>
        <a:graphic>
          <a:graphicData uri="http://schemas.openxmlformats.org/drawingml/2006/table">
            <a:tbl>
              <a:tblPr firstRow="1" bandRow="1">
                <a:tableStyleId>{5C22544A-7EE6-4342-B048-85BDC9FD1C3A}</a:tableStyleId>
              </a:tblPr>
              <a:tblGrid>
                <a:gridCol w="2088506"/>
                <a:gridCol w="1608493"/>
                <a:gridCol w="1238606"/>
                <a:gridCol w="1706918"/>
                <a:gridCol w="2359666"/>
              </a:tblGrid>
              <a:tr h="518094">
                <a:tc>
                  <a:txBody>
                    <a:bodyPr/>
                    <a:lstStyle/>
                    <a:p>
                      <a:r>
                        <a:rPr lang="zh-CN" altLang="en-US" sz="2800" dirty="0" smtClean="0">
                          <a:solidFill>
                            <a:srgbClr val="FFFF00"/>
                          </a:solidFill>
                          <a:latin typeface="Arial" pitchFamily="34" charset="0"/>
                          <a:ea typeface="黑体" pitchFamily="49" charset="-122"/>
                          <a:cs typeface="Arial" pitchFamily="34" charset="0"/>
                        </a:rPr>
                        <a:t>基因型</a:t>
                      </a:r>
                      <a:endParaRPr lang="zh-CN" altLang="en-US" sz="2800" dirty="0">
                        <a:solidFill>
                          <a:srgbClr val="FFFF00"/>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FFFF00"/>
                          </a:solidFill>
                          <a:latin typeface="Arial" pitchFamily="34" charset="0"/>
                          <a:ea typeface="黑体" pitchFamily="49" charset="-122"/>
                          <a:cs typeface="Arial" pitchFamily="34" charset="0"/>
                        </a:rPr>
                        <a:t>AA</a:t>
                      </a:r>
                      <a:endParaRPr lang="zh-CN" altLang="en-US" sz="2800" dirty="0">
                        <a:solidFill>
                          <a:srgbClr val="FFFF00"/>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err="1" smtClean="0">
                          <a:solidFill>
                            <a:srgbClr val="FFFF00"/>
                          </a:solidFill>
                          <a:latin typeface="Arial" pitchFamily="34" charset="0"/>
                          <a:ea typeface="黑体" pitchFamily="49" charset="-122"/>
                          <a:cs typeface="Arial" pitchFamily="34" charset="0"/>
                        </a:rPr>
                        <a:t>Aa</a:t>
                      </a:r>
                      <a:endParaRPr lang="zh-CN" altLang="en-US" sz="2800" dirty="0">
                        <a:solidFill>
                          <a:srgbClr val="FFFF00"/>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err="1" smtClean="0">
                          <a:solidFill>
                            <a:srgbClr val="FFFF00"/>
                          </a:solidFill>
                          <a:latin typeface="Arial" pitchFamily="34" charset="0"/>
                          <a:ea typeface="黑体" pitchFamily="49" charset="-122"/>
                          <a:cs typeface="Arial" pitchFamily="34" charset="0"/>
                        </a:rPr>
                        <a:t>aa</a:t>
                      </a:r>
                      <a:endParaRPr lang="zh-CN" altLang="en-US" sz="2800" dirty="0">
                        <a:solidFill>
                          <a:srgbClr val="FFFF00"/>
                        </a:solidFill>
                        <a:latin typeface="Arial" pitchFamily="34" charset="0"/>
                        <a:ea typeface="黑体" pitchFamily="49" charset="-122"/>
                        <a:cs typeface="Arial" pitchFamily="34" charset="0"/>
                      </a:endParaRPr>
                    </a:p>
                  </a:txBody>
                  <a:tcPr marL="91459" marR="91459" marT="45701" marB="45701"/>
                </a:tc>
                <a:tc>
                  <a:txBody>
                    <a:bodyPr/>
                    <a:lstStyle/>
                    <a:p>
                      <a:r>
                        <a:rPr lang="zh-CN" altLang="en-US" sz="2800" dirty="0" smtClean="0">
                          <a:solidFill>
                            <a:srgbClr val="FFFF00"/>
                          </a:solidFill>
                          <a:latin typeface="Arial" pitchFamily="34" charset="0"/>
                          <a:ea typeface="黑体" pitchFamily="49" charset="-122"/>
                          <a:cs typeface="Arial" pitchFamily="34" charset="0"/>
                        </a:rPr>
                        <a:t>总和</a:t>
                      </a:r>
                      <a:endParaRPr lang="zh-CN" altLang="en-US" sz="2800" dirty="0">
                        <a:solidFill>
                          <a:srgbClr val="FFFF00"/>
                        </a:solidFill>
                        <a:latin typeface="Arial" pitchFamily="34" charset="0"/>
                        <a:ea typeface="黑体" pitchFamily="49" charset="-122"/>
                        <a:cs typeface="Arial" pitchFamily="34" charset="0"/>
                      </a:endParaRPr>
                    </a:p>
                  </a:txBody>
                  <a:tcPr marL="91459" marR="91459" marT="45701" marB="45701"/>
                </a:tc>
              </a:tr>
              <a:tr h="944787">
                <a:tc>
                  <a:txBody>
                    <a:bodyPr/>
                    <a:lstStyle/>
                    <a:p>
                      <a:r>
                        <a:rPr lang="zh-CN" altLang="en-US" sz="2800" dirty="0" smtClean="0">
                          <a:solidFill>
                            <a:srgbClr val="1105FB"/>
                          </a:solidFill>
                          <a:latin typeface="Arial" pitchFamily="34" charset="0"/>
                          <a:ea typeface="黑体" pitchFamily="49" charset="-122"/>
                          <a:cs typeface="Arial" pitchFamily="34" charset="0"/>
                        </a:rPr>
                        <a:t>选择前的基因型频率</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p</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2p</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dirty="0" smtClean="0">
                          <a:solidFill>
                            <a:srgbClr val="1105FB"/>
                          </a:solidFill>
                          <a:latin typeface="Arial" pitchFamily="34" charset="0"/>
                          <a:ea typeface="黑体" pitchFamily="49" charset="-122"/>
                          <a:cs typeface="Arial" pitchFamily="34" charset="0"/>
                        </a:rPr>
                        <a:t>q</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800" dirty="0" smtClean="0">
                          <a:solidFill>
                            <a:srgbClr val="1105FB"/>
                          </a:solidFill>
                          <a:latin typeface="Arial" pitchFamily="34" charset="0"/>
                          <a:ea typeface="黑体" pitchFamily="49" charset="-122"/>
                          <a:cs typeface="Arial" pitchFamily="34" charset="0"/>
                        </a:rPr>
                        <a:t>q</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smtClean="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1</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r>
              <a:tr h="518094">
                <a:tc>
                  <a:txBody>
                    <a:bodyPr/>
                    <a:lstStyle/>
                    <a:p>
                      <a:r>
                        <a:rPr lang="zh-CN" altLang="en-US" sz="2800" dirty="0" smtClean="0">
                          <a:solidFill>
                            <a:srgbClr val="1105FB"/>
                          </a:solidFill>
                          <a:latin typeface="Arial" pitchFamily="34" charset="0"/>
                          <a:ea typeface="黑体" pitchFamily="49" charset="-122"/>
                          <a:cs typeface="Arial" pitchFamily="34" charset="0"/>
                        </a:rPr>
                        <a:t>适合度</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1-s</a:t>
                      </a:r>
                      <a:r>
                        <a:rPr lang="en-US" altLang="zh-CN" sz="2800" baseline="-25000" dirty="0" smtClean="0">
                          <a:solidFill>
                            <a:srgbClr val="1105FB"/>
                          </a:solidFill>
                          <a:latin typeface="Arial" pitchFamily="34" charset="0"/>
                          <a:ea typeface="黑体" pitchFamily="49" charset="-122"/>
                          <a:cs typeface="Arial" pitchFamily="34" charset="0"/>
                        </a:rPr>
                        <a:t>1</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1</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1-s</a:t>
                      </a:r>
                      <a:r>
                        <a:rPr lang="en-US" altLang="zh-CN" sz="2800" baseline="-25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r>
              <a:tr h="9447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800" dirty="0" smtClean="0">
                          <a:solidFill>
                            <a:srgbClr val="1105FB"/>
                          </a:solidFill>
                          <a:latin typeface="Arial" pitchFamily="34" charset="0"/>
                          <a:ea typeface="黑体" pitchFamily="49" charset="-122"/>
                          <a:cs typeface="Arial" pitchFamily="34" charset="0"/>
                        </a:rPr>
                        <a:t>选择后的基因型频率</a:t>
                      </a:r>
                    </a:p>
                  </a:txBody>
                  <a:tcPr marL="91459" marR="91459" marT="45701" marB="4570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800" baseline="0" dirty="0" smtClean="0">
                          <a:solidFill>
                            <a:srgbClr val="1105FB"/>
                          </a:solidFill>
                          <a:latin typeface="Arial" pitchFamily="34" charset="0"/>
                          <a:ea typeface="黑体" pitchFamily="49" charset="-122"/>
                          <a:cs typeface="Arial" pitchFamily="34" charset="0"/>
                        </a:rPr>
                        <a:t>(</a:t>
                      </a:r>
                      <a:r>
                        <a:rPr lang="en-US" altLang="zh-CN" sz="2800" dirty="0" smtClean="0">
                          <a:solidFill>
                            <a:srgbClr val="1105FB"/>
                          </a:solidFill>
                          <a:latin typeface="Arial" pitchFamily="34" charset="0"/>
                          <a:ea typeface="黑体" pitchFamily="49" charset="-122"/>
                          <a:cs typeface="Arial" pitchFamily="34" charset="0"/>
                        </a:rPr>
                        <a:t>1-s</a:t>
                      </a:r>
                      <a:r>
                        <a:rPr lang="en-US" altLang="zh-CN" sz="2800" baseline="-25000" dirty="0" smtClean="0">
                          <a:solidFill>
                            <a:srgbClr val="1105FB"/>
                          </a:solidFill>
                          <a:latin typeface="Arial" pitchFamily="34" charset="0"/>
                          <a:ea typeface="黑体" pitchFamily="49" charset="-122"/>
                          <a:cs typeface="Arial" pitchFamily="34" charset="0"/>
                        </a:rPr>
                        <a:t>1</a:t>
                      </a:r>
                      <a:r>
                        <a:rPr lang="en-US" altLang="zh-CN" sz="2800" baseline="0" dirty="0" smtClean="0">
                          <a:solidFill>
                            <a:srgbClr val="1105FB"/>
                          </a:solidFill>
                          <a:latin typeface="Arial" pitchFamily="34" charset="0"/>
                          <a:ea typeface="黑体" pitchFamily="49" charset="-122"/>
                          <a:cs typeface="Arial" pitchFamily="34" charset="0"/>
                        </a:rPr>
                        <a:t>)p</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endParaRPr lang="zh-CN" altLang="en-US" sz="2800" dirty="0" smtClean="0">
                        <a:solidFill>
                          <a:srgbClr val="1105FB"/>
                        </a:solidFill>
                        <a:latin typeface="Arial" pitchFamily="34" charset="0"/>
                        <a:ea typeface="黑体" pitchFamily="49" charset="-122"/>
                        <a:cs typeface="Arial" pitchFamily="34" charset="0"/>
                      </a:endParaRPr>
                    </a:p>
                    <a:p>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r>
                        <a:rPr lang="en-US" altLang="zh-CN" sz="2800" dirty="0" smtClean="0">
                          <a:solidFill>
                            <a:srgbClr val="1105FB"/>
                          </a:solidFill>
                          <a:latin typeface="Arial" pitchFamily="34" charset="0"/>
                          <a:ea typeface="黑体" pitchFamily="49" charset="-122"/>
                          <a:cs typeface="Arial" pitchFamily="34" charset="0"/>
                        </a:rPr>
                        <a:t>2p</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dirty="0" smtClean="0">
                          <a:solidFill>
                            <a:srgbClr val="1105FB"/>
                          </a:solidFill>
                          <a:latin typeface="Arial" pitchFamily="34" charset="0"/>
                          <a:ea typeface="黑体" pitchFamily="49" charset="-122"/>
                          <a:cs typeface="Arial" pitchFamily="34" charset="0"/>
                        </a:rPr>
                        <a:t>q</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a:solidFill>
                          <a:srgbClr val="1105FB"/>
                        </a:solidFill>
                        <a:latin typeface="Arial" pitchFamily="34" charset="0"/>
                        <a:ea typeface="黑体" pitchFamily="49" charset="-122"/>
                        <a:cs typeface="Arial" pitchFamily="34" charset="0"/>
                      </a:endParaRPr>
                    </a:p>
                  </a:txBody>
                  <a:tcPr marL="91459" marR="91459" marT="45701" marB="4570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800" dirty="0" smtClean="0">
                          <a:solidFill>
                            <a:srgbClr val="1105FB"/>
                          </a:solidFill>
                          <a:latin typeface="Arial" pitchFamily="34" charset="0"/>
                          <a:ea typeface="黑体" pitchFamily="49" charset="-122"/>
                          <a:cs typeface="Arial" pitchFamily="34" charset="0"/>
                        </a:rPr>
                        <a:t>(1-s</a:t>
                      </a:r>
                      <a:r>
                        <a:rPr lang="en-US" altLang="zh-CN" sz="2800" baseline="-25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)q</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smtClean="0">
                        <a:solidFill>
                          <a:srgbClr val="1105FB"/>
                        </a:solidFill>
                        <a:latin typeface="Arial" pitchFamily="34" charset="0"/>
                        <a:ea typeface="黑体" pitchFamily="49" charset="-122"/>
                        <a:cs typeface="Arial" pitchFamily="34" charset="0"/>
                      </a:endParaRPr>
                    </a:p>
                  </a:txBody>
                  <a:tcPr marL="91459" marR="91459" marT="45701" marB="45701"/>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2800" dirty="0" smtClean="0">
                          <a:solidFill>
                            <a:srgbClr val="1105FB"/>
                          </a:solidFill>
                          <a:latin typeface="Arial" pitchFamily="34" charset="0"/>
                          <a:ea typeface="黑体" pitchFamily="49" charset="-122"/>
                          <a:cs typeface="Arial" pitchFamily="34" charset="0"/>
                        </a:rPr>
                        <a:t>1-s</a:t>
                      </a:r>
                      <a:r>
                        <a:rPr lang="en-US" altLang="zh-CN" sz="2800" baseline="-25000" dirty="0" smtClean="0">
                          <a:solidFill>
                            <a:srgbClr val="1105FB"/>
                          </a:solidFill>
                          <a:latin typeface="Arial" pitchFamily="34" charset="0"/>
                          <a:ea typeface="黑体" pitchFamily="49" charset="-122"/>
                          <a:cs typeface="Arial" pitchFamily="34" charset="0"/>
                        </a:rPr>
                        <a:t>1</a:t>
                      </a:r>
                      <a:r>
                        <a:rPr lang="en-US" altLang="zh-CN" sz="2800" baseline="0" dirty="0" smtClean="0">
                          <a:solidFill>
                            <a:srgbClr val="1105FB"/>
                          </a:solidFill>
                          <a:latin typeface="Arial" pitchFamily="34" charset="0"/>
                          <a:ea typeface="黑体" pitchFamily="49" charset="-122"/>
                          <a:cs typeface="Arial" pitchFamily="34" charset="0"/>
                        </a:rPr>
                        <a:t>p</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-s</a:t>
                      </a:r>
                      <a:r>
                        <a:rPr lang="en-US" altLang="zh-CN" sz="2800" baseline="-25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q</a:t>
                      </a:r>
                      <a:r>
                        <a:rPr lang="en-US" altLang="zh-CN" sz="2800" baseline="-25000" dirty="0" smtClean="0">
                          <a:solidFill>
                            <a:srgbClr val="1105FB"/>
                          </a:solidFill>
                          <a:latin typeface="Arial" pitchFamily="34" charset="0"/>
                          <a:ea typeface="黑体" pitchFamily="49" charset="-122"/>
                          <a:cs typeface="Arial" pitchFamily="34" charset="0"/>
                        </a:rPr>
                        <a:t>0</a:t>
                      </a:r>
                      <a:r>
                        <a:rPr lang="en-US" altLang="zh-CN" sz="2800" baseline="30000" dirty="0" smtClean="0">
                          <a:solidFill>
                            <a:srgbClr val="1105FB"/>
                          </a:solidFill>
                          <a:latin typeface="Arial" pitchFamily="34" charset="0"/>
                          <a:ea typeface="黑体" pitchFamily="49" charset="-122"/>
                          <a:cs typeface="Arial" pitchFamily="34" charset="0"/>
                        </a:rPr>
                        <a:t>2</a:t>
                      </a:r>
                      <a:r>
                        <a:rPr lang="en-US" altLang="zh-CN" sz="2800" dirty="0" smtClean="0">
                          <a:solidFill>
                            <a:srgbClr val="1105FB"/>
                          </a:solidFill>
                          <a:latin typeface="Arial" pitchFamily="34" charset="0"/>
                          <a:ea typeface="黑体" pitchFamily="49" charset="-122"/>
                          <a:cs typeface="Arial" pitchFamily="34" charset="0"/>
                        </a:rPr>
                        <a:t> </a:t>
                      </a:r>
                      <a:endParaRPr lang="zh-CN" altLang="en-US" sz="2800" dirty="0" smtClean="0">
                        <a:solidFill>
                          <a:srgbClr val="1105FB"/>
                        </a:solidFill>
                        <a:latin typeface="Arial" pitchFamily="34" charset="0"/>
                        <a:ea typeface="黑体" pitchFamily="49" charset="-122"/>
                        <a:cs typeface="Arial" pitchFamily="34" charset="0"/>
                      </a:endParaRPr>
                    </a:p>
                  </a:txBody>
                  <a:tcPr marL="91459" marR="91459" marT="45701" marB="45701"/>
                </a:tc>
              </a:tr>
            </a:tbl>
          </a:graphicData>
        </a:graphic>
      </p:graphicFrame>
    </p:spTree>
    <p:extLst>
      <p:ext uri="{BB962C8B-B14F-4D97-AF65-F5344CB8AC3E}">
        <p14:creationId xmlns:p14="http://schemas.microsoft.com/office/powerpoint/2010/main" val="301588647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标题 2"/>
          <p:cNvSpPr>
            <a:spLocks noGrp="1"/>
          </p:cNvSpPr>
          <p:nvPr>
            <p:ph type="title"/>
          </p:nvPr>
        </p:nvSpPr>
        <p:spPr>
          <a:xfrm>
            <a:off x="457200" y="274638"/>
            <a:ext cx="8229600" cy="778098"/>
          </a:xfrm>
        </p:spPr>
        <p:txBody>
          <a:bodyPr>
            <a:normAutofit/>
          </a:bodyPr>
          <a:lstStyle/>
          <a:p>
            <a:pPr>
              <a:defRPr/>
            </a:pPr>
            <a:r>
              <a:rPr lang="zh-CN" altLang="en-US" sz="4000" b="1" dirty="0">
                <a:latin typeface="黑体" pitchFamily="2" charset="-122"/>
                <a:ea typeface="黑体" pitchFamily="2" charset="-122"/>
              </a:rPr>
              <a:t>连续世代的基因频率间的</a:t>
            </a:r>
            <a:r>
              <a:rPr lang="zh-CN" altLang="en-US" sz="4000" b="1" dirty="0" smtClean="0">
                <a:latin typeface="黑体" pitchFamily="2" charset="-122"/>
                <a:ea typeface="黑体" pitchFamily="2" charset="-122"/>
              </a:rPr>
              <a:t>关系</a:t>
            </a:r>
            <a:endParaRPr lang="zh-CN" altLang="en-US" sz="4000" b="1" dirty="0"/>
          </a:p>
        </p:txBody>
      </p:sp>
      <p:sp>
        <p:nvSpPr>
          <p:cNvPr id="25602" name="内容占位符 6"/>
          <p:cNvSpPr>
            <a:spLocks noGrp="1"/>
          </p:cNvSpPr>
          <p:nvPr>
            <p:ph idx="1"/>
          </p:nvPr>
        </p:nvSpPr>
        <p:spPr>
          <a:xfrm>
            <a:off x="457200" y="1052736"/>
            <a:ext cx="8229600" cy="3124944"/>
          </a:xfrm>
        </p:spPr>
        <p:txBody>
          <a:bodyPr/>
          <a:lstStyle/>
          <a:p>
            <a:r>
              <a:rPr lang="zh-CN" altLang="zh-CN" dirty="0" smtClean="0">
                <a:effectLst/>
                <a:latin typeface="黑体" pitchFamily="49" charset="-122"/>
                <a:ea typeface="黑体" pitchFamily="49" charset="-122"/>
              </a:rPr>
              <a:t>选择一代后基因</a:t>
            </a:r>
            <a:r>
              <a:rPr lang="en-US" altLang="zh-CN" dirty="0" smtClean="0">
                <a:effectLst/>
                <a:latin typeface="黑体" pitchFamily="49" charset="-122"/>
                <a:ea typeface="黑体" pitchFamily="49" charset="-122"/>
              </a:rPr>
              <a:t>a</a:t>
            </a:r>
            <a:r>
              <a:rPr lang="zh-CN" altLang="zh-CN" dirty="0" smtClean="0">
                <a:effectLst/>
                <a:latin typeface="黑体" pitchFamily="49" charset="-122"/>
                <a:ea typeface="黑体" pitchFamily="49" charset="-122"/>
              </a:rPr>
              <a:t>的频率为</a:t>
            </a:r>
            <a:endParaRPr lang="en-US" altLang="zh-CN" dirty="0" smtClean="0">
              <a:effectLst/>
              <a:latin typeface="黑体" pitchFamily="49" charset="-122"/>
              <a:ea typeface="黑体" pitchFamily="49" charset="-122"/>
            </a:endParaRPr>
          </a:p>
          <a:p>
            <a:endParaRPr lang="en-US" altLang="zh-CN" dirty="0" smtClean="0">
              <a:effectLst/>
              <a:latin typeface="黑体" pitchFamily="49" charset="-122"/>
              <a:ea typeface="黑体" pitchFamily="49" charset="-122"/>
            </a:endParaRPr>
          </a:p>
          <a:p>
            <a:endParaRPr lang="en-US" altLang="zh-CN" dirty="0" smtClean="0">
              <a:effectLst/>
              <a:latin typeface="黑体" pitchFamily="49" charset="-122"/>
              <a:ea typeface="黑体" pitchFamily="49" charset="-122"/>
            </a:endParaRPr>
          </a:p>
          <a:p>
            <a:endParaRPr lang="en-US" altLang="zh-CN" dirty="0" smtClean="0">
              <a:effectLst/>
              <a:latin typeface="黑体" pitchFamily="49" charset="-122"/>
              <a:ea typeface="黑体" pitchFamily="49" charset="-122"/>
            </a:endParaRPr>
          </a:p>
          <a:p>
            <a:r>
              <a:rPr lang="zh-CN" altLang="zh-CN" dirty="0" smtClean="0">
                <a:effectLst/>
                <a:latin typeface="黑体" pitchFamily="49" charset="-122"/>
                <a:ea typeface="黑体" pitchFamily="49" charset="-122"/>
              </a:rPr>
              <a:t>基因频率</a:t>
            </a:r>
            <a:r>
              <a:rPr lang="en-US" altLang="zh-CN" dirty="0" smtClean="0">
                <a:effectLst/>
                <a:latin typeface="黑体" pitchFamily="49" charset="-122"/>
                <a:ea typeface="黑体" pitchFamily="49" charset="-122"/>
              </a:rPr>
              <a:t>a</a:t>
            </a:r>
            <a:r>
              <a:rPr lang="zh-CN" altLang="zh-CN" dirty="0" smtClean="0">
                <a:effectLst/>
                <a:latin typeface="黑体" pitchFamily="49" charset="-122"/>
                <a:ea typeface="黑体" pitchFamily="49" charset="-122"/>
              </a:rPr>
              <a:t>的变化量为</a:t>
            </a:r>
            <a:endParaRPr lang="zh-CN" altLang="en-US" dirty="0" smtClean="0">
              <a:effectLst/>
              <a:latin typeface="黑体" pitchFamily="49" charset="-122"/>
              <a:ea typeface="黑体" pitchFamily="49" charset="-122"/>
            </a:endParaRPr>
          </a:p>
        </p:txBody>
      </p:sp>
      <p:graphicFrame>
        <p:nvGraphicFramePr>
          <p:cNvPr id="25608" name="对象 3"/>
          <p:cNvGraphicFramePr>
            <a:graphicFrameLocks noChangeAspect="1"/>
          </p:cNvGraphicFramePr>
          <p:nvPr>
            <p:extLst>
              <p:ext uri="{D42A27DB-BD31-4B8C-83A1-F6EECF244321}">
                <p14:modId xmlns:p14="http://schemas.microsoft.com/office/powerpoint/2010/main" val="2400614356"/>
              </p:ext>
            </p:extLst>
          </p:nvPr>
        </p:nvGraphicFramePr>
        <p:xfrm>
          <a:off x="755650" y="1802035"/>
          <a:ext cx="7135813" cy="1366838"/>
        </p:xfrm>
        <a:graphic>
          <a:graphicData uri="http://schemas.openxmlformats.org/presentationml/2006/ole">
            <mc:AlternateContent xmlns:mc="http://schemas.openxmlformats.org/markup-compatibility/2006">
              <mc:Choice xmlns:v="urn:schemas-microsoft-com:vml" Requires="v">
                <p:oleObj spid="_x0000_s11350" name="公式" r:id="rId4" imgW="2387600" imgH="457200" progId="Equation.3">
                  <p:embed/>
                </p:oleObj>
              </mc:Choice>
              <mc:Fallback>
                <p:oleObj name="公式" r:id="rId4" imgW="2387600" imgH="4572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5650" y="1802035"/>
                        <a:ext cx="7135813" cy="1366838"/>
                      </a:xfrm>
                      <a:prstGeom prst="rect">
                        <a:avLst/>
                      </a:prstGeom>
                      <a:noFill/>
                      <a:ln>
                        <a:noFill/>
                      </a:ln>
                    </p:spPr>
                  </p:pic>
                </p:oleObj>
              </mc:Fallback>
            </mc:AlternateContent>
          </a:graphicData>
        </a:graphic>
      </p:graphicFrame>
      <p:graphicFrame>
        <p:nvGraphicFramePr>
          <p:cNvPr id="25610" name="对象 7"/>
          <p:cNvGraphicFramePr>
            <a:graphicFrameLocks noChangeAspect="1"/>
          </p:cNvGraphicFramePr>
          <p:nvPr>
            <p:extLst>
              <p:ext uri="{D42A27DB-BD31-4B8C-83A1-F6EECF244321}">
                <p14:modId xmlns:p14="http://schemas.microsoft.com/office/powerpoint/2010/main" val="2237597576"/>
              </p:ext>
            </p:extLst>
          </p:nvPr>
        </p:nvGraphicFramePr>
        <p:xfrm>
          <a:off x="755650" y="4176935"/>
          <a:ext cx="7019925" cy="1512888"/>
        </p:xfrm>
        <a:graphic>
          <a:graphicData uri="http://schemas.openxmlformats.org/presentationml/2006/ole">
            <mc:AlternateContent xmlns:mc="http://schemas.openxmlformats.org/markup-compatibility/2006">
              <mc:Choice xmlns:v="urn:schemas-microsoft-com:vml" Requires="v">
                <p:oleObj spid="_x0000_s11351" name="公式" r:id="rId6" imgW="2019300" imgH="431800" progId="Equation.3">
                  <p:embed/>
                </p:oleObj>
              </mc:Choice>
              <mc:Fallback>
                <p:oleObj name="公式" r:id="rId6" imgW="2019300" imgH="4318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5650" y="4176935"/>
                        <a:ext cx="7019925" cy="15128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5128021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marL="0" indent="0"/>
            <a:r>
              <a:rPr lang="en-US" altLang="zh-CN" b="1" dirty="0">
                <a:latin typeface="Times New Roman" panose="02020603050405020304" pitchFamily="18" charset="0"/>
                <a:ea typeface="黑体" panose="02010609060101010101" pitchFamily="49" charset="-122"/>
                <a:cs typeface="Times New Roman" panose="02020603050405020304" pitchFamily="18" charset="0"/>
              </a:rPr>
              <a:t>§2.1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突变和迁移对基因频率的影响</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§2.1.1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突变</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非逆</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突变</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§2.1.3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可逆</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突变</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§2.1.4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迁移</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10026040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标题 6"/>
          <p:cNvSpPr>
            <a:spLocks noGrp="1"/>
          </p:cNvSpPr>
          <p:nvPr>
            <p:ph type="title"/>
          </p:nvPr>
        </p:nvSpPr>
        <p:spPr>
          <a:xfrm>
            <a:off x="1187624" y="260648"/>
            <a:ext cx="6768752" cy="792088"/>
          </a:xfrm>
        </p:spPr>
        <p:txBody>
          <a:bodyPr>
            <a:normAutofit/>
          </a:bodyPr>
          <a:lstStyle/>
          <a:p>
            <a:pPr>
              <a:defRPr/>
            </a:pPr>
            <a:r>
              <a:rPr lang="zh-CN" altLang="en-US" sz="4000" b="1" dirty="0">
                <a:effectLst/>
                <a:latin typeface="黑体" pitchFamily="49" charset="-122"/>
                <a:ea typeface="黑体" pitchFamily="49" charset="-122"/>
              </a:rPr>
              <a:t>平衡时的</a:t>
            </a:r>
            <a:r>
              <a:rPr lang="zh-CN" altLang="en-US" sz="4000" b="1" dirty="0" smtClean="0">
                <a:effectLst/>
                <a:latin typeface="黑体" pitchFamily="49" charset="-122"/>
                <a:ea typeface="黑体" pitchFamily="49" charset="-122"/>
              </a:rPr>
              <a:t>基因频率</a:t>
            </a:r>
            <a:endParaRPr lang="zh-CN" altLang="en-US" sz="4000" b="1" dirty="0"/>
          </a:p>
        </p:txBody>
      </p:sp>
      <p:sp>
        <p:nvSpPr>
          <p:cNvPr id="173059" name="Rectangle 3"/>
          <p:cNvSpPr>
            <a:spLocks noGrp="1" noChangeArrowheads="1"/>
          </p:cNvSpPr>
          <p:nvPr>
            <p:ph idx="1"/>
          </p:nvPr>
        </p:nvSpPr>
        <p:spPr>
          <a:xfrm>
            <a:off x="457200" y="2708920"/>
            <a:ext cx="8229600" cy="2160240"/>
          </a:xfrm>
        </p:spPr>
        <p:txBody>
          <a:bodyPr/>
          <a:lstStyle/>
          <a:p>
            <a:pPr eaLnBrk="1" hangingPunct="1"/>
            <a:r>
              <a:rPr lang="zh-CN" altLang="zh-CN" dirty="0" smtClean="0">
                <a:effectLst/>
                <a:latin typeface="Arial" charset="0"/>
                <a:ea typeface="黑体" pitchFamily="49" charset="-122"/>
                <a:cs typeface="Arial" charset="0"/>
              </a:rPr>
              <a:t>平衡时的基因频率完全由两种同型合子的选择系数决定，而与原始群体的基因频率无关。因为</a:t>
            </a:r>
            <a:r>
              <a:rPr lang="en-US" altLang="zh-CN" i="1" dirty="0" smtClean="0">
                <a:effectLst/>
                <a:latin typeface="Arial" charset="0"/>
                <a:ea typeface="黑体" pitchFamily="49" charset="-122"/>
                <a:cs typeface="Arial" charset="0"/>
              </a:rPr>
              <a:t>s</a:t>
            </a:r>
            <a:r>
              <a:rPr lang="en-US" altLang="zh-CN" baseline="-25000" dirty="0" smtClean="0">
                <a:effectLst/>
                <a:latin typeface="Arial" charset="0"/>
                <a:ea typeface="黑体" pitchFamily="49" charset="-122"/>
                <a:cs typeface="Arial" charset="0"/>
              </a:rPr>
              <a:t>1</a:t>
            </a:r>
            <a:r>
              <a:rPr lang="zh-CN" altLang="zh-CN" dirty="0" smtClean="0">
                <a:effectLst/>
                <a:latin typeface="Arial" charset="0"/>
                <a:ea typeface="黑体" pitchFamily="49" charset="-122"/>
                <a:cs typeface="Arial" charset="0"/>
              </a:rPr>
              <a:t>和</a:t>
            </a:r>
            <a:r>
              <a:rPr lang="en-US" altLang="zh-CN" i="1" dirty="0" smtClean="0">
                <a:effectLst/>
                <a:latin typeface="Arial" charset="0"/>
                <a:ea typeface="黑体" pitchFamily="49" charset="-122"/>
                <a:cs typeface="Arial" charset="0"/>
              </a:rPr>
              <a:t>s</a:t>
            </a:r>
            <a:r>
              <a:rPr lang="en-US" altLang="zh-CN" baseline="-25000" dirty="0" smtClean="0">
                <a:effectLst/>
                <a:latin typeface="Arial" charset="0"/>
                <a:ea typeface="黑体" pitchFamily="49" charset="-122"/>
                <a:cs typeface="Arial" charset="0"/>
              </a:rPr>
              <a:t>2</a:t>
            </a:r>
            <a:r>
              <a:rPr lang="zh-CN" altLang="zh-CN" dirty="0" smtClean="0">
                <a:effectLst/>
                <a:latin typeface="Arial" charset="0"/>
                <a:ea typeface="黑体" pitchFamily="49" charset="-122"/>
                <a:cs typeface="Arial" charset="0"/>
              </a:rPr>
              <a:t>是常数，所以这个平衡是稳定的。</a:t>
            </a:r>
            <a:endParaRPr lang="zh-CN" altLang="en-US" b="1" dirty="0" smtClean="0">
              <a:effectLst/>
              <a:latin typeface="Arial" charset="0"/>
              <a:ea typeface="黑体" pitchFamily="49" charset="-122"/>
              <a:cs typeface="Arial" charset="0"/>
            </a:endParaRPr>
          </a:p>
        </p:txBody>
      </p:sp>
      <p:graphicFrame>
        <p:nvGraphicFramePr>
          <p:cNvPr id="26631" name="对象 2"/>
          <p:cNvGraphicFramePr>
            <a:graphicFrameLocks noChangeAspect="1"/>
          </p:cNvGraphicFramePr>
          <p:nvPr>
            <p:extLst>
              <p:ext uri="{D42A27DB-BD31-4B8C-83A1-F6EECF244321}">
                <p14:modId xmlns:p14="http://schemas.microsoft.com/office/powerpoint/2010/main" val="1944869596"/>
              </p:ext>
            </p:extLst>
          </p:nvPr>
        </p:nvGraphicFramePr>
        <p:xfrm>
          <a:off x="1350963" y="1124744"/>
          <a:ext cx="2192337" cy="1371600"/>
        </p:xfrm>
        <a:graphic>
          <a:graphicData uri="http://schemas.openxmlformats.org/presentationml/2006/ole">
            <mc:AlternateContent xmlns:mc="http://schemas.openxmlformats.org/markup-compatibility/2006">
              <mc:Choice xmlns:v="urn:schemas-microsoft-com:vml" Requires="v">
                <p:oleObj spid="_x0000_s12378" name="公式" r:id="rId4" imgW="698400" imgH="431640" progId="Equation.3">
                  <p:embed/>
                </p:oleObj>
              </mc:Choice>
              <mc:Fallback>
                <p:oleObj name="公式" r:id="rId4" imgW="698400" imgH="431640" progId="Equation.3">
                  <p:embed/>
                  <p:pic>
                    <p:nvPicPr>
                      <p:cNvPr id="0" name=""/>
                      <p:cNvPicPr>
                        <a:picLocks noChangeAspect="1" noChangeArrowheads="1"/>
                      </p:cNvPicPr>
                      <p:nvPr/>
                    </p:nvPicPr>
                    <p:blipFill>
                      <a:blip r:embed="rId5"/>
                      <a:srcRect/>
                      <a:stretch>
                        <a:fillRect/>
                      </a:stretch>
                    </p:blipFill>
                    <p:spPr bwMode="auto">
                      <a:xfrm>
                        <a:off x="1350963" y="1124744"/>
                        <a:ext cx="2192337" cy="1371600"/>
                      </a:xfrm>
                      <a:prstGeom prst="rect">
                        <a:avLst/>
                      </a:prstGeom>
                      <a:noFill/>
                      <a:ln>
                        <a:noFill/>
                      </a:ln>
                    </p:spPr>
                  </p:pic>
                </p:oleObj>
              </mc:Fallback>
            </mc:AlternateContent>
          </a:graphicData>
        </a:graphic>
      </p:graphicFrame>
      <p:graphicFrame>
        <p:nvGraphicFramePr>
          <p:cNvPr id="26633" name="对象 5"/>
          <p:cNvGraphicFramePr>
            <a:graphicFrameLocks noChangeAspect="1"/>
          </p:cNvGraphicFramePr>
          <p:nvPr>
            <p:extLst>
              <p:ext uri="{D42A27DB-BD31-4B8C-83A1-F6EECF244321}">
                <p14:modId xmlns:p14="http://schemas.microsoft.com/office/powerpoint/2010/main" val="3416244008"/>
              </p:ext>
            </p:extLst>
          </p:nvPr>
        </p:nvGraphicFramePr>
        <p:xfrm>
          <a:off x="4643438" y="1124744"/>
          <a:ext cx="2089150" cy="1325562"/>
        </p:xfrm>
        <a:graphic>
          <a:graphicData uri="http://schemas.openxmlformats.org/presentationml/2006/ole">
            <mc:AlternateContent xmlns:mc="http://schemas.openxmlformats.org/markup-compatibility/2006">
              <mc:Choice xmlns:v="urn:schemas-microsoft-com:vml" Requires="v">
                <p:oleObj spid="_x0000_s12379" name="公式" r:id="rId6" imgW="685800" imgH="431640" progId="Equation.3">
                  <p:embed/>
                </p:oleObj>
              </mc:Choice>
              <mc:Fallback>
                <p:oleObj name="公式" r:id="rId6" imgW="685800" imgH="431640" progId="Equation.3">
                  <p:embed/>
                  <p:pic>
                    <p:nvPicPr>
                      <p:cNvPr id="0" name=""/>
                      <p:cNvPicPr>
                        <a:picLocks noChangeAspect="1" noChangeArrowheads="1"/>
                      </p:cNvPicPr>
                      <p:nvPr/>
                    </p:nvPicPr>
                    <p:blipFill>
                      <a:blip r:embed="rId7"/>
                      <a:srcRect/>
                      <a:stretch>
                        <a:fillRect/>
                      </a:stretch>
                    </p:blipFill>
                    <p:spPr bwMode="auto">
                      <a:xfrm>
                        <a:off x="4643438" y="1124744"/>
                        <a:ext cx="2089150" cy="13255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53785548"/>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899592" y="332656"/>
            <a:ext cx="7344816" cy="1440160"/>
          </a:xfrm>
        </p:spPr>
        <p:txBody>
          <a:bodyPr>
            <a:noAutofit/>
          </a:bodyPr>
          <a:lstStyle/>
          <a:p>
            <a:pPr>
              <a:defRPr/>
            </a:pPr>
            <a:r>
              <a:rPr lang="zh-CN" altLang="zh-CN" sz="4000" b="1" dirty="0">
                <a:latin typeface="黑体" panose="02010609060101010101" pitchFamily="49" charset="-122"/>
                <a:ea typeface="黑体" panose="02010609060101010101" pitchFamily="49" charset="-122"/>
              </a:rPr>
              <a:t>人类遗传研究</a:t>
            </a:r>
            <a:r>
              <a:rPr lang="zh-CN" altLang="zh-CN" sz="4000" b="1" dirty="0" smtClean="0">
                <a:latin typeface="黑体" panose="02010609060101010101" pitchFamily="49" charset="-122"/>
                <a:ea typeface="黑体" panose="02010609060101010101" pitchFamily="49" charset="-122"/>
              </a:rPr>
              <a:t>中选择</a:t>
            </a:r>
            <a:r>
              <a:rPr lang="zh-CN" altLang="zh-CN" sz="4000" b="1" dirty="0">
                <a:latin typeface="黑体" panose="02010609060101010101" pitchFamily="49" charset="-122"/>
                <a:ea typeface="黑体" panose="02010609060101010101" pitchFamily="49" charset="-122"/>
              </a:rPr>
              <a:t>有利于杂型合子的经典例子</a:t>
            </a:r>
            <a:endParaRPr lang="zh-CN" altLang="en-US" sz="4000" b="1" dirty="0">
              <a:latin typeface="黑体" panose="02010609060101010101" pitchFamily="49" charset="-122"/>
              <a:ea typeface="黑体" panose="02010609060101010101" pitchFamily="49" charset="-122"/>
            </a:endParaRPr>
          </a:p>
        </p:txBody>
      </p:sp>
      <p:sp>
        <p:nvSpPr>
          <p:cNvPr id="27651" name="Rectangle 3"/>
          <p:cNvSpPr>
            <a:spLocks noGrp="1" noChangeArrowheads="1"/>
          </p:cNvSpPr>
          <p:nvPr>
            <p:ph idx="1"/>
          </p:nvPr>
        </p:nvSpPr>
        <p:spPr>
          <a:xfrm>
            <a:off x="457200" y="1844825"/>
            <a:ext cx="8229600" cy="4176463"/>
          </a:xfrm>
        </p:spPr>
        <p:txBody>
          <a:bodyPr/>
          <a:lstStyle/>
          <a:p>
            <a:pPr eaLnBrk="1" hangingPunct="1"/>
            <a:r>
              <a:rPr lang="zh-CN" altLang="zh-CN" dirty="0" smtClean="0">
                <a:effectLst/>
                <a:latin typeface="Arial" charset="0"/>
                <a:ea typeface="黑体" pitchFamily="49" charset="-122"/>
                <a:cs typeface="Arial" charset="0"/>
              </a:rPr>
              <a:t>在非洲有些地区的镰刀形细胞贫血基因</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的频率很高。例如根据调查，基因型</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和</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zh-CN" altLang="zh-CN" dirty="0" smtClean="0">
                <a:effectLst/>
                <a:latin typeface="Arial" charset="0"/>
                <a:ea typeface="黑体" pitchFamily="49" charset="-122"/>
                <a:cs typeface="Arial" charset="0"/>
              </a:rPr>
              <a:t>的频率分别为</a:t>
            </a:r>
            <a:r>
              <a:rPr lang="en-US" altLang="zh-CN" dirty="0" smtClean="0">
                <a:effectLst/>
                <a:latin typeface="Arial" charset="0"/>
                <a:ea typeface="黑体" pitchFamily="49" charset="-122"/>
                <a:cs typeface="Arial" charset="0"/>
              </a:rPr>
              <a:t>0.012</a:t>
            </a:r>
            <a:r>
              <a:rPr lang="zh-CN" altLang="zh-CN" dirty="0" smtClean="0">
                <a:effectLst/>
                <a:latin typeface="Arial" charset="0"/>
                <a:ea typeface="黑体" pitchFamily="49" charset="-122"/>
                <a:cs typeface="Arial" charset="0"/>
              </a:rPr>
              <a:t>、</a:t>
            </a:r>
            <a:r>
              <a:rPr lang="en-US" altLang="zh-CN" dirty="0" smtClean="0">
                <a:effectLst/>
                <a:latin typeface="Arial" charset="0"/>
                <a:ea typeface="黑体" pitchFamily="49" charset="-122"/>
                <a:cs typeface="Arial" charset="0"/>
              </a:rPr>
              <a:t>0.388</a:t>
            </a:r>
            <a:r>
              <a:rPr lang="zh-CN" altLang="zh-CN" dirty="0" smtClean="0">
                <a:effectLst/>
                <a:latin typeface="Arial" charset="0"/>
                <a:ea typeface="黑体" pitchFamily="49" charset="-122"/>
                <a:cs typeface="Arial" charset="0"/>
              </a:rPr>
              <a:t>和</a:t>
            </a:r>
            <a:r>
              <a:rPr lang="en-US" altLang="zh-CN" dirty="0" smtClean="0">
                <a:effectLst/>
                <a:latin typeface="Arial" charset="0"/>
                <a:ea typeface="黑体" pitchFamily="49" charset="-122"/>
                <a:cs typeface="Arial" charset="0"/>
              </a:rPr>
              <a:t>0.600</a:t>
            </a:r>
            <a:r>
              <a:rPr lang="zh-CN" altLang="zh-CN" dirty="0" smtClean="0">
                <a:effectLst/>
                <a:latin typeface="Arial" charset="0"/>
                <a:ea typeface="黑体" pitchFamily="49" charset="-122"/>
                <a:cs typeface="Arial" charset="0"/>
              </a:rPr>
              <a:t>，所以基因</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的频率高达</a:t>
            </a:r>
            <a:r>
              <a:rPr lang="en-US" altLang="zh-CN" dirty="0" smtClean="0">
                <a:effectLst/>
                <a:latin typeface="Arial" charset="0"/>
                <a:ea typeface="黑体" pitchFamily="49" charset="-122"/>
                <a:cs typeface="Arial" charset="0"/>
              </a:rPr>
              <a:t>0.206</a:t>
            </a:r>
            <a:r>
              <a:rPr lang="zh-CN" altLang="zh-CN" dirty="0" smtClean="0">
                <a:effectLst/>
                <a:latin typeface="Arial" charset="0"/>
                <a:ea typeface="黑体" pitchFamily="49" charset="-122"/>
                <a:cs typeface="Arial" charset="0"/>
              </a:rPr>
              <a:t>。</a:t>
            </a:r>
            <a:endParaRPr lang="en-US" altLang="zh-CN" dirty="0" smtClean="0">
              <a:effectLst/>
              <a:latin typeface="Arial" charset="0"/>
              <a:ea typeface="黑体" pitchFamily="49" charset="-122"/>
              <a:cs typeface="Arial" charset="0"/>
            </a:endParaRPr>
          </a:p>
          <a:p>
            <a:pPr eaLnBrk="1" hangingPunct="1"/>
            <a:r>
              <a:rPr lang="zh-CN" altLang="zh-CN" dirty="0" smtClean="0">
                <a:effectLst/>
                <a:latin typeface="Arial" charset="0"/>
                <a:ea typeface="黑体" pitchFamily="49" charset="-122"/>
                <a:cs typeface="Arial" charset="0"/>
              </a:rPr>
              <a:t>而纯合体</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的生存繁殖率都很低，据估计其适合度为杂合体的</a:t>
            </a:r>
            <a:r>
              <a:rPr lang="en-US" altLang="zh-CN" dirty="0" smtClean="0">
                <a:effectLst/>
                <a:latin typeface="Arial" charset="0"/>
                <a:ea typeface="黑体" pitchFamily="49" charset="-122"/>
                <a:cs typeface="Arial" charset="0"/>
              </a:rPr>
              <a:t>0.25</a:t>
            </a:r>
            <a:r>
              <a:rPr lang="zh-CN" altLang="zh-CN" dirty="0" smtClean="0">
                <a:effectLst/>
                <a:latin typeface="Arial" charset="0"/>
                <a:ea typeface="黑体" pitchFamily="49" charset="-122"/>
                <a:cs typeface="Arial" charset="0"/>
              </a:rPr>
              <a:t>，即</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的选择系数是</a:t>
            </a:r>
            <a:r>
              <a:rPr lang="en-US" altLang="zh-CN" i="1" dirty="0" smtClean="0">
                <a:effectLst/>
                <a:latin typeface="Arial" charset="0"/>
                <a:ea typeface="黑体" pitchFamily="49" charset="-122"/>
                <a:cs typeface="Arial" charset="0"/>
              </a:rPr>
              <a:t>s</a:t>
            </a:r>
            <a:r>
              <a:rPr lang="en-US" altLang="zh-CN" dirty="0" smtClean="0">
                <a:effectLst/>
                <a:latin typeface="Arial" charset="0"/>
                <a:ea typeface="黑体" pitchFamily="49" charset="-122"/>
                <a:cs typeface="Arial" charset="0"/>
              </a:rPr>
              <a:t>=1</a:t>
            </a:r>
            <a:r>
              <a:rPr lang="zh-CN" altLang="zh-CN" dirty="0" smtClean="0">
                <a:effectLst/>
                <a:latin typeface="Arial" charset="0"/>
                <a:ea typeface="黑体" pitchFamily="49" charset="-122"/>
                <a:cs typeface="Arial" charset="0"/>
              </a:rPr>
              <a:t>－</a:t>
            </a:r>
            <a:r>
              <a:rPr lang="en-US" altLang="zh-CN" i="1" dirty="0" smtClean="0">
                <a:effectLst/>
                <a:latin typeface="Arial" charset="0"/>
                <a:ea typeface="黑体" pitchFamily="49" charset="-122"/>
                <a:cs typeface="Arial" charset="0"/>
              </a:rPr>
              <a:t>W</a:t>
            </a:r>
            <a:r>
              <a:rPr lang="en-US" altLang="zh-CN" dirty="0" smtClean="0">
                <a:effectLst/>
                <a:latin typeface="Arial" charset="0"/>
                <a:ea typeface="黑体" pitchFamily="49" charset="-122"/>
                <a:cs typeface="Arial" charset="0"/>
              </a:rPr>
              <a:t>=0.75</a:t>
            </a:r>
            <a:r>
              <a:rPr lang="zh-CN" altLang="zh-CN" dirty="0" smtClean="0">
                <a:effectLst/>
                <a:latin typeface="Arial" charset="0"/>
                <a:ea typeface="黑体" pitchFamily="49" charset="-122"/>
                <a:cs typeface="Arial" charset="0"/>
              </a:rPr>
              <a:t>。</a:t>
            </a:r>
            <a:endParaRPr lang="en-US" altLang="zh-CN" b="1" dirty="0" smtClean="0">
              <a:effectLst/>
              <a:latin typeface="Arial" charset="0"/>
              <a:ea typeface="黑体" pitchFamily="49" charset="-122"/>
              <a:cs typeface="Arial" charset="0"/>
            </a:endParaRPr>
          </a:p>
        </p:txBody>
      </p:sp>
    </p:spTree>
    <p:extLst>
      <p:ext uri="{BB962C8B-B14F-4D97-AF65-F5344CB8AC3E}">
        <p14:creationId xmlns:p14="http://schemas.microsoft.com/office/powerpoint/2010/main" val="2359786042"/>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850106"/>
          </a:xfrm>
        </p:spPr>
        <p:txBody>
          <a:bodyPr>
            <a:normAutofit/>
          </a:bodyPr>
          <a:lstStyle/>
          <a:p>
            <a:pPr>
              <a:defRPr/>
            </a:pPr>
            <a:r>
              <a:rPr lang="zh-CN" altLang="en-US" b="1" dirty="0" smtClean="0">
                <a:latin typeface="Times New Roman" panose="02020603050405020304" pitchFamily="18" charset="0"/>
                <a:ea typeface="黑体" pitchFamily="49" charset="-122"/>
                <a:cs typeface="Times New Roman" panose="02020603050405020304" pitchFamily="18" charset="0"/>
              </a:rPr>
              <a:t>纯合型</a:t>
            </a:r>
            <a:r>
              <a:rPr lang="en-US" altLang="zh-CN" b="1" i="1" dirty="0" err="1" smtClean="0">
                <a:latin typeface="Times New Roman" panose="02020603050405020304" pitchFamily="18" charset="0"/>
                <a:ea typeface="黑体" pitchFamily="49" charset="-122"/>
                <a:cs typeface="Times New Roman" panose="02020603050405020304" pitchFamily="18" charset="0"/>
              </a:rPr>
              <a:t>Hb</a:t>
            </a:r>
            <a:r>
              <a:rPr lang="en-US" altLang="zh-CN" b="1" i="1" baseline="30000" dirty="0" err="1" smtClean="0">
                <a:latin typeface="Times New Roman" panose="02020603050405020304" pitchFamily="18" charset="0"/>
                <a:ea typeface="黑体" pitchFamily="49" charset="-122"/>
                <a:cs typeface="Times New Roman" panose="02020603050405020304" pitchFamily="18" charset="0"/>
              </a:rPr>
              <a:t>A</a:t>
            </a:r>
            <a:r>
              <a:rPr lang="en-US" altLang="zh-CN" b="1" i="1" dirty="0" err="1" smtClean="0">
                <a:latin typeface="Times New Roman" panose="02020603050405020304" pitchFamily="18" charset="0"/>
                <a:ea typeface="黑体" pitchFamily="49" charset="-122"/>
                <a:cs typeface="Times New Roman" panose="02020603050405020304" pitchFamily="18" charset="0"/>
              </a:rPr>
              <a:t>Hb</a:t>
            </a:r>
            <a:r>
              <a:rPr lang="en-US" altLang="zh-CN" b="1" i="1" baseline="30000" dirty="0" err="1" smtClean="0">
                <a:latin typeface="Times New Roman" panose="02020603050405020304" pitchFamily="18" charset="0"/>
                <a:ea typeface="黑体" pitchFamily="49" charset="-122"/>
                <a:cs typeface="Times New Roman" panose="02020603050405020304" pitchFamily="18" charset="0"/>
              </a:rPr>
              <a:t>A</a:t>
            </a:r>
            <a:r>
              <a:rPr lang="zh-CN" altLang="zh-CN" b="1" dirty="0" smtClean="0">
                <a:latin typeface="Times New Roman" panose="02020603050405020304" pitchFamily="18" charset="0"/>
                <a:ea typeface="黑体" pitchFamily="49" charset="-122"/>
                <a:cs typeface="Times New Roman" panose="02020603050405020304" pitchFamily="18" charset="0"/>
              </a:rPr>
              <a:t>的</a:t>
            </a:r>
            <a:r>
              <a:rPr lang="zh-CN" altLang="en-US" b="1" dirty="0" smtClean="0">
                <a:latin typeface="Times New Roman" panose="02020603050405020304" pitchFamily="18" charset="0"/>
                <a:ea typeface="黑体" pitchFamily="49" charset="-122"/>
                <a:cs typeface="Times New Roman" panose="02020603050405020304" pitchFamily="18" charset="0"/>
              </a:rPr>
              <a:t>选择系数</a:t>
            </a:r>
            <a:endParaRPr lang="zh-CN" altLang="en-US" b="1" dirty="0">
              <a:latin typeface="Times New Roman" panose="02020603050405020304" pitchFamily="18" charset="0"/>
              <a:cs typeface="Times New Roman" panose="02020603050405020304" pitchFamily="18" charset="0"/>
            </a:endParaRPr>
          </a:p>
        </p:txBody>
      </p:sp>
      <p:sp>
        <p:nvSpPr>
          <p:cNvPr id="28675" name="Rectangle 3"/>
          <p:cNvSpPr>
            <a:spLocks noGrp="1" noChangeArrowheads="1"/>
          </p:cNvSpPr>
          <p:nvPr>
            <p:ph idx="1"/>
          </p:nvPr>
        </p:nvSpPr>
        <p:spPr>
          <a:xfrm>
            <a:off x="385192" y="1124744"/>
            <a:ext cx="8435280" cy="3661867"/>
          </a:xfrm>
        </p:spPr>
        <p:txBody>
          <a:bodyPr/>
          <a:lstStyle/>
          <a:p>
            <a:pPr eaLnBrk="1" hangingPunct="1"/>
            <a:r>
              <a:rPr lang="zh-CN" altLang="zh-CN" dirty="0" smtClean="0">
                <a:effectLst/>
                <a:latin typeface="Arial" charset="0"/>
                <a:ea typeface="黑体" pitchFamily="49" charset="-122"/>
                <a:cs typeface="Arial" charset="0"/>
              </a:rPr>
              <a:t>基因</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的频率</a:t>
            </a:r>
            <a:r>
              <a:rPr lang="en-US" altLang="zh-CN" i="1" dirty="0" smtClean="0">
                <a:effectLst/>
                <a:latin typeface="Arial" charset="0"/>
                <a:ea typeface="黑体" pitchFamily="49" charset="-122"/>
                <a:cs typeface="Arial" charset="0"/>
              </a:rPr>
              <a:t>q</a:t>
            </a:r>
            <a:r>
              <a:rPr lang="en-US" altLang="zh-CN" dirty="0" smtClean="0">
                <a:effectLst/>
                <a:latin typeface="Arial" charset="0"/>
                <a:ea typeface="黑体" pitchFamily="49" charset="-122"/>
                <a:cs typeface="Arial" charset="0"/>
              </a:rPr>
              <a:t>=0.206</a:t>
            </a:r>
          </a:p>
          <a:p>
            <a:pPr eaLnBrk="1" hangingPunct="1"/>
            <a:endParaRPr lang="en-US" altLang="zh-CN" dirty="0" smtClean="0">
              <a:effectLst/>
              <a:latin typeface="Arial" charset="0"/>
              <a:ea typeface="黑体" pitchFamily="49" charset="-122"/>
              <a:cs typeface="Arial" charset="0"/>
            </a:endParaRPr>
          </a:p>
          <a:p>
            <a:pPr eaLnBrk="1" hangingPunct="1"/>
            <a:endParaRPr lang="en-US" altLang="zh-CN" dirty="0" smtClean="0">
              <a:effectLst/>
              <a:latin typeface="Arial" charset="0"/>
              <a:ea typeface="黑体" pitchFamily="49" charset="-122"/>
              <a:cs typeface="Arial" charset="0"/>
            </a:endParaRPr>
          </a:p>
          <a:p>
            <a:pPr eaLnBrk="1" hangingPunct="1"/>
            <a:r>
              <a:rPr lang="zh-CN" altLang="zh-CN" dirty="0" smtClean="0">
                <a:effectLst/>
                <a:latin typeface="Arial" charset="0"/>
                <a:ea typeface="黑体" pitchFamily="49" charset="-122"/>
                <a:cs typeface="Arial" charset="0"/>
              </a:rPr>
              <a:t>这就是说，杂型合子</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S</a:t>
            </a:r>
            <a:r>
              <a:rPr lang="zh-CN" altLang="zh-CN" dirty="0" smtClean="0">
                <a:effectLst/>
                <a:latin typeface="Arial" charset="0"/>
                <a:ea typeface="黑体" pitchFamily="49" charset="-122"/>
                <a:cs typeface="Arial" charset="0"/>
              </a:rPr>
              <a:t>的适合度为</a:t>
            </a:r>
            <a:r>
              <a:rPr lang="en-US" altLang="zh-CN" dirty="0" smtClean="0">
                <a:effectLst/>
                <a:latin typeface="Arial" charset="0"/>
                <a:ea typeface="黑体" pitchFamily="49" charset="-122"/>
                <a:cs typeface="Arial" charset="0"/>
              </a:rPr>
              <a:t>1</a:t>
            </a:r>
            <a:r>
              <a:rPr lang="zh-CN" altLang="zh-CN" dirty="0" smtClean="0">
                <a:effectLst/>
                <a:latin typeface="Arial" charset="0"/>
                <a:ea typeface="黑体" pitchFamily="49" charset="-122"/>
                <a:cs typeface="Arial" charset="0"/>
              </a:rPr>
              <a:t>时，同型合子</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en-US" altLang="zh-CN" dirty="0" err="1" smtClean="0">
                <a:effectLst/>
                <a:latin typeface="Arial" charset="0"/>
                <a:ea typeface="黑体" pitchFamily="49" charset="-122"/>
                <a:cs typeface="Arial" charset="0"/>
              </a:rPr>
              <a:t>Hb</a:t>
            </a:r>
            <a:r>
              <a:rPr lang="en-US" altLang="zh-CN" baseline="30000" dirty="0" err="1" smtClean="0">
                <a:effectLst/>
                <a:latin typeface="Arial" charset="0"/>
                <a:ea typeface="黑体" pitchFamily="49" charset="-122"/>
                <a:cs typeface="Arial" charset="0"/>
              </a:rPr>
              <a:t>A</a:t>
            </a:r>
            <a:r>
              <a:rPr lang="zh-CN" altLang="zh-CN" dirty="0" smtClean="0">
                <a:effectLst/>
                <a:latin typeface="Arial" charset="0"/>
                <a:ea typeface="黑体" pitchFamily="49" charset="-122"/>
                <a:cs typeface="Arial" charset="0"/>
              </a:rPr>
              <a:t>的适合度是</a:t>
            </a:r>
            <a:r>
              <a:rPr lang="en-US" altLang="zh-CN" dirty="0" smtClean="0">
                <a:effectLst/>
                <a:latin typeface="Arial" charset="0"/>
                <a:ea typeface="黑体" pitchFamily="49" charset="-122"/>
                <a:cs typeface="Arial" charset="0"/>
              </a:rPr>
              <a:t>1</a:t>
            </a:r>
            <a:r>
              <a:rPr lang="zh-CN" altLang="zh-CN" dirty="0" smtClean="0">
                <a:effectLst/>
                <a:latin typeface="Arial" charset="0"/>
                <a:ea typeface="黑体" pitchFamily="49" charset="-122"/>
                <a:cs typeface="Arial" charset="0"/>
              </a:rPr>
              <a:t>－</a:t>
            </a:r>
            <a:r>
              <a:rPr lang="en-US" altLang="zh-CN" i="1" dirty="0" smtClean="0">
                <a:effectLst/>
                <a:latin typeface="Arial" charset="0"/>
                <a:ea typeface="黑体" pitchFamily="49" charset="-122"/>
                <a:cs typeface="Arial" charset="0"/>
              </a:rPr>
              <a:t>s</a:t>
            </a:r>
            <a:r>
              <a:rPr lang="en-US" altLang="zh-CN" baseline="-25000" dirty="0" smtClean="0">
                <a:effectLst/>
                <a:latin typeface="Arial" charset="0"/>
                <a:ea typeface="黑体" pitchFamily="49" charset="-122"/>
                <a:cs typeface="Arial" charset="0"/>
              </a:rPr>
              <a:t>1</a:t>
            </a:r>
            <a:r>
              <a:rPr lang="en-US" altLang="zh-CN" dirty="0" smtClean="0">
                <a:effectLst/>
                <a:latin typeface="Arial" charset="0"/>
                <a:ea typeface="黑体" pitchFamily="49" charset="-122"/>
                <a:cs typeface="Arial" charset="0"/>
              </a:rPr>
              <a:t>=0.805</a:t>
            </a:r>
            <a:r>
              <a:rPr lang="zh-CN" altLang="zh-CN" dirty="0" smtClean="0">
                <a:effectLst/>
                <a:latin typeface="Arial" charset="0"/>
                <a:ea typeface="黑体" pitchFamily="49" charset="-122"/>
                <a:cs typeface="Arial" charset="0"/>
              </a:rPr>
              <a:t>。</a:t>
            </a:r>
          </a:p>
          <a:p>
            <a:pPr eaLnBrk="1" hangingPunct="1"/>
            <a:r>
              <a:rPr lang="zh-CN" altLang="en-US" dirty="0" smtClean="0">
                <a:effectLst/>
                <a:latin typeface="Arial" charset="0"/>
                <a:ea typeface="黑体" pitchFamily="49" charset="-122"/>
                <a:cs typeface="Arial" charset="0"/>
              </a:rPr>
              <a:t>适合度表现出超显性。</a:t>
            </a:r>
            <a:endParaRPr lang="en-US" altLang="zh-CN" dirty="0" smtClean="0">
              <a:effectLst/>
              <a:latin typeface="Arial" charset="0"/>
              <a:ea typeface="黑体" pitchFamily="49" charset="-122"/>
              <a:cs typeface="Arial" charset="0"/>
            </a:endParaRPr>
          </a:p>
        </p:txBody>
      </p:sp>
      <p:graphicFrame>
        <p:nvGraphicFramePr>
          <p:cNvPr id="28682" name="对象 2"/>
          <p:cNvGraphicFramePr>
            <a:graphicFrameLocks noChangeAspect="1"/>
          </p:cNvGraphicFramePr>
          <p:nvPr>
            <p:extLst>
              <p:ext uri="{D42A27DB-BD31-4B8C-83A1-F6EECF244321}">
                <p14:modId xmlns:p14="http://schemas.microsoft.com/office/powerpoint/2010/main" val="855405132"/>
              </p:ext>
            </p:extLst>
          </p:nvPr>
        </p:nvGraphicFramePr>
        <p:xfrm>
          <a:off x="915988" y="1761556"/>
          <a:ext cx="4975225" cy="1081087"/>
        </p:xfrm>
        <a:graphic>
          <a:graphicData uri="http://schemas.openxmlformats.org/presentationml/2006/ole">
            <mc:AlternateContent xmlns:mc="http://schemas.openxmlformats.org/markup-compatibility/2006">
              <mc:Choice xmlns:v="urn:schemas-microsoft-com:vml" Requires="v">
                <p:oleObj spid="_x0000_s13357" name="公式" r:id="rId4" imgW="1930400" imgH="419100" progId="Equation.3">
                  <p:embed/>
                </p:oleObj>
              </mc:Choice>
              <mc:Fallback>
                <p:oleObj name="公式" r:id="rId4" imgW="1930400" imgH="4191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5988" y="1761556"/>
                        <a:ext cx="4975225" cy="108108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988371297"/>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706090"/>
          </a:xfrm>
        </p:spPr>
        <p:txBody>
          <a:bodyPr>
            <a:normAutofit fontScale="90000"/>
          </a:bodyPr>
          <a:lstStyle/>
          <a:p>
            <a:pPr>
              <a:defRPr/>
            </a:pPr>
            <a:r>
              <a:rPr lang="zh-CN" altLang="zh-CN" b="1" dirty="0">
                <a:latin typeface="Times New Roman" panose="02020603050405020304" pitchFamily="18" charset="0"/>
                <a:ea typeface="黑体" panose="02010609060101010101" pitchFamily="49" charset="-122"/>
                <a:cs typeface="Times New Roman" panose="02020603050405020304" pitchFamily="18" charset="0"/>
              </a:rPr>
              <a:t>选择有利于杂型</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合子</a:t>
            </a:r>
            <a:r>
              <a:rPr lang="en-US" altLang="zh-CN" b="1"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b="1" i="1" baseline="30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b="1"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b="1" i="1" baseline="30000" dirty="0" err="1">
                <a:latin typeface="Times New Roman" panose="02020603050405020304" pitchFamily="18" charset="0"/>
                <a:ea typeface="黑体" panose="02010609060101010101" pitchFamily="49" charset="-122"/>
                <a:cs typeface="Times New Roman" panose="02020603050405020304" pitchFamily="18" charset="0"/>
              </a:rPr>
              <a:t>S</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原因</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9699" name="Rectangle 3"/>
          <p:cNvSpPr>
            <a:spLocks noGrp="1" noChangeArrowheads="1"/>
          </p:cNvSpPr>
          <p:nvPr>
            <p:ph idx="1"/>
          </p:nvPr>
        </p:nvSpPr>
        <p:spPr>
          <a:xfrm>
            <a:off x="457200" y="980728"/>
            <a:ext cx="8229600" cy="5400600"/>
          </a:xfrm>
        </p:spPr>
        <p:txBody>
          <a:bodyPr>
            <a:noAutofit/>
          </a:bodyPr>
          <a:lstStyle/>
          <a:p>
            <a:pPr eaLnBrk="1" hangingPunct="1"/>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为什么</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的适合度高于</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呢？据调查，前者的红血球内含有两种血红蛋白：一种是抵抗疟疾感染的血红蛋白，一种是阻止溶血的正常血红蛋白。在疟疾盛行的地区，自然</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比</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更适于生存。在疟疾被控制后，</a:t>
            </a:r>
            <a:r>
              <a:rPr lang="en-US" altLang="zh-CN" sz="2800" dirty="0" err="1" smtClean="0">
                <a:effectLst/>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smtClean="0">
                <a:effectLst/>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smtClean="0">
                <a:effectLst/>
                <a:latin typeface="Times New Roman" panose="02020603050405020304" pitchFamily="18" charset="0"/>
                <a:ea typeface="黑体" panose="02010609060101010101" pitchFamily="49" charset="-122"/>
                <a:cs typeface="Times New Roman" panose="02020603050405020304" pitchFamily="18" charset="0"/>
              </a:rPr>
              <a:t>基因频率也就随着迅速下降。</a:t>
            </a:r>
            <a:endParaRPr lang="en-US" altLang="zh-CN" sz="2800" dirty="0" smtClean="0">
              <a:effectLst/>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这里的超显性，其实是由基因的多效性（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pleotropic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pleiotropy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）引起的。纯合基因型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因贫血而减低了适合度，纯合基因型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因抵抗疟疾感染能力差减低了适合度，杂合基因型</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Hb</a:t>
            </a:r>
            <a:r>
              <a:rPr lang="en-US" altLang="zh-CN" sz="2800" baseline="30000" dirty="0" err="1">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不会患严重的贫血症且抵抗疟疾感染能力又强，因此具有最高的适合度。</a:t>
            </a:r>
            <a:endParaRPr lang="en-US" altLang="zh-CN" sz="2800" dirty="0" smtClean="0">
              <a:effectLst/>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EA512DA1-9C94-4C3D-9A93-73CCD6165D40}" type="slidenum">
              <a:rPr lang="en-US" altLang="zh-CN"/>
              <a:pPr>
                <a:defRPr/>
              </a:pPr>
              <a:t>53</a:t>
            </a:fld>
            <a:endParaRPr lang="en-US" altLang="zh-CN"/>
          </a:p>
        </p:txBody>
      </p:sp>
    </p:spTree>
    <p:extLst>
      <p:ext uri="{BB962C8B-B14F-4D97-AF65-F5344CB8AC3E}">
        <p14:creationId xmlns:p14="http://schemas.microsoft.com/office/powerpoint/2010/main" val="2982634194"/>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778098"/>
          </a:xfrm>
        </p:spPr>
        <p:txBody>
          <a:bodyPr>
            <a:normAutofit/>
          </a:bodyPr>
          <a:lstStyle/>
          <a:p>
            <a:pPr>
              <a:defRPr/>
            </a:pPr>
            <a:r>
              <a:rPr lang="zh-CN" altLang="zh-CN" sz="4000" b="1" dirty="0" smtClean="0">
                <a:latin typeface="黑体" panose="02010609060101010101" pitchFamily="49" charset="-122"/>
                <a:ea typeface="黑体" panose="02010609060101010101" pitchFamily="49" charset="-122"/>
                <a:cs typeface="Times New Roman" panose="02020603050405020304" pitchFamily="18" charset="0"/>
              </a:rPr>
              <a:t>选择的</a:t>
            </a:r>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有效性</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9699" name="Rectangle 3"/>
          <p:cNvSpPr>
            <a:spLocks noGrp="1" noChangeArrowheads="1"/>
          </p:cNvSpPr>
          <p:nvPr>
            <p:ph idx="1"/>
          </p:nvPr>
        </p:nvSpPr>
        <p:spPr>
          <a:xfrm>
            <a:off x="467544" y="1124745"/>
            <a:ext cx="8229600" cy="4104456"/>
          </a:xfrm>
        </p:spPr>
        <p:txBody>
          <a:bodyPr>
            <a:noAutofit/>
          </a:bodyPr>
          <a:lstStyle/>
          <a:p>
            <a:r>
              <a:rPr lang="zh-CN" altLang="zh-CN" dirty="0">
                <a:latin typeface="黑体" panose="02010609060101010101" pitchFamily="49" charset="-122"/>
                <a:ea typeface="黑体" panose="02010609060101010101" pitchFamily="49" charset="-122"/>
              </a:rPr>
              <a:t>选择系数一般要远高于自然条件下基因的突变频率。因此，选择对基因频率的影响程度也远高于突变</a:t>
            </a:r>
            <a:r>
              <a:rPr lang="zh-CN" altLang="zh-CN" dirty="0" smtClean="0">
                <a:latin typeface="黑体" panose="02010609060101010101" pitchFamily="49" charset="-122"/>
                <a:ea typeface="黑体" panose="02010609060101010101" pitchFamily="49" charset="-122"/>
              </a:rPr>
              <a:t>。</a:t>
            </a:r>
            <a:r>
              <a:rPr lang="zh-CN" altLang="en-US" dirty="0" smtClean="0">
                <a:latin typeface="黑体" panose="02010609060101010101" pitchFamily="49" charset="-122"/>
                <a:ea typeface="黑体" panose="02010609060101010101" pitchFamily="49" charset="-122"/>
              </a:rPr>
              <a:t>下图</a:t>
            </a:r>
            <a:r>
              <a:rPr lang="zh-CN" altLang="zh-CN" dirty="0" smtClean="0">
                <a:latin typeface="黑体" panose="02010609060101010101" pitchFamily="49" charset="-122"/>
                <a:ea typeface="黑体" panose="02010609060101010101" pitchFamily="49" charset="-122"/>
              </a:rPr>
              <a:t>给</a:t>
            </a:r>
            <a:r>
              <a:rPr lang="zh-CN" altLang="zh-CN" dirty="0">
                <a:latin typeface="黑体" panose="02010609060101010101" pitchFamily="49" charset="-122"/>
                <a:ea typeface="黑体" panose="02010609060101010101" pitchFamily="49" charset="-122"/>
              </a:rPr>
              <a:t>出隐性基因选择和超显性选择两种情况下，基因频率随时间的变化</a:t>
            </a:r>
            <a:r>
              <a:rPr lang="zh-CN" altLang="zh-CN" dirty="0" smtClean="0">
                <a:latin typeface="黑体" panose="02010609060101010101" pitchFamily="49" charset="-122"/>
                <a:ea typeface="黑体" panose="02010609060101010101" pitchFamily="49" charset="-122"/>
              </a:rPr>
              <a:t>。</a:t>
            </a:r>
            <a:r>
              <a:rPr lang="zh-CN" altLang="en-US" dirty="0" smtClean="0">
                <a:latin typeface="黑体" panose="02010609060101010101" pitchFamily="49" charset="-122"/>
                <a:ea typeface="黑体" panose="02010609060101010101" pitchFamily="49" charset="-122"/>
              </a:rPr>
              <a:t>与突变引起的基因频率变化相</a:t>
            </a:r>
            <a:r>
              <a:rPr lang="zh-CN" altLang="zh-CN" dirty="0" smtClean="0">
                <a:latin typeface="黑体" panose="02010609060101010101" pitchFamily="49" charset="-122"/>
                <a:ea typeface="黑体" panose="02010609060101010101" pitchFamily="49" charset="-122"/>
              </a:rPr>
              <a:t>比较，</a:t>
            </a:r>
            <a:r>
              <a:rPr lang="zh-CN" altLang="zh-CN" dirty="0">
                <a:latin typeface="黑体" panose="02010609060101010101" pitchFamily="49" charset="-122"/>
                <a:ea typeface="黑体" panose="02010609060101010101" pitchFamily="49" charset="-122"/>
              </a:rPr>
              <a:t>选择的影响在少数几个世代后就能显现出来，而突变的影响要经过数百甚至数千个世代后才能显现。</a:t>
            </a:r>
            <a:endParaRPr lang="en-US" altLang="zh-CN" dirty="0" smtClean="0">
              <a:effectLst/>
              <a:latin typeface="黑体" panose="02010609060101010101" pitchFamily="49" charset="-122"/>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EA512DA1-9C94-4C3D-9A93-73CCD6165D40}" type="slidenum">
              <a:rPr lang="en-US" altLang="zh-CN"/>
              <a:pPr>
                <a:defRPr/>
              </a:pPr>
              <a:t>54</a:t>
            </a:fld>
            <a:endParaRPr lang="en-US" altLang="zh-CN"/>
          </a:p>
        </p:txBody>
      </p:sp>
    </p:spTree>
    <p:extLst>
      <p:ext uri="{BB962C8B-B14F-4D97-AF65-F5344CB8AC3E}">
        <p14:creationId xmlns:p14="http://schemas.microsoft.com/office/powerpoint/2010/main" val="1551834239"/>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02630"/>
            <a:ext cx="8229600" cy="778098"/>
          </a:xfrm>
        </p:spPr>
        <p:txBody>
          <a:bodyPr>
            <a:normAutofit/>
          </a:bodyPr>
          <a:lstStyle/>
          <a:p>
            <a:pPr>
              <a:defRPr/>
            </a:pPr>
            <a:r>
              <a:rPr lang="zh-CN" altLang="zh-CN" sz="4000" b="1" dirty="0">
                <a:latin typeface="黑体" panose="02010609060101010101" pitchFamily="49" charset="-122"/>
                <a:ea typeface="黑体" panose="02010609060101010101" pitchFamily="49" charset="-122"/>
                <a:cs typeface="Times New Roman" panose="02020603050405020304" pitchFamily="18" charset="0"/>
              </a:rPr>
              <a:t>选择对基因频率的影响</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EA512DA1-9C94-4C3D-9A93-73CCD6165D40}" type="slidenum">
              <a:rPr lang="en-US" altLang="zh-CN"/>
              <a:pPr>
                <a:defRPr/>
              </a:pPr>
              <a:t>55</a:t>
            </a:fld>
            <a:endParaRPr lang="en-US" altLang="zh-CN"/>
          </a:p>
        </p:txBody>
      </p:sp>
      <p:pic>
        <p:nvPicPr>
          <p:cNvPr id="10" name="图片 9"/>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836712"/>
            <a:ext cx="8352928" cy="3645024"/>
          </a:xfrm>
          <a:prstGeom prst="rect">
            <a:avLst/>
          </a:prstGeom>
          <a:noFill/>
          <a:ln>
            <a:noFill/>
          </a:ln>
        </p:spPr>
      </p:pic>
      <p:sp>
        <p:nvSpPr>
          <p:cNvPr id="3" name="矩形 2"/>
          <p:cNvSpPr/>
          <p:nvPr/>
        </p:nvSpPr>
        <p:spPr>
          <a:xfrm>
            <a:off x="467544" y="4365104"/>
            <a:ext cx="4104456" cy="1938992"/>
          </a:xfrm>
          <a:prstGeom prst="rect">
            <a:avLst/>
          </a:prstGeom>
        </p:spPr>
        <p:txBody>
          <a:bodyPr wrap="square">
            <a:spAutoFit/>
          </a:bodyPr>
          <a:lstStyle/>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两种</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起始频率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下不利于基因型</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的选择，即等位基因</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表现为隐性，实线和虚线分别代表选择系数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3" name="矩形 12"/>
          <p:cNvSpPr/>
          <p:nvPr/>
        </p:nvSpPr>
        <p:spPr>
          <a:xfrm>
            <a:off x="4644008" y="4365104"/>
            <a:ext cx="4248472" cy="1938992"/>
          </a:xfrm>
          <a:prstGeom prst="rect">
            <a:avLst/>
          </a:prstGeom>
        </p:spPr>
        <p:txBody>
          <a:bodyPr wrap="square">
            <a:spAutoFit/>
          </a:bodyPr>
          <a:lstStyle/>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两种</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起始频率</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下不利于纯合基因型</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的选择，即超显性，实线表示</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选择系数均为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，虚线表示</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选择系数分别为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0.1 </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05179578"/>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marL="0" indent="0"/>
            <a:r>
              <a:rPr lang="en-US" altLang="zh-CN" b="1" dirty="0">
                <a:latin typeface="Times New Roman" panose="02020603050405020304" pitchFamily="18" charset="0"/>
                <a:ea typeface="黑体" panose="02010609060101010101" pitchFamily="49" charset="-122"/>
                <a:cs typeface="Times New Roman" panose="02020603050405020304" pitchFamily="18" charset="0"/>
              </a:rPr>
              <a:t>§2.3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突变和选择的联合效应</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600201"/>
            <a:ext cx="8229600" cy="1684784"/>
          </a:xfrm>
        </p:spPr>
        <p:txBody>
          <a:bodyPr>
            <a:norm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§2.3.1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突变和选择的平衡</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基因频率</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§2.3.2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基因突变频率的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662312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922114"/>
          </a:xfrm>
        </p:spPr>
        <p:txBody>
          <a:bodyPr>
            <a:normAutofit/>
          </a:bodyPr>
          <a:lstStyle/>
          <a:p>
            <a:pPr eaLnBrk="1" hangingPunct="1"/>
            <a:r>
              <a:rPr lang="zh-CN" altLang="en-US" sz="4000" b="1" dirty="0" smtClean="0">
                <a:effectLst/>
                <a:ea typeface="黑体" pitchFamily="49" charset="-122"/>
              </a:rPr>
              <a:t>突变和选择的联合效应</a:t>
            </a:r>
          </a:p>
        </p:txBody>
      </p:sp>
      <p:sp>
        <p:nvSpPr>
          <p:cNvPr id="184323" name="Rectangle 3"/>
          <p:cNvSpPr>
            <a:spLocks noGrp="1" noChangeArrowheads="1"/>
          </p:cNvSpPr>
          <p:nvPr>
            <p:ph idx="1"/>
          </p:nvPr>
        </p:nvSpPr>
        <p:spPr>
          <a:xfrm>
            <a:off x="457200" y="1124744"/>
            <a:ext cx="8229600" cy="5328592"/>
          </a:xfrm>
        </p:spPr>
        <p:txBody>
          <a:bodyPr>
            <a:noAutofit/>
          </a:bodyPr>
          <a:lstStyle/>
          <a:p>
            <a:pPr>
              <a:defRPr/>
            </a:pPr>
            <a:r>
              <a:rPr lang="zh-CN" altLang="zh-CN" sz="3000" dirty="0" smtClean="0">
                <a:latin typeface="黑体" panose="02010609060101010101" pitchFamily="49" charset="-122"/>
                <a:ea typeface="黑体" panose="02010609060101010101" pitchFamily="49" charset="-122"/>
              </a:rPr>
              <a:t>在</a:t>
            </a:r>
            <a:r>
              <a:rPr lang="zh-CN" altLang="en-US" sz="3000" dirty="0" smtClean="0">
                <a:latin typeface="黑体" panose="02010609060101010101" pitchFamily="49" charset="-122"/>
                <a:ea typeface="黑体" panose="02010609060101010101" pitchFamily="49" charset="-122"/>
              </a:rPr>
              <a:t>之前</a:t>
            </a:r>
            <a:r>
              <a:rPr lang="zh-CN" altLang="zh-CN" sz="3000" dirty="0" smtClean="0">
                <a:latin typeface="黑体" panose="02010609060101010101" pitchFamily="49" charset="-122"/>
                <a:ea typeface="黑体" panose="02010609060101010101" pitchFamily="49" charset="-122"/>
              </a:rPr>
              <a:t>考虑</a:t>
            </a:r>
            <a:r>
              <a:rPr lang="zh-CN" altLang="zh-CN" sz="3000" dirty="0">
                <a:latin typeface="黑体" panose="02010609060101010101" pitchFamily="49" charset="-122"/>
                <a:ea typeface="黑体" panose="02010609060101010101" pitchFamily="49" charset="-122"/>
              </a:rPr>
              <a:t>选择对基因频率的影响时，实际上假定了突变基因是中性的这一前提条件，即突变基因对携带它们的个体的生存和繁殖既无利又无害</a:t>
            </a:r>
            <a:r>
              <a:rPr lang="zh-CN" altLang="zh-CN" sz="3000" dirty="0" smtClean="0">
                <a:latin typeface="黑体" panose="02010609060101010101" pitchFamily="49" charset="-122"/>
                <a:ea typeface="黑体" panose="02010609060101010101" pitchFamily="49" charset="-122"/>
              </a:rPr>
              <a:t>。但是</a:t>
            </a:r>
            <a:r>
              <a:rPr lang="zh-CN" altLang="zh-CN" sz="3000" dirty="0">
                <a:latin typeface="黑体" panose="02010609060101010101" pitchFamily="49" charset="-122"/>
                <a:ea typeface="黑体" panose="02010609060101010101" pitchFamily="49" charset="-122"/>
              </a:rPr>
              <a:t>，在自然界中，这两种影响有时会同时存在。同时考虑选择和突变对群体基因频率的影响，则更接近实际情况</a:t>
            </a:r>
            <a:r>
              <a:rPr lang="zh-CN" altLang="zh-CN" sz="3000" dirty="0" smtClean="0">
                <a:latin typeface="黑体" panose="02010609060101010101" pitchFamily="49" charset="-122"/>
                <a:ea typeface="黑体" panose="02010609060101010101" pitchFamily="49" charset="-122"/>
              </a:rPr>
              <a:t>。</a:t>
            </a:r>
            <a:endParaRPr lang="en-US" altLang="zh-CN" sz="3000" dirty="0" smtClean="0">
              <a:latin typeface="黑体" panose="02010609060101010101" pitchFamily="49" charset="-122"/>
              <a:ea typeface="黑体" panose="02010609060101010101" pitchFamily="49" charset="-122"/>
            </a:endParaRPr>
          </a:p>
          <a:p>
            <a:pPr>
              <a:defRPr/>
            </a:pPr>
            <a:r>
              <a:rPr lang="zh-CN" altLang="zh-CN" sz="3000" dirty="0" smtClean="0">
                <a:latin typeface="黑体" panose="02010609060101010101" pitchFamily="49" charset="-122"/>
                <a:ea typeface="黑体" panose="02010609060101010101" pitchFamily="49" charset="-122"/>
              </a:rPr>
              <a:t>显然</a:t>
            </a:r>
            <a:r>
              <a:rPr lang="zh-CN" altLang="zh-CN" sz="3000" dirty="0">
                <a:latin typeface="黑体" panose="02010609060101010101" pitchFamily="49" charset="-122"/>
                <a:ea typeface="黑体" panose="02010609060101010101" pitchFamily="49" charset="-122"/>
              </a:rPr>
              <a:t>，如果突变和选择对基因频率影响的方向相同，那么基因频率的变化相比突变或选择单独存在时的变化要更快些。但是，如果方向相反，那么它们的效应就会相互抵消，最后形成一个稳定的平衡状态</a:t>
            </a:r>
            <a:r>
              <a:rPr lang="zh-CN" altLang="zh-CN" sz="3000" dirty="0" smtClean="0">
                <a:latin typeface="黑体" panose="02010609060101010101" pitchFamily="49" charset="-122"/>
                <a:ea typeface="黑体" panose="02010609060101010101" pitchFamily="49" charset="-122"/>
              </a:rPr>
              <a:t>。</a:t>
            </a:r>
            <a:endParaRPr lang="en-US" altLang="zh-CN" sz="3000" dirty="0" smtClean="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644228935"/>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778098"/>
          </a:xfrm>
        </p:spPr>
        <p:txBody>
          <a:bodyPr>
            <a:normAutofit/>
          </a:bodyPr>
          <a:lstStyle/>
          <a:p>
            <a:pPr eaLnBrk="1" hangingPunct="1"/>
            <a:r>
              <a:rPr lang="zh-CN" altLang="en-US" sz="4000" b="1" dirty="0" smtClean="0">
                <a:effectLst/>
                <a:ea typeface="黑体" pitchFamily="49" charset="-122"/>
              </a:rPr>
              <a:t>突变和隐性选择的联合效应</a:t>
            </a:r>
          </a:p>
        </p:txBody>
      </p:sp>
      <p:sp>
        <p:nvSpPr>
          <p:cNvPr id="184323" name="Rectangle 3"/>
          <p:cNvSpPr>
            <a:spLocks noGrp="1" noChangeArrowheads="1"/>
          </p:cNvSpPr>
          <p:nvPr>
            <p:ph idx="1"/>
          </p:nvPr>
        </p:nvSpPr>
        <p:spPr>
          <a:xfrm>
            <a:off x="467544" y="1124744"/>
            <a:ext cx="8229600" cy="2376264"/>
          </a:xfrm>
        </p:spPr>
        <p:txBody>
          <a:bodyPr>
            <a:normAutofit lnSpcReduction="10000"/>
          </a:bodyPr>
          <a:lstStyle/>
          <a:p>
            <a:pPr eaLnBrk="1" hangingPunct="1">
              <a:defRPr/>
            </a:pPr>
            <a:r>
              <a:rPr lang="zh-CN" altLang="en-US" dirty="0" smtClean="0">
                <a:solidFill>
                  <a:schemeClr val="tx1">
                    <a:lumMod val="95000"/>
                  </a:schemeClr>
                </a:solidFill>
                <a:ea typeface="黑体" pitchFamily="2" charset="-122"/>
              </a:rPr>
              <a:t>假定选择对隐性个体不利，选择系数为</a:t>
            </a:r>
            <a:r>
              <a:rPr lang="en-US" altLang="zh-CN" i="1" dirty="0" smtClean="0">
                <a:solidFill>
                  <a:schemeClr val="tx1">
                    <a:lumMod val="95000"/>
                  </a:schemeClr>
                </a:solidFill>
                <a:ea typeface="黑体" pitchFamily="2" charset="-122"/>
              </a:rPr>
              <a:t>s</a:t>
            </a:r>
            <a:r>
              <a:rPr lang="en-US" altLang="zh-CN" dirty="0" smtClean="0">
                <a:solidFill>
                  <a:schemeClr val="tx1">
                    <a:lumMod val="95000"/>
                  </a:schemeClr>
                </a:solidFill>
                <a:ea typeface="黑体" pitchFamily="2" charset="-122"/>
              </a:rPr>
              <a:t> </a:t>
            </a:r>
            <a:r>
              <a:rPr lang="zh-CN" altLang="en-US" dirty="0" smtClean="0">
                <a:solidFill>
                  <a:schemeClr val="tx1">
                    <a:lumMod val="95000"/>
                  </a:schemeClr>
                </a:solidFill>
                <a:ea typeface="黑体" pitchFamily="2" charset="-122"/>
              </a:rPr>
              <a:t>；突变发生的方向是由</a:t>
            </a:r>
            <a:r>
              <a:rPr lang="en-US" altLang="zh-CN" dirty="0" smtClean="0">
                <a:solidFill>
                  <a:schemeClr val="tx1">
                    <a:lumMod val="95000"/>
                  </a:schemeClr>
                </a:solidFill>
                <a:ea typeface="黑体" pitchFamily="2" charset="-122"/>
              </a:rPr>
              <a:t>A</a:t>
            </a:r>
            <a:r>
              <a:rPr lang="zh-CN" altLang="en-US" dirty="0" smtClean="0">
                <a:solidFill>
                  <a:schemeClr val="tx1">
                    <a:lumMod val="95000"/>
                  </a:schemeClr>
                </a:solidFill>
                <a:ea typeface="黑体" pitchFamily="2" charset="-122"/>
              </a:rPr>
              <a:t>至</a:t>
            </a:r>
            <a:r>
              <a:rPr lang="en-US" altLang="zh-CN" dirty="0" smtClean="0">
                <a:solidFill>
                  <a:schemeClr val="tx1">
                    <a:lumMod val="95000"/>
                  </a:schemeClr>
                </a:solidFill>
                <a:ea typeface="黑体" pitchFamily="2" charset="-122"/>
              </a:rPr>
              <a:t>a</a:t>
            </a:r>
            <a:r>
              <a:rPr lang="zh-CN" altLang="en-US" dirty="0" smtClean="0">
                <a:solidFill>
                  <a:schemeClr val="tx1">
                    <a:lumMod val="95000"/>
                  </a:schemeClr>
                </a:solidFill>
                <a:ea typeface="黑体" pitchFamily="2" charset="-122"/>
              </a:rPr>
              <a:t>，每一世代的突变率为</a:t>
            </a:r>
            <a:r>
              <a:rPr lang="en-US" altLang="zh-CN" i="1" dirty="0" smtClean="0">
                <a:solidFill>
                  <a:schemeClr val="tx1">
                    <a:lumMod val="95000"/>
                  </a:schemeClr>
                </a:solidFill>
                <a:ea typeface="黑体" pitchFamily="2" charset="-122"/>
              </a:rPr>
              <a:t>u</a:t>
            </a:r>
            <a:r>
              <a:rPr lang="en-US" altLang="zh-CN" dirty="0" smtClean="0">
                <a:solidFill>
                  <a:schemeClr val="tx1">
                    <a:lumMod val="95000"/>
                  </a:schemeClr>
                </a:solidFill>
                <a:ea typeface="黑体" pitchFamily="2" charset="-122"/>
              </a:rPr>
              <a:t> </a:t>
            </a:r>
            <a:r>
              <a:rPr lang="zh-CN" altLang="en-US" dirty="0" smtClean="0">
                <a:solidFill>
                  <a:schemeClr val="tx1">
                    <a:lumMod val="95000"/>
                  </a:schemeClr>
                </a:solidFill>
                <a:ea typeface="黑体" pitchFamily="2" charset="-122"/>
              </a:rPr>
              <a:t>。选择的作用是减少</a:t>
            </a:r>
            <a:r>
              <a:rPr lang="en-US" altLang="zh-CN" dirty="0" smtClean="0">
                <a:solidFill>
                  <a:schemeClr val="tx1">
                    <a:lumMod val="95000"/>
                  </a:schemeClr>
                </a:solidFill>
                <a:ea typeface="黑体" pitchFamily="2" charset="-122"/>
              </a:rPr>
              <a:t>a</a:t>
            </a:r>
            <a:r>
              <a:rPr lang="zh-CN" altLang="en-US" dirty="0" smtClean="0">
                <a:solidFill>
                  <a:schemeClr val="tx1">
                    <a:lumMod val="95000"/>
                  </a:schemeClr>
                </a:solidFill>
                <a:ea typeface="黑体" pitchFamily="2" charset="-122"/>
              </a:rPr>
              <a:t>基因频率，即减少</a:t>
            </a:r>
            <a:r>
              <a:rPr lang="en-US" altLang="zh-CN" i="1" dirty="0" smtClean="0">
                <a:solidFill>
                  <a:schemeClr val="tx1">
                    <a:lumMod val="95000"/>
                  </a:schemeClr>
                </a:solidFill>
                <a:ea typeface="黑体" pitchFamily="2" charset="-122"/>
              </a:rPr>
              <a:t>q</a:t>
            </a:r>
            <a:r>
              <a:rPr lang="zh-CN" altLang="en-US" dirty="0" smtClean="0">
                <a:solidFill>
                  <a:schemeClr val="tx1">
                    <a:lumMod val="95000"/>
                  </a:schemeClr>
                </a:solidFill>
                <a:ea typeface="黑体" pitchFamily="2" charset="-122"/>
              </a:rPr>
              <a:t>值；突变的作用是增加</a:t>
            </a:r>
            <a:r>
              <a:rPr lang="en-US" altLang="zh-CN" i="1" dirty="0" smtClean="0">
                <a:solidFill>
                  <a:schemeClr val="tx1">
                    <a:lumMod val="95000"/>
                  </a:schemeClr>
                </a:solidFill>
                <a:ea typeface="黑体" pitchFamily="2" charset="-122"/>
              </a:rPr>
              <a:t>q</a:t>
            </a:r>
            <a:r>
              <a:rPr lang="zh-CN" altLang="en-US" dirty="0" smtClean="0">
                <a:solidFill>
                  <a:schemeClr val="tx1">
                    <a:lumMod val="95000"/>
                  </a:schemeClr>
                </a:solidFill>
                <a:ea typeface="黑体" pitchFamily="2" charset="-122"/>
              </a:rPr>
              <a:t>值。在随即交配群体中每一世代</a:t>
            </a:r>
            <a:r>
              <a:rPr lang="en-US" altLang="zh-CN" i="1" dirty="0" smtClean="0">
                <a:solidFill>
                  <a:schemeClr val="tx1">
                    <a:lumMod val="95000"/>
                  </a:schemeClr>
                </a:solidFill>
                <a:ea typeface="黑体" pitchFamily="2" charset="-122"/>
              </a:rPr>
              <a:t>q</a:t>
            </a:r>
            <a:r>
              <a:rPr lang="zh-CN" altLang="en-US" dirty="0" smtClean="0">
                <a:solidFill>
                  <a:schemeClr val="tx1">
                    <a:lumMod val="95000"/>
                  </a:schemeClr>
                </a:solidFill>
                <a:ea typeface="黑体" pitchFamily="2" charset="-122"/>
              </a:rPr>
              <a:t>值的净变化是 ：</a:t>
            </a:r>
          </a:p>
        </p:txBody>
      </p:sp>
      <p:graphicFrame>
        <p:nvGraphicFramePr>
          <p:cNvPr id="33798" name="对象 4"/>
          <p:cNvGraphicFramePr>
            <a:graphicFrameLocks noChangeAspect="1"/>
          </p:cNvGraphicFramePr>
          <p:nvPr>
            <p:extLst>
              <p:ext uri="{D42A27DB-BD31-4B8C-83A1-F6EECF244321}">
                <p14:modId xmlns:p14="http://schemas.microsoft.com/office/powerpoint/2010/main" val="750057930"/>
              </p:ext>
            </p:extLst>
          </p:nvPr>
        </p:nvGraphicFramePr>
        <p:xfrm>
          <a:off x="1475656" y="3573016"/>
          <a:ext cx="5843587" cy="863600"/>
        </p:xfrm>
        <a:graphic>
          <a:graphicData uri="http://schemas.openxmlformats.org/presentationml/2006/ole">
            <mc:AlternateContent xmlns:mc="http://schemas.openxmlformats.org/markup-compatibility/2006">
              <mc:Choice xmlns:v="urn:schemas-microsoft-com:vml" Requires="v">
                <p:oleObj spid="_x0000_s14380" name="公式" r:id="rId4" imgW="1549400" imgH="228600" progId="Equation.3">
                  <p:embed/>
                </p:oleObj>
              </mc:Choice>
              <mc:Fallback>
                <p:oleObj name="公式" r:id="rId4" imgW="15494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75656" y="3573016"/>
                        <a:ext cx="5843587" cy="8636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34332827"/>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706090"/>
          </a:xfrm>
        </p:spPr>
        <p:txBody>
          <a:bodyPr>
            <a:normAutofit/>
          </a:bodyPr>
          <a:lstStyle/>
          <a:p>
            <a:pPr eaLnBrk="1" hangingPunct="1"/>
            <a:r>
              <a:rPr lang="zh-CN" altLang="en-US" sz="4000" b="1" dirty="0" smtClean="0">
                <a:effectLst/>
                <a:ea typeface="黑体" pitchFamily="49" charset="-122"/>
              </a:rPr>
              <a:t>突变和隐性选择的平衡</a:t>
            </a:r>
          </a:p>
        </p:txBody>
      </p:sp>
      <p:sp>
        <p:nvSpPr>
          <p:cNvPr id="184323" name="Rectangle 3"/>
          <p:cNvSpPr>
            <a:spLocks noGrp="1" noChangeArrowheads="1"/>
          </p:cNvSpPr>
          <p:nvPr>
            <p:ph idx="1"/>
          </p:nvPr>
        </p:nvSpPr>
        <p:spPr>
          <a:xfrm>
            <a:off x="457200" y="2348880"/>
            <a:ext cx="8229600" cy="2664296"/>
          </a:xfrm>
        </p:spPr>
        <p:txBody>
          <a:bodyPr/>
          <a:lstStyle/>
          <a:p>
            <a:pPr eaLnBrk="1" hangingPunct="1">
              <a:defRPr/>
            </a:pPr>
            <a:r>
              <a:rPr lang="zh-CN" altLang="zh-CN" dirty="0">
                <a:effectLst/>
                <a:latin typeface="Arial" pitchFamily="34" charset="0"/>
                <a:ea typeface="黑体" pitchFamily="49" charset="-122"/>
                <a:cs typeface="Arial" pitchFamily="34" charset="0"/>
              </a:rPr>
              <a:t>这是一个稳定的平衡，能很好解释如下事实：对隐性有害个体通常总有一定的比例存留在自然群体中而不能全部消失。因为这样的群体中，是通过突变才把隐性基因保存下来</a:t>
            </a:r>
            <a:r>
              <a:rPr lang="zh-CN" altLang="zh-CN" dirty="0" smtClean="0">
                <a:effectLst/>
                <a:latin typeface="Arial" pitchFamily="34" charset="0"/>
                <a:ea typeface="黑体" pitchFamily="49" charset="-122"/>
                <a:cs typeface="Arial" pitchFamily="34" charset="0"/>
              </a:rPr>
              <a:t>，</a:t>
            </a:r>
            <a:r>
              <a:rPr lang="en-US" altLang="zh-CN" i="1" dirty="0" smtClean="0">
                <a:effectLst/>
                <a:latin typeface="Arial" pitchFamily="34" charset="0"/>
                <a:ea typeface="黑体" pitchFamily="49" charset="-122"/>
                <a:cs typeface="Arial" pitchFamily="34" charset="0"/>
              </a:rPr>
              <a:t>u</a:t>
            </a:r>
            <a:r>
              <a:rPr lang="zh-CN" altLang="zh-CN" dirty="0">
                <a:effectLst/>
                <a:latin typeface="Arial" pitchFamily="34" charset="0"/>
                <a:ea typeface="黑体" pitchFamily="49" charset="-122"/>
                <a:cs typeface="Arial" pitchFamily="34" charset="0"/>
              </a:rPr>
              <a:t>值通常是很小的。</a:t>
            </a:r>
            <a:endParaRPr lang="zh-CN" altLang="en-US" b="1" dirty="0" smtClean="0">
              <a:solidFill>
                <a:schemeClr val="tx1">
                  <a:lumMod val="95000"/>
                </a:schemeClr>
              </a:solidFill>
              <a:latin typeface="Arial" pitchFamily="34" charset="0"/>
              <a:ea typeface="黑体" pitchFamily="49" charset="-122"/>
              <a:cs typeface="Arial" pitchFamily="34" charset="0"/>
            </a:endParaRPr>
          </a:p>
        </p:txBody>
      </p:sp>
      <p:graphicFrame>
        <p:nvGraphicFramePr>
          <p:cNvPr id="34822" name="对象 4"/>
          <p:cNvGraphicFramePr>
            <a:graphicFrameLocks noChangeAspect="1"/>
          </p:cNvGraphicFramePr>
          <p:nvPr>
            <p:extLst>
              <p:ext uri="{D42A27DB-BD31-4B8C-83A1-F6EECF244321}">
                <p14:modId xmlns:p14="http://schemas.microsoft.com/office/powerpoint/2010/main" val="2202465512"/>
              </p:ext>
            </p:extLst>
          </p:nvPr>
        </p:nvGraphicFramePr>
        <p:xfrm>
          <a:off x="539750" y="1197174"/>
          <a:ext cx="5761038" cy="736600"/>
        </p:xfrm>
        <a:graphic>
          <a:graphicData uri="http://schemas.openxmlformats.org/presentationml/2006/ole">
            <mc:AlternateContent xmlns:mc="http://schemas.openxmlformats.org/markup-compatibility/2006">
              <mc:Choice xmlns:v="urn:schemas-microsoft-com:vml" Requires="v">
                <p:oleObj spid="_x0000_s15444" name="公式" r:id="rId4" imgW="1790700" imgH="228600" progId="Equation.3">
                  <p:embed/>
                </p:oleObj>
              </mc:Choice>
              <mc:Fallback>
                <p:oleObj name="公式" r:id="rId4" imgW="1790700" imgH="2286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1197174"/>
                        <a:ext cx="5761038" cy="736600"/>
                      </a:xfrm>
                      <a:prstGeom prst="rect">
                        <a:avLst/>
                      </a:prstGeom>
                      <a:noFill/>
                      <a:ln>
                        <a:noFill/>
                      </a:ln>
                    </p:spPr>
                  </p:pic>
                </p:oleObj>
              </mc:Fallback>
            </mc:AlternateContent>
          </a:graphicData>
        </a:graphic>
      </p:graphicFrame>
      <p:graphicFrame>
        <p:nvGraphicFramePr>
          <p:cNvPr id="34824" name="对象 2"/>
          <p:cNvGraphicFramePr>
            <a:graphicFrameLocks noChangeAspect="1"/>
          </p:cNvGraphicFramePr>
          <p:nvPr>
            <p:extLst>
              <p:ext uri="{D42A27DB-BD31-4B8C-83A1-F6EECF244321}">
                <p14:modId xmlns:p14="http://schemas.microsoft.com/office/powerpoint/2010/main" val="3016373012"/>
              </p:ext>
            </p:extLst>
          </p:nvPr>
        </p:nvGraphicFramePr>
        <p:xfrm>
          <a:off x="6732536" y="836712"/>
          <a:ext cx="1583880" cy="1368177"/>
        </p:xfrm>
        <a:graphic>
          <a:graphicData uri="http://schemas.openxmlformats.org/presentationml/2006/ole">
            <mc:AlternateContent xmlns:mc="http://schemas.openxmlformats.org/markup-compatibility/2006">
              <mc:Choice xmlns:v="urn:schemas-microsoft-com:vml" Requires="v">
                <p:oleObj spid="_x0000_s15445" name="公式" r:id="rId6" imgW="507780" imgH="444307" progId="Equation.3">
                  <p:embed/>
                </p:oleObj>
              </mc:Choice>
              <mc:Fallback>
                <p:oleObj name="公式" r:id="rId6" imgW="507780" imgH="444307"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2536" y="836712"/>
                        <a:ext cx="1583880" cy="136817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69972743"/>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rmAutofit fontScale="90000"/>
          </a:bodyPr>
          <a:lstStyle/>
          <a:p>
            <a:pPr marL="0" indent="0"/>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突变及其类型</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052736"/>
            <a:ext cx="8435280" cy="525780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突变（</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mutation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）是新基因和遗传多样性的最终来源，也是进化和育种的最原始材料</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突变</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一般是指基因核苷酸序列的变化。例如，一个基因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在某碱基位置上发生了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的变化，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序列的改变有可能导致最终生化合成产物蛋白质结构的改变。因此，突变后的基因效应也会发生变化，从而产生出新的表型，结果就产生了一个新的等位基因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颠换</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inversion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）和移位（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translocation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）等染色体重组也能引起遗传变异。为了与染色体畸变相区别，我们将这种基因内部结构的变化称为基因突变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7902876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eaLnBrk="1" hangingPunct="1"/>
            <a:r>
              <a:rPr lang="zh-CN" altLang="en-US" b="1" dirty="0" smtClean="0">
                <a:effectLst/>
                <a:ea typeface="黑体" pitchFamily="49" charset="-122"/>
              </a:rPr>
              <a:t>隐性致死基因的突变率</a:t>
            </a:r>
          </a:p>
        </p:txBody>
      </p:sp>
      <p:sp>
        <p:nvSpPr>
          <p:cNvPr id="184323" name="Rectangle 3"/>
          <p:cNvSpPr>
            <a:spLocks noGrp="1" noChangeArrowheads="1"/>
          </p:cNvSpPr>
          <p:nvPr>
            <p:ph idx="1"/>
          </p:nvPr>
        </p:nvSpPr>
        <p:spPr>
          <a:xfrm>
            <a:off x="457200" y="1412776"/>
            <a:ext cx="8229600" cy="1368151"/>
          </a:xfrm>
        </p:spPr>
        <p:txBody>
          <a:bodyPr/>
          <a:lstStyle/>
          <a:p>
            <a:pPr eaLnBrk="1" hangingPunct="1">
              <a:defRPr/>
            </a:pPr>
            <a:r>
              <a:rPr lang="zh-CN" altLang="zh-CN" dirty="0">
                <a:effectLst/>
                <a:latin typeface="Arial" pitchFamily="34" charset="0"/>
                <a:ea typeface="黑体" pitchFamily="49" charset="-122"/>
                <a:cs typeface="Arial" pitchFamily="34" charset="0"/>
              </a:rPr>
              <a:t>当隐性个体</a:t>
            </a:r>
            <a:r>
              <a:rPr lang="en-US" altLang="zh-CN" dirty="0" err="1">
                <a:effectLst/>
                <a:latin typeface="Arial" pitchFamily="34" charset="0"/>
                <a:ea typeface="黑体" pitchFamily="49" charset="-122"/>
                <a:cs typeface="Arial" pitchFamily="34" charset="0"/>
              </a:rPr>
              <a:t>aa</a:t>
            </a:r>
            <a:r>
              <a:rPr lang="zh-CN" altLang="zh-CN" dirty="0">
                <a:effectLst/>
                <a:latin typeface="Arial" pitchFamily="34" charset="0"/>
                <a:ea typeface="黑体" pitchFamily="49" charset="-122"/>
                <a:cs typeface="Arial" pitchFamily="34" charset="0"/>
              </a:rPr>
              <a:t>为致死时，即</a:t>
            </a:r>
            <a:r>
              <a:rPr lang="en-US" altLang="zh-CN" i="1" dirty="0">
                <a:effectLst/>
                <a:latin typeface="Arial" pitchFamily="34" charset="0"/>
                <a:ea typeface="黑体" pitchFamily="49" charset="-122"/>
                <a:cs typeface="Arial" pitchFamily="34" charset="0"/>
              </a:rPr>
              <a:t>s</a:t>
            </a:r>
            <a:r>
              <a:rPr lang="en-US" altLang="zh-CN" dirty="0">
                <a:effectLst/>
                <a:latin typeface="Arial" pitchFamily="34" charset="0"/>
                <a:ea typeface="黑体" pitchFamily="49" charset="-122"/>
                <a:cs typeface="Arial" pitchFamily="34" charset="0"/>
              </a:rPr>
              <a:t>=1</a:t>
            </a:r>
            <a:r>
              <a:rPr lang="zh-CN" altLang="zh-CN" dirty="0">
                <a:effectLst/>
                <a:latin typeface="Arial" pitchFamily="34" charset="0"/>
                <a:ea typeface="黑体" pitchFamily="49" charset="-122"/>
                <a:cs typeface="Arial" pitchFamily="34" charset="0"/>
              </a:rPr>
              <a:t>，则</a:t>
            </a:r>
            <a:r>
              <a:rPr lang="en-US" altLang="zh-CN" dirty="0" err="1">
                <a:effectLst/>
                <a:latin typeface="Arial" pitchFamily="34" charset="0"/>
                <a:ea typeface="黑体" pitchFamily="49" charset="-122"/>
                <a:cs typeface="Arial" pitchFamily="34" charset="0"/>
              </a:rPr>
              <a:t>aa</a:t>
            </a:r>
            <a:r>
              <a:rPr lang="zh-CN" altLang="zh-CN" dirty="0">
                <a:effectLst/>
                <a:latin typeface="Arial" pitchFamily="34" charset="0"/>
                <a:ea typeface="黑体" pitchFamily="49" charset="-122"/>
                <a:cs typeface="Arial" pitchFamily="34" charset="0"/>
              </a:rPr>
              <a:t>基因型的频率等于突变率：</a:t>
            </a:r>
            <a:endParaRPr lang="zh-CN" altLang="en-US" b="1" dirty="0" smtClean="0">
              <a:solidFill>
                <a:schemeClr val="tx1">
                  <a:lumMod val="95000"/>
                </a:schemeClr>
              </a:solidFill>
              <a:latin typeface="Arial" pitchFamily="34" charset="0"/>
              <a:ea typeface="黑体" pitchFamily="49" charset="-122"/>
              <a:cs typeface="Arial" pitchFamily="34" charset="0"/>
            </a:endParaRPr>
          </a:p>
        </p:txBody>
      </p:sp>
      <p:graphicFrame>
        <p:nvGraphicFramePr>
          <p:cNvPr id="36873" name="对象 3"/>
          <p:cNvGraphicFramePr>
            <a:graphicFrameLocks noChangeAspect="1"/>
          </p:cNvGraphicFramePr>
          <p:nvPr>
            <p:extLst>
              <p:ext uri="{D42A27DB-BD31-4B8C-83A1-F6EECF244321}">
                <p14:modId xmlns:p14="http://schemas.microsoft.com/office/powerpoint/2010/main" val="3265629523"/>
              </p:ext>
            </p:extLst>
          </p:nvPr>
        </p:nvGraphicFramePr>
        <p:xfrm>
          <a:off x="3419475" y="2708920"/>
          <a:ext cx="1728788" cy="893762"/>
        </p:xfrm>
        <a:graphic>
          <a:graphicData uri="http://schemas.openxmlformats.org/presentationml/2006/ole">
            <mc:AlternateContent xmlns:mc="http://schemas.openxmlformats.org/markup-compatibility/2006">
              <mc:Choice xmlns:v="urn:schemas-microsoft-com:vml" Requires="v">
                <p:oleObj spid="_x0000_s17451" name="公式" r:id="rId4" imgW="469696" imgH="241195" progId="Equation.3">
                  <p:embed/>
                </p:oleObj>
              </mc:Choice>
              <mc:Fallback>
                <p:oleObj name="公式" r:id="rId4" imgW="469696" imgH="24119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2708920"/>
                        <a:ext cx="1728788" cy="89376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610042575"/>
      </p:ext>
    </p:extLst>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922114"/>
          </a:xfrm>
        </p:spPr>
        <p:txBody>
          <a:bodyPr>
            <a:normAutofit/>
          </a:bodyPr>
          <a:lstStyle/>
          <a:p>
            <a:pPr eaLnBrk="1" hangingPunct="1"/>
            <a:r>
              <a:rPr lang="zh-CN" altLang="en-US" b="1" dirty="0" smtClean="0">
                <a:effectLst/>
                <a:ea typeface="黑体" pitchFamily="49" charset="-122"/>
              </a:rPr>
              <a:t>突变和显性选择的联合效应</a:t>
            </a:r>
          </a:p>
        </p:txBody>
      </p:sp>
      <p:sp>
        <p:nvSpPr>
          <p:cNvPr id="184323" name="Rectangle 3"/>
          <p:cNvSpPr>
            <a:spLocks noGrp="1" noChangeArrowheads="1"/>
          </p:cNvSpPr>
          <p:nvPr>
            <p:ph idx="1"/>
          </p:nvPr>
        </p:nvSpPr>
        <p:spPr>
          <a:xfrm>
            <a:off x="611560" y="1196752"/>
            <a:ext cx="8064896" cy="4752528"/>
          </a:xfrm>
        </p:spPr>
        <p:txBody>
          <a:bodyPr>
            <a:noAutofit/>
          </a:bodyPr>
          <a:lstStyle/>
          <a:p>
            <a:pPr>
              <a:defRPr/>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如存在部分显性，即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的选择系数分别为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之间但不等于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，这里不加证明地给出平衡频率的近似</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表达式。</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defRPr/>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defRPr/>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defRPr/>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看出，对杂合基因型有选择和无选择的巨大差异。仅对</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的完全选择</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，平衡</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频率等于突变频率的平方根。如对</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同时选择，对于任何接近但不等于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，平衡</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频率近似等于突变频率，远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低于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突变与隐性选择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平衡频率。</a:t>
            </a:r>
            <a:endParaRPr lang="zh-CN" altLang="en-US" sz="2800" b="1" dirty="0" smtClean="0">
              <a:solidFill>
                <a:schemeClr val="tx1">
                  <a:lumMod val="95000"/>
                </a:schemeClr>
              </a:solidFill>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732230439"/>
              </p:ext>
            </p:extLst>
          </p:nvPr>
        </p:nvGraphicFramePr>
        <p:xfrm>
          <a:off x="3851920" y="2447891"/>
          <a:ext cx="1296144" cy="1125125"/>
        </p:xfrm>
        <a:graphic>
          <a:graphicData uri="http://schemas.openxmlformats.org/presentationml/2006/ole">
            <mc:AlternateContent xmlns:mc="http://schemas.openxmlformats.org/markup-compatibility/2006">
              <mc:Choice xmlns:v="urn:schemas-microsoft-com:vml" Requires="v">
                <p:oleObj spid="_x0000_s86048" name="公式" r:id="rId4" imgW="457002" imgH="393529" progId="Equation.3">
                  <p:embed/>
                </p:oleObj>
              </mc:Choice>
              <mc:Fallback>
                <p:oleObj name="公式" r:id="rId4" imgW="457002" imgH="393529"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51920" y="2447891"/>
                        <a:ext cx="1296144" cy="1125125"/>
                      </a:xfrm>
                      <a:prstGeom prst="rect">
                        <a:avLst/>
                      </a:prstGeom>
                      <a:noFill/>
                    </p:spPr>
                  </p:pic>
                </p:oleObj>
              </mc:Fallback>
            </mc:AlternateContent>
          </a:graphicData>
        </a:graphic>
      </p:graphicFrame>
    </p:spTree>
    <p:extLst>
      <p:ext uri="{BB962C8B-B14F-4D97-AF65-F5344CB8AC3E}">
        <p14:creationId xmlns:p14="http://schemas.microsoft.com/office/powerpoint/2010/main" val="2663919568"/>
      </p:ext>
    </p:extLst>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706090"/>
          </a:xfrm>
        </p:spPr>
        <p:txBody>
          <a:bodyPr>
            <a:normAutofit fontScale="90000"/>
          </a:bodyPr>
          <a:lstStyle/>
          <a:p>
            <a:pPr eaLnBrk="1" hangingPunct="1"/>
            <a:r>
              <a:rPr lang="zh-CN" altLang="en-US" b="1" dirty="0" smtClean="0">
                <a:effectLst/>
                <a:ea typeface="黑体" pitchFamily="49" charset="-122"/>
              </a:rPr>
              <a:t>突变和选择的平衡与基因多态性</a:t>
            </a:r>
          </a:p>
        </p:txBody>
      </p:sp>
      <p:sp>
        <p:nvSpPr>
          <p:cNvPr id="184323" name="Rectangle 3"/>
          <p:cNvSpPr>
            <a:spLocks noGrp="1" noChangeArrowheads="1"/>
          </p:cNvSpPr>
          <p:nvPr>
            <p:ph idx="1"/>
          </p:nvPr>
        </p:nvSpPr>
        <p:spPr>
          <a:xfrm>
            <a:off x="395536" y="1052736"/>
            <a:ext cx="8363272" cy="5112568"/>
          </a:xfrm>
        </p:spPr>
        <p:txBody>
          <a:bodyPr>
            <a:noAutofit/>
          </a:bodyPr>
          <a:lstStyle/>
          <a:p>
            <a:pPr>
              <a:defRPr/>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对隐性有害基因来说，通常总有一定的比例存留在自然群体中而不能全部消失。这样的群体中，是通过频发突变才把隐性基因保存下来，突变频率</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通常都很小</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，一个随机交配群体中由</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的突变率</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，对隐性基因的纯合个体</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的选择系数</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=0.02</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平衡频率</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0.03</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因此，该群体中纯合子</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0.0009</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杂合子</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0.0582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约为隐性纯合子的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倍</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defRPr/>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所以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，大部分隐性有害基因存在于杂型合子</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选择</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没有什么效果。甚至</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平衡频率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小</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到隐性个体的频率可以忽略不计时，隐性基因仍可能存留在群体中（即隐藏在杂型合子内）。所以，在发生隐性突变的条件下，自然群体中实际上不可能把隐性基因完全选择掉。</a:t>
            </a:r>
            <a:endParaRPr lang="zh-CN" altLang="en-US" sz="2600" b="1" dirty="0" smtClean="0">
              <a:solidFill>
                <a:schemeClr val="tx1">
                  <a:lumMod val="95000"/>
                </a:schemeClr>
              </a:solidFill>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62953202"/>
      </p:ext>
    </p:extLst>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274638"/>
            <a:ext cx="8229600" cy="850106"/>
          </a:xfrm>
        </p:spPr>
        <p:txBody>
          <a:bodyPr/>
          <a:lstStyle/>
          <a:p>
            <a:pPr eaLnBrk="1" hangingPunct="1"/>
            <a:r>
              <a:rPr lang="zh-CN" altLang="en-US" b="1" dirty="0" smtClean="0">
                <a:effectLst/>
                <a:ea typeface="黑体" pitchFamily="49" charset="-122"/>
              </a:rPr>
              <a:t>突变率的估计</a:t>
            </a:r>
          </a:p>
        </p:txBody>
      </p:sp>
      <p:sp>
        <p:nvSpPr>
          <p:cNvPr id="184323" name="Rectangle 3"/>
          <p:cNvSpPr>
            <a:spLocks noGrp="1" noChangeArrowheads="1"/>
          </p:cNvSpPr>
          <p:nvPr>
            <p:ph idx="1"/>
          </p:nvPr>
        </p:nvSpPr>
        <p:spPr>
          <a:xfrm>
            <a:off x="457200" y="1340768"/>
            <a:ext cx="8229600" cy="4525963"/>
          </a:xfrm>
        </p:spPr>
        <p:txBody>
          <a:bodyPr/>
          <a:lstStyle/>
          <a:p>
            <a:pPr eaLnBrk="1" hangingPunct="1">
              <a:lnSpc>
                <a:spcPct val="90000"/>
              </a:lnSpc>
              <a:defRPr/>
            </a:pPr>
            <a:r>
              <a:rPr lang="zh-CN" altLang="zh-CN" dirty="0">
                <a:effectLst/>
                <a:latin typeface="Arial" pitchFamily="34" charset="0"/>
                <a:ea typeface="黑体" pitchFamily="49" charset="-122"/>
                <a:cs typeface="Arial" pitchFamily="34" charset="0"/>
              </a:rPr>
              <a:t>只要测定出</a:t>
            </a:r>
            <a:r>
              <a:rPr lang="en-US" altLang="zh-CN" i="1" dirty="0">
                <a:effectLst/>
                <a:latin typeface="Arial" pitchFamily="34" charset="0"/>
                <a:ea typeface="黑体" pitchFamily="49" charset="-122"/>
                <a:cs typeface="Arial" pitchFamily="34" charset="0"/>
              </a:rPr>
              <a:t>s</a:t>
            </a:r>
            <a:r>
              <a:rPr lang="zh-CN" altLang="zh-CN" dirty="0">
                <a:effectLst/>
                <a:latin typeface="Arial" pitchFamily="34" charset="0"/>
                <a:ea typeface="黑体" pitchFamily="49" charset="-122"/>
                <a:cs typeface="Arial" pitchFamily="34" charset="0"/>
              </a:rPr>
              <a:t>，</a:t>
            </a:r>
            <a:r>
              <a:rPr lang="zh-CN" altLang="zh-CN" dirty="0" smtClean="0">
                <a:effectLst/>
                <a:latin typeface="Arial" pitchFamily="34" charset="0"/>
                <a:ea typeface="黑体" pitchFamily="49" charset="-122"/>
                <a:cs typeface="Arial" pitchFamily="34" charset="0"/>
              </a:rPr>
              <a:t>就</a:t>
            </a:r>
            <a:r>
              <a:rPr lang="zh-CN" altLang="en-US" dirty="0" smtClean="0">
                <a:effectLst/>
                <a:latin typeface="Arial" pitchFamily="34" charset="0"/>
                <a:ea typeface="黑体" pitchFamily="49" charset="-122"/>
                <a:cs typeface="Arial" pitchFamily="34" charset="0"/>
              </a:rPr>
              <a:t>根据基因频率</a:t>
            </a:r>
            <a:r>
              <a:rPr lang="zh-CN" altLang="zh-CN" dirty="0" smtClean="0">
                <a:effectLst/>
                <a:latin typeface="Arial" pitchFamily="34" charset="0"/>
                <a:ea typeface="黑体" pitchFamily="49" charset="-122"/>
                <a:cs typeface="Arial" pitchFamily="34" charset="0"/>
              </a:rPr>
              <a:t>可</a:t>
            </a:r>
            <a:r>
              <a:rPr lang="zh-CN" altLang="zh-CN" dirty="0">
                <a:effectLst/>
                <a:latin typeface="Arial" pitchFamily="34" charset="0"/>
                <a:ea typeface="黑体" pitchFamily="49" charset="-122"/>
                <a:cs typeface="Arial" pitchFamily="34" charset="0"/>
              </a:rPr>
              <a:t>估算出</a:t>
            </a:r>
            <a:r>
              <a:rPr lang="en-US" altLang="zh-CN" i="1" dirty="0" smtClean="0">
                <a:effectLst/>
                <a:latin typeface="Arial" pitchFamily="34" charset="0"/>
                <a:ea typeface="黑体" pitchFamily="49" charset="-122"/>
                <a:cs typeface="Arial" pitchFamily="34" charset="0"/>
              </a:rPr>
              <a:t>u. </a:t>
            </a:r>
            <a:r>
              <a:rPr lang="zh-CN" altLang="zh-CN" dirty="0" smtClean="0">
                <a:effectLst/>
                <a:latin typeface="Arial" pitchFamily="34" charset="0"/>
                <a:ea typeface="黑体" pitchFamily="49" charset="-122"/>
                <a:cs typeface="Arial" pitchFamily="34" charset="0"/>
              </a:rPr>
              <a:t>人类</a:t>
            </a:r>
            <a:r>
              <a:rPr lang="zh-CN" altLang="zh-CN" dirty="0">
                <a:effectLst/>
                <a:latin typeface="Arial" pitchFamily="34" charset="0"/>
                <a:ea typeface="黑体" pitchFamily="49" charset="-122"/>
                <a:cs typeface="Arial" pitchFamily="34" charset="0"/>
              </a:rPr>
              <a:t>各种基因的自发突变率大多是根据这个公式估得的</a:t>
            </a:r>
            <a:r>
              <a:rPr lang="zh-CN" altLang="zh-CN" dirty="0" smtClean="0">
                <a:effectLst/>
                <a:latin typeface="Arial" pitchFamily="34" charset="0"/>
                <a:ea typeface="黑体" pitchFamily="49" charset="-122"/>
                <a:cs typeface="Arial" pitchFamily="34" charset="0"/>
              </a:rPr>
              <a:t>。</a:t>
            </a:r>
            <a:endParaRPr lang="en-US" altLang="zh-CN" dirty="0" smtClean="0">
              <a:effectLst/>
              <a:latin typeface="Arial" pitchFamily="34" charset="0"/>
              <a:ea typeface="黑体" pitchFamily="49" charset="-122"/>
              <a:cs typeface="Arial" pitchFamily="34" charset="0"/>
            </a:endParaRPr>
          </a:p>
          <a:p>
            <a:pPr eaLnBrk="1" hangingPunct="1">
              <a:lnSpc>
                <a:spcPct val="90000"/>
              </a:lnSpc>
              <a:defRPr/>
            </a:pPr>
            <a:r>
              <a:rPr lang="zh-CN" altLang="zh-CN" dirty="0">
                <a:effectLst/>
                <a:latin typeface="Arial" pitchFamily="34" charset="0"/>
                <a:ea typeface="黑体" pitchFamily="49" charset="-122"/>
                <a:cs typeface="Arial" pitchFamily="34" charset="0"/>
              </a:rPr>
              <a:t>例如，人类中全色盲是属常染色体隐性遗传。据调查，约</a:t>
            </a:r>
            <a:r>
              <a:rPr lang="en-US" altLang="zh-CN" dirty="0">
                <a:effectLst/>
                <a:latin typeface="Arial" pitchFamily="34" charset="0"/>
                <a:ea typeface="黑体" pitchFamily="49" charset="-122"/>
                <a:cs typeface="Arial" pitchFamily="34" charset="0"/>
              </a:rPr>
              <a:t>8</a:t>
            </a:r>
            <a:r>
              <a:rPr lang="zh-CN" altLang="zh-CN" dirty="0">
                <a:effectLst/>
                <a:latin typeface="Arial" pitchFamily="34" charset="0"/>
                <a:ea typeface="黑体" pitchFamily="49" charset="-122"/>
                <a:cs typeface="Arial" pitchFamily="34" charset="0"/>
              </a:rPr>
              <a:t>万人中有一个</a:t>
            </a:r>
            <a:r>
              <a:rPr lang="zh-CN" altLang="zh-CN" dirty="0" smtClean="0">
                <a:effectLst/>
                <a:latin typeface="Arial" pitchFamily="34" charset="0"/>
                <a:ea typeface="黑体" pitchFamily="49" charset="-122"/>
                <a:cs typeface="Arial" pitchFamily="34" charset="0"/>
              </a:rPr>
              <a:t>全色盲</a:t>
            </a:r>
            <a:r>
              <a:rPr lang="en-US" altLang="zh-CN" dirty="0" smtClean="0">
                <a:effectLst/>
                <a:latin typeface="Arial" pitchFamily="34" charset="0"/>
                <a:ea typeface="黑体" pitchFamily="49" charset="-122"/>
                <a:cs typeface="Arial" pitchFamily="34" charset="0"/>
              </a:rPr>
              <a:t>, </a:t>
            </a:r>
            <a:r>
              <a:rPr lang="zh-CN" altLang="zh-CN" dirty="0" smtClean="0">
                <a:effectLst/>
                <a:latin typeface="Arial" pitchFamily="34" charset="0"/>
                <a:ea typeface="黑体" pitchFamily="49" charset="-122"/>
                <a:cs typeface="Arial" pitchFamily="34" charset="0"/>
              </a:rPr>
              <a:t>全色盲</a:t>
            </a:r>
            <a:r>
              <a:rPr lang="zh-CN" altLang="zh-CN" dirty="0">
                <a:effectLst/>
                <a:latin typeface="Arial" pitchFamily="34" charset="0"/>
                <a:ea typeface="黑体" pitchFamily="49" charset="-122"/>
                <a:cs typeface="Arial" pitchFamily="34" charset="0"/>
              </a:rPr>
              <a:t>的平均子女数约为正常人的一半（</a:t>
            </a:r>
            <a:r>
              <a:rPr lang="en-US" altLang="zh-CN" i="1" dirty="0">
                <a:effectLst/>
                <a:latin typeface="Arial" pitchFamily="34" charset="0"/>
                <a:ea typeface="黑体" pitchFamily="49" charset="-122"/>
                <a:cs typeface="Arial" pitchFamily="34" charset="0"/>
              </a:rPr>
              <a:t>s</a:t>
            </a:r>
            <a:r>
              <a:rPr lang="en-US" altLang="zh-CN" dirty="0">
                <a:effectLst/>
                <a:latin typeface="Arial" pitchFamily="34" charset="0"/>
                <a:ea typeface="黑体" pitchFamily="49" charset="-122"/>
                <a:cs typeface="Arial" pitchFamily="34" charset="0"/>
              </a:rPr>
              <a:t>=0.5</a:t>
            </a:r>
            <a:r>
              <a:rPr lang="zh-CN" altLang="zh-CN" dirty="0">
                <a:effectLst/>
                <a:latin typeface="Arial" pitchFamily="34" charset="0"/>
                <a:ea typeface="黑体" pitchFamily="49" charset="-122"/>
                <a:cs typeface="Arial" pitchFamily="34" charset="0"/>
              </a:rPr>
              <a:t>）。</a:t>
            </a:r>
            <a:r>
              <a:rPr lang="zh-CN" altLang="en-US" dirty="0" smtClean="0">
                <a:effectLst/>
                <a:latin typeface="Arial" pitchFamily="34" charset="0"/>
                <a:ea typeface="黑体" pitchFamily="49" charset="-122"/>
                <a:cs typeface="Arial" pitchFamily="34" charset="0"/>
              </a:rPr>
              <a:t> </a:t>
            </a:r>
            <a:endParaRPr lang="zh-CN" altLang="en-US" b="1" dirty="0" smtClean="0">
              <a:solidFill>
                <a:schemeClr val="tx1">
                  <a:lumMod val="95000"/>
                </a:schemeClr>
              </a:solidFill>
              <a:latin typeface="Arial" pitchFamily="34" charset="0"/>
              <a:ea typeface="黑体" pitchFamily="49" charset="-122"/>
              <a:cs typeface="Arial" pitchFamily="34" charset="0"/>
            </a:endParaRPr>
          </a:p>
        </p:txBody>
      </p:sp>
      <p:sp>
        <p:nvSpPr>
          <p:cNvPr id="8" name="灯片编号占位符 7"/>
          <p:cNvSpPr>
            <a:spLocks noGrp="1"/>
          </p:cNvSpPr>
          <p:nvPr>
            <p:ph type="sldNum" sz="quarter" idx="12"/>
          </p:nvPr>
        </p:nvSpPr>
        <p:spPr/>
        <p:txBody>
          <a:bodyPr/>
          <a:lstStyle/>
          <a:p>
            <a:pPr>
              <a:defRPr/>
            </a:pPr>
            <a:fld id="{5B9BFFF4-CA25-4F9E-B4A1-E4BA354891E2}" type="slidenum">
              <a:rPr lang="en-US" altLang="zh-CN"/>
              <a:pPr>
                <a:defRPr/>
              </a:pPr>
              <a:t>63</a:t>
            </a:fld>
            <a:endParaRPr lang="en-US" altLang="zh-CN"/>
          </a:p>
        </p:txBody>
      </p:sp>
      <p:graphicFrame>
        <p:nvGraphicFramePr>
          <p:cNvPr id="35846" name="对象 5"/>
          <p:cNvGraphicFramePr>
            <a:graphicFrameLocks noChangeAspect="1"/>
          </p:cNvGraphicFramePr>
          <p:nvPr>
            <p:extLst>
              <p:ext uri="{D42A27DB-BD31-4B8C-83A1-F6EECF244321}">
                <p14:modId xmlns:p14="http://schemas.microsoft.com/office/powerpoint/2010/main" val="4094097027"/>
              </p:ext>
            </p:extLst>
          </p:nvPr>
        </p:nvGraphicFramePr>
        <p:xfrm>
          <a:off x="6588125" y="44624"/>
          <a:ext cx="1440259" cy="1244114"/>
        </p:xfrm>
        <a:graphic>
          <a:graphicData uri="http://schemas.openxmlformats.org/presentationml/2006/ole">
            <mc:AlternateContent xmlns:mc="http://schemas.openxmlformats.org/markup-compatibility/2006">
              <mc:Choice xmlns:v="urn:schemas-microsoft-com:vml" Requires="v">
                <p:oleObj spid="_x0000_s16509" name="公式" r:id="rId4" imgW="507780" imgH="444307" progId="Equation.3">
                  <p:embed/>
                </p:oleObj>
              </mc:Choice>
              <mc:Fallback>
                <p:oleObj name="公式" r:id="rId4" imgW="507780" imgH="444307"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125" y="44624"/>
                        <a:ext cx="1440259" cy="1244114"/>
                      </a:xfrm>
                      <a:prstGeom prst="rect">
                        <a:avLst/>
                      </a:prstGeom>
                      <a:noFill/>
                      <a:ln>
                        <a:noFill/>
                      </a:ln>
                    </p:spPr>
                  </p:pic>
                </p:oleObj>
              </mc:Fallback>
            </mc:AlternateContent>
          </a:graphicData>
        </a:graphic>
      </p:graphicFrame>
      <p:graphicFrame>
        <p:nvGraphicFramePr>
          <p:cNvPr id="35848" name="对象 8"/>
          <p:cNvGraphicFramePr>
            <a:graphicFrameLocks noChangeAspect="1"/>
          </p:cNvGraphicFramePr>
          <p:nvPr>
            <p:extLst>
              <p:ext uri="{D42A27DB-BD31-4B8C-83A1-F6EECF244321}">
                <p14:modId xmlns:p14="http://schemas.microsoft.com/office/powerpoint/2010/main" val="3248974803"/>
              </p:ext>
            </p:extLst>
          </p:nvPr>
        </p:nvGraphicFramePr>
        <p:xfrm>
          <a:off x="971550" y="4581128"/>
          <a:ext cx="2098675" cy="863600"/>
        </p:xfrm>
        <a:graphic>
          <a:graphicData uri="http://schemas.openxmlformats.org/presentationml/2006/ole">
            <mc:AlternateContent xmlns:mc="http://schemas.openxmlformats.org/markup-compatibility/2006">
              <mc:Choice xmlns:v="urn:schemas-microsoft-com:vml" Requires="v">
                <p:oleObj spid="_x0000_s16510" name="公式" r:id="rId6" imgW="596900" imgH="241300" progId="Equation.3">
                  <p:embed/>
                </p:oleObj>
              </mc:Choice>
              <mc:Fallback>
                <p:oleObj name="公式" r:id="rId6" imgW="596900" imgH="24130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71550" y="4581128"/>
                        <a:ext cx="2098675" cy="863600"/>
                      </a:xfrm>
                      <a:prstGeom prst="rect">
                        <a:avLst/>
                      </a:prstGeom>
                      <a:noFill/>
                      <a:ln>
                        <a:noFill/>
                      </a:ln>
                    </p:spPr>
                  </p:pic>
                </p:oleObj>
              </mc:Fallback>
            </mc:AlternateContent>
          </a:graphicData>
        </a:graphic>
      </p:graphicFrame>
      <p:graphicFrame>
        <p:nvGraphicFramePr>
          <p:cNvPr id="35850" name="对象 10"/>
          <p:cNvGraphicFramePr>
            <a:graphicFrameLocks noChangeAspect="1"/>
          </p:cNvGraphicFramePr>
          <p:nvPr>
            <p:extLst>
              <p:ext uri="{D42A27DB-BD31-4B8C-83A1-F6EECF244321}">
                <p14:modId xmlns:p14="http://schemas.microsoft.com/office/powerpoint/2010/main" val="4074663707"/>
              </p:ext>
            </p:extLst>
          </p:nvPr>
        </p:nvGraphicFramePr>
        <p:xfrm>
          <a:off x="3421063" y="4581128"/>
          <a:ext cx="4773612" cy="863600"/>
        </p:xfrm>
        <a:graphic>
          <a:graphicData uri="http://schemas.openxmlformats.org/presentationml/2006/ole">
            <mc:AlternateContent xmlns:mc="http://schemas.openxmlformats.org/markup-compatibility/2006">
              <mc:Choice xmlns:v="urn:schemas-microsoft-com:vml" Requires="v">
                <p:oleObj spid="_x0000_s16511" name="公式" r:id="rId8" imgW="1269720" imgH="228600" progId="Equation.3">
                  <p:embed/>
                </p:oleObj>
              </mc:Choice>
              <mc:Fallback>
                <p:oleObj name="公式" r:id="rId8" imgW="1269720" imgH="228600" progId="Equation.3">
                  <p:embed/>
                  <p:pic>
                    <p:nvPicPr>
                      <p:cNvPr id="0" name=""/>
                      <p:cNvPicPr>
                        <a:picLocks noChangeAspect="1" noChangeArrowheads="1"/>
                      </p:cNvPicPr>
                      <p:nvPr/>
                    </p:nvPicPr>
                    <p:blipFill>
                      <a:blip r:embed="rId9"/>
                      <a:srcRect/>
                      <a:stretch>
                        <a:fillRect/>
                      </a:stretch>
                    </p:blipFill>
                    <p:spPr bwMode="auto">
                      <a:xfrm>
                        <a:off x="3421063" y="4581128"/>
                        <a:ext cx="4773612" cy="86360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24970236"/>
      </p:ext>
    </p:extLst>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331640" y="418654"/>
            <a:ext cx="6840760" cy="1354162"/>
          </a:xfrm>
        </p:spPr>
        <p:txBody>
          <a:bodyPr>
            <a:normAutofit fontScale="90000"/>
          </a:bodyPr>
          <a:lstStyle/>
          <a:p>
            <a:pPr marL="0" indent="0"/>
            <a:r>
              <a:rPr lang="en-US" altLang="zh-CN" b="1" dirty="0">
                <a:latin typeface="Times New Roman" panose="02020603050405020304" pitchFamily="18" charset="0"/>
                <a:ea typeface="黑体" panose="02010609060101010101" pitchFamily="49" charset="-122"/>
                <a:cs typeface="Times New Roman" panose="02020603050405020304" pitchFamily="18" charset="0"/>
              </a:rPr>
              <a:t>§2.4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基因的多态性</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和选择</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的连锁效应</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916832"/>
            <a:ext cx="8229600" cy="4209331"/>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§2.4.1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自然群体中基因的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多态性</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选择的连锁</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§2.4.3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遗传平衡及其</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分类</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662312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260648"/>
            <a:ext cx="7416824" cy="1296144"/>
          </a:xfrm>
        </p:spPr>
        <p:txBody>
          <a:bodyPr>
            <a:normAutofit fontScale="90000"/>
          </a:bodyPr>
          <a:lstStyle/>
          <a:p>
            <a:r>
              <a:rPr lang="zh-CN" altLang="en-US" b="1" dirty="0" smtClean="0">
                <a:latin typeface="黑体" panose="02010609060101010101" pitchFamily="49" charset="-122"/>
                <a:ea typeface="黑体" panose="02010609060101010101" pitchFamily="49" charset="-122"/>
              </a:rPr>
              <a:t>由于选择的作用，有害突变</a:t>
            </a:r>
            <a:r>
              <a:rPr lang="zh-CN" altLang="zh-CN" b="1" dirty="0" smtClean="0">
                <a:latin typeface="黑体" panose="02010609060101010101" pitchFamily="49" charset="-122"/>
                <a:ea typeface="黑体" panose="02010609060101010101" pitchFamily="49" charset="-122"/>
              </a:rPr>
              <a:t>基因</a:t>
            </a:r>
            <a:r>
              <a:rPr lang="zh-CN" altLang="en-US" b="1" dirty="0" smtClean="0">
                <a:latin typeface="黑体" panose="02010609060101010101" pitchFamily="49" charset="-122"/>
                <a:ea typeface="黑体" panose="02010609060101010101" pitchFamily="49" charset="-122"/>
              </a:rPr>
              <a:t>在自然群体中</a:t>
            </a:r>
            <a:r>
              <a:rPr lang="zh-CN" altLang="zh-CN" b="1" dirty="0" smtClean="0">
                <a:latin typeface="黑体" panose="02010609060101010101" pitchFamily="49" charset="-122"/>
                <a:ea typeface="黑体" panose="02010609060101010101" pitchFamily="49" charset="-122"/>
              </a:rPr>
              <a:t>的</a:t>
            </a:r>
            <a:r>
              <a:rPr lang="zh-CN" altLang="en-US" b="1" dirty="0" smtClean="0">
                <a:latin typeface="黑体" panose="02010609060101010101" pitchFamily="49" charset="-122"/>
                <a:ea typeface="黑体" panose="02010609060101010101" pitchFamily="49" charset="-122"/>
              </a:rPr>
              <a:t>频率一般都很低</a:t>
            </a:r>
            <a:endParaRPr lang="zh-CN" altLang="en-US"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251520" y="1700808"/>
            <a:ext cx="8568952" cy="4968552"/>
          </a:xfrm>
        </p:spPr>
        <p:txBody>
          <a:bodyPr>
            <a:noAutofit/>
          </a:bodyPr>
          <a:lstStyle/>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野生型</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到有害突变一般属于</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正向突变</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正向突变</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的频率远高于反向突变。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没有选择的存在</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中的大部分基因最终都是有害的突变基因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自然群体中，有害突变基因相对于野生型有较低的适合度。</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突变和选择</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平衡公式中</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，有害基因的选择系数一般远远高于突变频率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突变和选择的共同作用下，平衡群体中有害突变的基因频率并不会很高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。如</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u</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s</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时，突变基因的平衡频率仅为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0.0014</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。考虑</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显性效应时，平衡频率将更</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低。突变</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和选择的共同作用，很好地解释了自然群体中有害突变比较稀有这一常见现象。</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5492511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260648"/>
            <a:ext cx="7416824" cy="720080"/>
          </a:xfrm>
        </p:spPr>
        <p:txBody>
          <a:bodyPr>
            <a:normAutofit fontScale="90000"/>
          </a:bodyPr>
          <a:lstStyle/>
          <a:p>
            <a:r>
              <a:rPr lang="zh-CN" altLang="en-US" b="1" dirty="0" smtClean="0">
                <a:latin typeface="黑体" panose="02010609060101010101" pitchFamily="49" charset="-122"/>
                <a:ea typeface="黑体" panose="02010609060101010101" pitchFamily="49" charset="-122"/>
              </a:rPr>
              <a:t>多态性座位</a:t>
            </a:r>
            <a:endParaRPr lang="zh-CN" altLang="en-US"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755576" y="1124744"/>
            <a:ext cx="7704856" cy="5184576"/>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当一个座位上，多于一个的等位基因频率高到突变和选择平衡理论不能解释的时候，如突变基因的频率超过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，称这个座位具有多态性（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polymorphism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几乎</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所有的遗传群体，都能在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序列到表型性状的不同水平上观测到多态性。有时，基因引起的可观测形态变异比较少。但是，利用分子标记技术仍可以检测到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水平上的广泛变异。例如，动植物的指纹图谱鉴定，就是利用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水平的多态性来区分不同基因型的个体。</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6979369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260648"/>
            <a:ext cx="7416824" cy="936104"/>
          </a:xfrm>
        </p:spPr>
        <p:txBody>
          <a:bodyPr>
            <a:normAutofit/>
          </a:bodyPr>
          <a:lstStyle/>
          <a:p>
            <a:r>
              <a:rPr lang="zh-CN" altLang="en-US" b="1" dirty="0" smtClean="0">
                <a:latin typeface="黑体" panose="02010609060101010101" pitchFamily="49" charset="-122"/>
                <a:ea typeface="黑体" panose="02010609060101010101" pitchFamily="49" charset="-122"/>
              </a:rPr>
              <a:t>稀有基因和常见基因</a:t>
            </a:r>
            <a:endParaRPr lang="zh-CN" altLang="en-US"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323528" y="1268760"/>
            <a:ext cx="8496944" cy="4608512"/>
          </a:xfrm>
        </p:spPr>
        <p:txBody>
          <a:bodyPr>
            <a:noAutofit/>
          </a:bodyPr>
          <a:lstStyle/>
          <a:p>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对于大多数自然群体，只要样本足够大，很多座位上都会发现多于一个的等位性变异。样本越大，发现的等位基因也就越多。但是，有的频率会比较高，有的频率可能非常低</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b="1" dirty="0" smtClean="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研究方便，人们常把这些等位基因按照频率的高低分为稀有和常见两类</a:t>
            </a:r>
            <a:r>
              <a:rPr lang="zh-CN" altLang="zh-CN" sz="2800" b="1" dirty="0" smtClean="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。稀有</a:t>
            </a:r>
            <a:r>
              <a:rPr lang="zh-CN"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基因（</a:t>
            </a:r>
            <a:r>
              <a:rPr lang="en-US"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rare allele</a:t>
            </a:r>
            <a:r>
              <a:rPr lang="zh-CN"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）和常见基因（</a:t>
            </a:r>
            <a:r>
              <a:rPr lang="en-US"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common allele</a:t>
            </a:r>
            <a:r>
              <a:rPr lang="zh-CN" altLang="zh-CN" sz="2800" b="1" dirty="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）的划分带有主观性</a:t>
            </a:r>
            <a:r>
              <a:rPr lang="zh-CN" altLang="zh-CN" sz="2800" b="1" dirty="0" smtClean="0">
                <a:solidFill>
                  <a:srgbClr val="0070C0"/>
                </a:solidFill>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b="1" dirty="0" smtClean="0">
              <a:solidFill>
                <a:srgbClr val="0070C0"/>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人们</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一般倾向于把频率低于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的基因称为稀有基因，高于这个频率时则称为常见基因。根据</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Hardy-Weinberg</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定律，稀有基因主要存在于杂合子中。例如，一个基因的频率为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，该基因的杂合子在群体中的存在比例近似等于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。因此，可以认为稀有基因在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个个体中至多有一个携带者。</a:t>
            </a:r>
          </a:p>
        </p:txBody>
      </p:sp>
    </p:spTree>
    <p:extLst>
      <p:ext uri="{BB962C8B-B14F-4D97-AF65-F5344CB8AC3E}">
        <p14:creationId xmlns:p14="http://schemas.microsoft.com/office/powerpoint/2010/main" val="95181176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188640"/>
            <a:ext cx="7416824" cy="792088"/>
          </a:xfrm>
        </p:spPr>
        <p:txBody>
          <a:bodyPr>
            <a:normAutofit/>
          </a:bodyPr>
          <a:lstStyle/>
          <a:p>
            <a:r>
              <a:rPr lang="zh-CN" altLang="en-US" sz="4000" b="1" dirty="0">
                <a:latin typeface="黑体" panose="02010609060101010101" pitchFamily="49" charset="-122"/>
                <a:ea typeface="黑体" panose="02010609060101010101" pitchFamily="49" charset="-122"/>
              </a:rPr>
              <a:t>多态性</a:t>
            </a:r>
            <a:r>
              <a:rPr lang="zh-CN" altLang="en-US" sz="4000" b="1" dirty="0" smtClean="0">
                <a:latin typeface="黑体" panose="02010609060101010101" pitchFamily="49" charset="-122"/>
                <a:ea typeface="黑体" panose="02010609060101010101" pitchFamily="49" charset="-122"/>
              </a:rPr>
              <a:t>座位和单态性座位</a:t>
            </a:r>
            <a:endParaRPr lang="zh-CN" altLang="en-US" sz="4000"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467544" y="980728"/>
            <a:ext cx="8280920" cy="532859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人们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常用最高的等位基因频率来判断一个座位是否多态，常用的划分标准是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。也就是说，等位基因的最高频率不超过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的座位，则认为是多态性座位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两个等位基因频率相等时，杂合子的频率最高；基因频率差异越大，杂合子的频率越低。这个结果对于复等位基因也是成立的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两个等位基因的座位来说，</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的划分标准相当于杂合子频率不低于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约等于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。例如，最高频率超过</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0.95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，说明群体中只有一个等位基因的频率很高，大部分个体都是这个等位基因的纯合体，称这样的座位是单态的（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monomorphism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spTree>
    <p:extLst>
      <p:ext uri="{BB962C8B-B14F-4D97-AF65-F5344CB8AC3E}">
        <p14:creationId xmlns:p14="http://schemas.microsoft.com/office/powerpoint/2010/main" val="342284412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260648"/>
            <a:ext cx="7416824"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产生多态性的原因</a:t>
            </a:r>
            <a:endParaRPr lang="zh-CN" altLang="en-US" sz="4000"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323528" y="1196752"/>
            <a:ext cx="8424936" cy="280831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自然群体中，产生多态性的原因有很多，</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除了</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前面介绍的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有利于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杂合子的选择外，还有依赖于基因型频率的选择、一因多效性、上位性互作、环境效应、中性突变、奇异分离、配子选择、性选择等等。</a:t>
            </a:r>
          </a:p>
        </p:txBody>
      </p:sp>
    </p:spTree>
    <p:extLst>
      <p:ext uri="{BB962C8B-B14F-4D97-AF65-F5344CB8AC3E}">
        <p14:creationId xmlns:p14="http://schemas.microsoft.com/office/powerpoint/2010/main" val="2431315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60648"/>
            <a:ext cx="8229600" cy="648072"/>
          </a:xfrm>
        </p:spPr>
        <p:txBody>
          <a:bodyPr>
            <a:normAutofit fontScale="90000"/>
          </a:bodyPr>
          <a:lstStyle/>
          <a:p>
            <a:pPr marL="0" indent="0"/>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突变的作用和发生频率</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052736"/>
            <a:ext cx="8579296" cy="551723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动植物育种中，突变也可能给人工选择带来更多机会。例如，绿色革命中发挥重要作用的小麦矮秆基因是一个自然突变，目前的矮秆和半矮秆小麦品种就是利用了这一突变</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条件下基因的突变频率总是比较低，单个基因在一个世代中的突变频率大约在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10</a:t>
            </a:r>
            <a:r>
              <a:rPr lang="en-US" altLang="zh-CN" sz="2600" baseline="300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之间。尽管如此，由于一个群体往往包含很多个体，每个个体都携带大量有可能发生突变的基因，低突变频率也能产生很多新的突变等位基因</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另外</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，高温、低温、射线或化学诱变剂处理等外界因素，也会大大提高基因的突变频率。突变育种就是利用物理和化学的方法对育种材料（如种子）进行处理，以产生较多的突变体，从而为选择提供更多的遗传变异。</a:t>
            </a:r>
          </a:p>
        </p:txBody>
      </p:sp>
    </p:spTree>
    <p:extLst>
      <p:ext uri="{BB962C8B-B14F-4D97-AF65-F5344CB8AC3E}">
        <p14:creationId xmlns:p14="http://schemas.microsoft.com/office/powerpoint/2010/main" val="393962676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332656"/>
            <a:ext cx="7416824" cy="864096"/>
          </a:xfrm>
        </p:spPr>
        <p:txBody>
          <a:bodyPr>
            <a:normAutofit/>
          </a:bodyPr>
          <a:lstStyle/>
          <a:p>
            <a:r>
              <a:rPr lang="zh-CN" altLang="zh-CN" sz="4000" b="1" dirty="0">
                <a:latin typeface="黑体" panose="02010609060101010101" pitchFamily="49" charset="-122"/>
                <a:ea typeface="黑体" panose="02010609060101010101" pitchFamily="49" charset="-122"/>
              </a:rPr>
              <a:t>选择的连锁效应</a:t>
            </a:r>
            <a:endParaRPr lang="zh-CN" altLang="en-US" sz="4000" b="1" dirty="0">
              <a:latin typeface="黑体" panose="02010609060101010101" pitchFamily="49" charset="-122"/>
              <a:ea typeface="黑体" panose="02010609060101010101" pitchFamily="49" charset="-122"/>
            </a:endParaRPr>
          </a:p>
        </p:txBody>
      </p:sp>
      <p:sp>
        <p:nvSpPr>
          <p:cNvPr id="4" name="内容占位符 3"/>
          <p:cNvSpPr>
            <a:spLocks noGrp="1"/>
          </p:cNvSpPr>
          <p:nvPr>
            <p:ph idx="1"/>
          </p:nvPr>
        </p:nvSpPr>
        <p:spPr>
          <a:xfrm>
            <a:off x="755576" y="1340768"/>
            <a:ext cx="7488832" cy="172819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对于遗传上存在连锁的座位来说，选择在改变一个座位上基因频率的同时，也可能改变连锁座位上的基因频率。</a:t>
            </a:r>
          </a:p>
        </p:txBody>
      </p:sp>
    </p:spTree>
    <p:extLst>
      <p:ext uri="{BB962C8B-B14F-4D97-AF65-F5344CB8AC3E}">
        <p14:creationId xmlns:p14="http://schemas.microsoft.com/office/powerpoint/2010/main" val="391416440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755576" y="260648"/>
            <a:ext cx="7920880" cy="648072"/>
          </a:xfrm>
        </p:spPr>
        <p:txBody>
          <a:bodyPr>
            <a:normAutofit fontScale="90000"/>
          </a:bodyPr>
          <a:lstStyle/>
          <a:p>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时，选择不产生连锁效应</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980728"/>
            <a:ext cx="8064896"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一个群体中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四</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种配子</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，四种等位基因的频率均为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，两个座位处于平衡状态，即连锁不平衡度</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选择使得所有的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都保留下来，而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只有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保留下来，那么选择后四种配子还有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，标准化后的频率为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0.3125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0.3125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0.1875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0.1875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计算基因频率发现，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的频率分别变为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0.625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的频率并未发生任何改变，仍然为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。因此，对一个座位的选择，不会影响另一个平衡座位上的基因频率。</a:t>
            </a:r>
          </a:p>
        </p:txBody>
      </p:sp>
    </p:spTree>
    <p:extLst>
      <p:ext uri="{BB962C8B-B14F-4D97-AF65-F5344CB8AC3E}">
        <p14:creationId xmlns:p14="http://schemas.microsoft.com/office/powerpoint/2010/main" val="84279506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99592" y="260648"/>
            <a:ext cx="7560840" cy="720080"/>
          </a:xfrm>
        </p:spPr>
        <p:txBody>
          <a:bodyPr>
            <a:normAutofit/>
          </a:bodyPr>
          <a:lstStyle/>
          <a:p>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D&gt;</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时，选择将产生连锁效应</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内容占位符 3"/>
          <p:cNvSpPr>
            <a:spLocks noGrp="1"/>
          </p:cNvSpPr>
          <p:nvPr>
            <p:ph idx="1"/>
          </p:nvPr>
        </p:nvSpPr>
        <p:spPr>
          <a:xfrm>
            <a:off x="539552" y="1052736"/>
            <a:ext cx="8064896" cy="511256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如对于另外两个座位来说，配子</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，四种等位基因的频率均为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，但两个座位处于不平衡状态（这里的</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=0.15</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前面类似，选择使得所有的</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都保留下来，而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只有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保留下来。选择后四种配子还有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0.24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，标准化后的频率为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0.125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0.075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前面一样，</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的频率分别变为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0.625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0.375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。不一样</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的是，</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的频率也发生了改变，分别变为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0.575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0.425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43957791"/>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1475656" y="188640"/>
            <a:ext cx="6480720" cy="792088"/>
          </a:xfrm>
        </p:spPr>
        <p:txBody>
          <a:bodyPr>
            <a:normAutofit/>
          </a:bodyPr>
          <a:lstStyle/>
          <a:p>
            <a:r>
              <a:rPr lang="zh-CN" altLang="zh-CN" sz="4000" b="1" dirty="0" smtClean="0">
                <a:effectLst/>
                <a:latin typeface="黑体" pitchFamily="49" charset="-122"/>
                <a:ea typeface="黑体" pitchFamily="49" charset="-122"/>
              </a:rPr>
              <a:t>选择中的搭车效应</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205680" y="1052736"/>
            <a:ext cx="8686800" cy="5472608"/>
          </a:xfrm>
        </p:spPr>
        <p:txBody>
          <a:bodyPr>
            <a:normAutofit lnSpcReduction="10000"/>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因此，尽管基因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是中性的，选择在提高等位基因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频率的同时，也提高了连锁座位上等位基因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的频率。这种现象称为搭车效应（</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Hitch-hiking effect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随机交配群体中，座位间的不平衡程度随着随机交配世代的增加而逐渐消失，或者说如果有足够的时间，遗传上连锁座位间的不平衡将消失，搭车效应也随之停止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小群体中，随机漂移也将影响座位间的不平衡。在连锁非常紧密的情况下，可能发生搭车效应，此时只要被选择的基因固定下来，搭车效应随即停止。一般来说，连锁越松散，搭车效应停止越早。反之，连锁越紧密，搭车效应停止越迟。选择强度越大，对搭车基因的影响也越大。</a:t>
            </a:r>
            <a:endParaRPr lang="en-US" altLang="zh-CN" sz="2800" dirty="0" smtClean="0">
              <a:effectLst/>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48939120"/>
      </p:ext>
    </p:extLst>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1043608" y="260648"/>
            <a:ext cx="7200800" cy="720080"/>
          </a:xfrm>
        </p:spPr>
        <p:txBody>
          <a:bodyPr>
            <a:normAutofit/>
          </a:bodyPr>
          <a:lstStyle/>
          <a:p>
            <a:r>
              <a:rPr lang="zh-CN" altLang="zh-CN" sz="4000" b="1" dirty="0">
                <a:latin typeface="黑体" panose="02010609060101010101" pitchFamily="49" charset="-122"/>
                <a:ea typeface="黑体" panose="02010609060101010101" pitchFamily="49" charset="-122"/>
              </a:rPr>
              <a:t>选择</a:t>
            </a:r>
            <a:r>
              <a:rPr lang="zh-CN" altLang="zh-CN" sz="4000" b="1" dirty="0" smtClean="0">
                <a:latin typeface="黑体" panose="02010609060101010101" pitchFamily="49" charset="-122"/>
                <a:ea typeface="黑体" panose="02010609060101010101" pitchFamily="49" charset="-122"/>
              </a:rPr>
              <a:t>清除</a:t>
            </a:r>
            <a:r>
              <a:rPr lang="zh-CN" altLang="en-US" sz="4000" b="1" dirty="0" smtClean="0">
                <a:latin typeface="黑体" panose="02010609060101010101" pitchFamily="49" charset="-122"/>
                <a:ea typeface="黑体" panose="02010609060101010101" pitchFamily="49" charset="-122"/>
              </a:rPr>
              <a:t>和连锁累赘现象</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539552" y="1052736"/>
            <a:ext cx="8136904" cy="5328592"/>
          </a:xfrm>
        </p:spPr>
        <p:txBody>
          <a:bodyPr>
            <a:normAutofit lnSpcReduction="10000"/>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一个有利突变发生后，这个突变基因的适合度越高，选择将其固定下来的速度就越快。当这个突变基因被快速固定之后，与此座位紧密连锁的染色体区域由于搭车效应也被固定下来，大片紧密连锁的染色体区域也因此失去多态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搭车效应而引起多态性下降的现象，遗传上称为选择清除（</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selective sweep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）。被清除区域的大小依赖于重组率，低重组率的染色体区域、失去多态性的区域就会很长</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此外</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的有利基因和另一个座位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的不利基因紧密连锁，在选择座位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有利基因的同时，也选择了座位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的不利基因，这种现象称为连锁累赘（</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linkage drag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effectLst/>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11700152"/>
      </p:ext>
    </p:extLst>
  </p:cSld>
  <p:clrMapOvr>
    <a:masterClrMapping/>
  </p:clrMapOvr>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827584" y="260648"/>
            <a:ext cx="7632848" cy="720080"/>
          </a:xfrm>
        </p:spPr>
        <p:txBody>
          <a:bodyPr>
            <a:normAutofit/>
          </a:bodyPr>
          <a:lstStyle/>
          <a:p>
            <a:r>
              <a:rPr lang="zh-CN" altLang="en-US" sz="4000" b="1" dirty="0" smtClean="0">
                <a:effectLst/>
                <a:latin typeface="黑体" pitchFamily="49" charset="-122"/>
                <a:ea typeface="黑体" pitchFamily="49" charset="-122"/>
              </a:rPr>
              <a:t>矮秆基因利用与“绿色革命”</a:t>
            </a:r>
          </a:p>
        </p:txBody>
      </p:sp>
      <p:sp>
        <p:nvSpPr>
          <p:cNvPr id="30723" name="Rectangle 3"/>
          <p:cNvSpPr>
            <a:spLocks noGrp="1" noChangeArrowheads="1"/>
          </p:cNvSpPr>
          <p:nvPr>
            <p:ph idx="1"/>
          </p:nvPr>
        </p:nvSpPr>
        <p:spPr>
          <a:xfrm>
            <a:off x="251520" y="1052736"/>
            <a:ext cx="8712968" cy="4968552"/>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例如，在绿色革命中发挥重要作用的小麦矮秆基因，一开始被发现于农艺性状表现很差的遗传材料中。最初的几轮回交转育，在导入矮秆基因的同时，也导入了矮秆基因附近的大片染色体片段。因此，最初获得的矮秆育种材料农艺性状也很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这就是连锁累赘现象。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随着回交、自交和选择的继续，矮秆基因与紧密连锁的不利基因间有更多重组的机会。在不断重组的过程中，矮秆基因所在的原始染色体片段不断变小，最终打破了矮秆基因与不利农艺性状基因间的连锁，选育出既矮秆又农艺性状优良的小麦新品种。</a:t>
            </a:r>
            <a:endParaRPr lang="en-US" altLang="zh-CN" sz="2800" dirty="0" smtClean="0">
              <a:effectLst/>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132321453"/>
      </p:ext>
    </p:extLst>
  </p:cSld>
  <p:clrMapOvr>
    <a:masterClrMapping/>
  </p:clrMapOvr>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827584" y="260648"/>
            <a:ext cx="7632848" cy="792088"/>
          </a:xfrm>
        </p:spPr>
        <p:txBody>
          <a:bodyPr>
            <a:normAutofit/>
          </a:bodyPr>
          <a:lstStyle/>
          <a:p>
            <a:r>
              <a:rPr lang="zh-CN" altLang="zh-CN" sz="4000" b="1" dirty="0">
                <a:latin typeface="黑体" panose="02010609060101010101" pitchFamily="49" charset="-122"/>
                <a:ea typeface="黑体" panose="02010609060101010101" pitchFamily="49" charset="-122"/>
              </a:rPr>
              <a:t>遗传平衡及其分类</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467544" y="1052736"/>
            <a:ext cx="8280920" cy="5040560"/>
          </a:xfrm>
        </p:spPr>
        <p:txBody>
          <a:bodyPr>
            <a:noAutofit/>
          </a:bodyPr>
          <a:lstStyle/>
          <a:p>
            <a:pPr>
              <a:lnSpc>
                <a:spcPct val="110000"/>
              </a:lnSpc>
            </a:pP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遗传平衡主要指的是群体结构的平衡，也就是说群体基因频率和基因型频率保持不变的状态</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。平衡</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一般分为稳定和不稳定两种类型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稳定平衡可以是全局稳定（</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globally stable</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），也可能是局部稳定（</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locally stable</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）。全局稳定的平衡与基因的起始频率无关，不管基因的起始频率如何变化，平衡群体的基因频率都保持不变。局部稳定的平衡与基因的起始频率有关，不同的起始频率对应于不同的平衡频率。</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83C0B492-F39D-4794-8E01-AC9BB0A71E1D}" type="slidenum">
              <a:rPr lang="en-US" altLang="zh-CN"/>
              <a:pPr>
                <a:defRPr/>
              </a:pPr>
              <a:t>76</a:t>
            </a:fld>
            <a:endParaRPr lang="en-US" altLang="zh-CN"/>
          </a:p>
        </p:txBody>
      </p:sp>
    </p:spTree>
    <p:extLst>
      <p:ext uri="{BB962C8B-B14F-4D97-AF65-F5344CB8AC3E}">
        <p14:creationId xmlns:p14="http://schemas.microsoft.com/office/powerpoint/2010/main" val="4239687512"/>
      </p:ext>
    </p:extLst>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1835696" y="260648"/>
            <a:ext cx="3240360"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稳定</a:t>
            </a:r>
            <a:r>
              <a:rPr lang="zh-CN" altLang="zh-CN" sz="4000" b="1" dirty="0" smtClean="0">
                <a:latin typeface="黑体" panose="02010609060101010101" pitchFamily="49" charset="-122"/>
                <a:ea typeface="黑体" panose="02010609060101010101" pitchFamily="49" charset="-122"/>
              </a:rPr>
              <a:t>平衡</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539552" y="1052736"/>
            <a:ext cx="8208912" cy="5184576"/>
          </a:xfrm>
        </p:spPr>
        <p:txBody>
          <a:bodyPr>
            <a:normAutofit fontScale="92500" lnSpcReduction="10000"/>
          </a:bodyPr>
          <a:lstStyle/>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稳定平衡（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stable equilibrium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）来说，当基因频率接近于平衡频率时，群体随世代逐渐趋近于平衡状态。在平衡群体中，当基因频率发生微小波动后，仍然能够回到平衡状态</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lvl="1">
              <a:lnSpc>
                <a:spcPct val="110000"/>
              </a:lnSpc>
            </a:pP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非</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逆突变为</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例，</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当群体的基因频率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&gt;0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时，后代群体的基因频率将逐渐下降，最终趋近于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群体的基因频率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时，所有后代群体的基因频率也都是</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lvl="1">
              <a:lnSpc>
                <a:spcPct val="11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，频率</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是一个平衡状态。同时，平衡频率与起始频率没有任何关系，因此</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还是一个全局平衡。</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83C0B492-F39D-4794-8E01-AC9BB0A71E1D}" type="slidenum">
              <a:rPr lang="en-US" altLang="zh-CN"/>
              <a:pPr>
                <a:defRPr/>
              </a:pPr>
              <a:t>77</a:t>
            </a:fld>
            <a:endParaRPr lang="en-US" altLang="zh-CN"/>
          </a:p>
        </p:txBody>
      </p:sp>
      <p:graphicFrame>
        <p:nvGraphicFramePr>
          <p:cNvPr id="2" name="对象 1"/>
          <p:cNvGraphicFramePr>
            <a:graphicFrameLocks noChangeAspect="1"/>
          </p:cNvGraphicFramePr>
          <p:nvPr>
            <p:extLst>
              <p:ext uri="{D42A27DB-BD31-4B8C-83A1-F6EECF244321}">
                <p14:modId xmlns:p14="http://schemas.microsoft.com/office/powerpoint/2010/main" val="475772466"/>
              </p:ext>
            </p:extLst>
          </p:nvPr>
        </p:nvGraphicFramePr>
        <p:xfrm>
          <a:off x="4932040" y="188640"/>
          <a:ext cx="3232568" cy="864096"/>
        </p:xfrm>
        <a:graphic>
          <a:graphicData uri="http://schemas.openxmlformats.org/presentationml/2006/ole">
            <mc:AlternateContent xmlns:mc="http://schemas.openxmlformats.org/markup-compatibility/2006">
              <mc:Choice xmlns:v="urn:schemas-microsoft-com:vml" Requires="v">
                <p:oleObj spid="_x0000_s88089" name="公式" r:id="rId4" imgW="914400" imgH="241300" progId="Equation.3">
                  <p:embed/>
                </p:oleObj>
              </mc:Choice>
              <mc:Fallback>
                <p:oleObj name="公式" r:id="rId4" imgW="914400" imgH="2413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32040" y="188640"/>
                        <a:ext cx="3232568" cy="86409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096613514"/>
      </p:ext>
    </p:extLst>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1187624" y="260648"/>
            <a:ext cx="4752528"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不稳定</a:t>
            </a:r>
            <a:r>
              <a:rPr lang="zh-CN" altLang="zh-CN" sz="4000" b="1" dirty="0" smtClean="0">
                <a:latin typeface="黑体" panose="02010609060101010101" pitchFamily="49" charset="-122"/>
                <a:ea typeface="黑体" panose="02010609060101010101" pitchFamily="49" charset="-122"/>
              </a:rPr>
              <a:t>平衡</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611560" y="1196752"/>
            <a:ext cx="7848872" cy="5112568"/>
          </a:xfrm>
        </p:spPr>
        <p:txBody>
          <a:bodyPr>
            <a:norm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对于不稳定平衡（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unstable equilibrium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）来说，平衡群体的基因频率发生微小波动时，后代群体就不能回到平衡状态</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lvl="1">
              <a:lnSpc>
                <a:spcPct val="11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对于不利</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隐性基因的选择来说，如果群体中全部都是不利等位基因，即基因型</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的频率为</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，这时选择将不起任何作用，后代群体中也将全部是纯合基因型</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是一个平衡状态</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。但是</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偏离了</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，由于选择的作用，后代群体中的频率</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将不断下降，最终趋近于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lvl="1">
              <a:lnSpc>
                <a:spcPct val="11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是一个不稳定平衡</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而</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q</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只是一个局部稳定的平衡，而不是一个全局稳定的平衡。</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83C0B492-F39D-4794-8E01-AC9BB0A71E1D}" type="slidenum">
              <a:rPr lang="en-US" altLang="zh-CN"/>
              <a:pPr>
                <a:defRPr/>
              </a:pPr>
              <a:t>78</a:t>
            </a:fld>
            <a:endParaRPr lang="en-US" altLang="zh-CN"/>
          </a:p>
        </p:txBody>
      </p:sp>
      <p:graphicFrame>
        <p:nvGraphicFramePr>
          <p:cNvPr id="3" name="对象 2"/>
          <p:cNvGraphicFramePr>
            <a:graphicFrameLocks noChangeAspect="1"/>
          </p:cNvGraphicFramePr>
          <p:nvPr>
            <p:extLst>
              <p:ext uri="{D42A27DB-BD31-4B8C-83A1-F6EECF244321}">
                <p14:modId xmlns:p14="http://schemas.microsoft.com/office/powerpoint/2010/main" val="1740095658"/>
              </p:ext>
            </p:extLst>
          </p:nvPr>
        </p:nvGraphicFramePr>
        <p:xfrm>
          <a:off x="5252169" y="44624"/>
          <a:ext cx="2416175" cy="1223963"/>
        </p:xfrm>
        <a:graphic>
          <a:graphicData uri="http://schemas.openxmlformats.org/presentationml/2006/ole">
            <mc:AlternateContent xmlns:mc="http://schemas.openxmlformats.org/markup-compatibility/2006">
              <mc:Choice xmlns:v="urn:schemas-microsoft-com:vml" Requires="v">
                <p:oleObj spid="_x0000_s91161" name="公式" r:id="rId4" imgW="901440" imgH="457200" progId="Equation.3">
                  <p:embed/>
                </p:oleObj>
              </mc:Choice>
              <mc:Fallback>
                <p:oleObj name="公式" r:id="rId4" imgW="901440" imgH="457200" progId="Equation.3">
                  <p:embed/>
                  <p:pic>
                    <p:nvPicPr>
                      <p:cNvPr id="0" name="对象 9"/>
                      <p:cNvPicPr>
                        <a:picLocks noChangeAspect="1" noChangeArrowheads="1"/>
                      </p:cNvPicPr>
                      <p:nvPr/>
                    </p:nvPicPr>
                    <p:blipFill>
                      <a:blip r:embed="rId5"/>
                      <a:srcRect/>
                      <a:stretch>
                        <a:fillRect/>
                      </a:stretch>
                    </p:blipFill>
                    <p:spPr bwMode="auto">
                      <a:xfrm>
                        <a:off x="5252169" y="44624"/>
                        <a:ext cx="2416175" cy="122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735160239"/>
      </p:ext>
    </p:extLst>
  </p:cSld>
  <p:clrMapOvr>
    <a:masterClrMapping/>
  </p:clrMapOvr>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467544" y="260648"/>
            <a:ext cx="8229600" cy="720080"/>
          </a:xfrm>
        </p:spPr>
        <p:txBody>
          <a:bodyPr>
            <a:normAutofit fontScale="90000"/>
          </a:bodyPr>
          <a:lstStyle/>
          <a:p>
            <a:r>
              <a:rPr lang="zh-CN" altLang="zh-CN" b="1" dirty="0" smtClean="0">
                <a:latin typeface="黑体" panose="02010609060101010101" pitchFamily="49" charset="-122"/>
                <a:ea typeface="黑体" panose="02010609060101010101" pitchFamily="49" charset="-122"/>
              </a:rPr>
              <a:t>平衡点</a:t>
            </a:r>
            <a:r>
              <a:rPr lang="zh-CN" altLang="zh-CN" b="1" dirty="0">
                <a:latin typeface="黑体" panose="02010609060101010101" pitchFamily="49" charset="-122"/>
                <a:ea typeface="黑体" panose="02010609060101010101" pitchFamily="49" charset="-122"/>
              </a:rPr>
              <a:t>依赖于起始基因频率的情况</a:t>
            </a:r>
            <a:endParaRPr lang="zh-CN" altLang="en-US"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539552" y="1052736"/>
            <a:ext cx="8147248" cy="5256584"/>
          </a:xfrm>
        </p:spPr>
        <p:txBody>
          <a:bodyPr>
            <a:normAutofit fontScale="85000" lnSpcReduction="10000"/>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假定起始群体中等位基因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的频率分别为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q</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的适合度为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的适合度为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。选择发生后，等位基因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和频率改变量分别为：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这样，如果起始频率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在后代群体中将不断增加，最终趋近于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；如果起始频率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小于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在后代群体中将不断减少，最终趋近于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；如果起始频率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在后代群体中一直为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，对应于起始频率小于、等于和大于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，分别存在三个平衡点</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是不稳定平衡，另外两个是局部稳定平衡。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83C0B492-F39D-4794-8E01-AC9BB0A71E1D}" type="slidenum">
              <a:rPr lang="en-US" altLang="zh-CN"/>
              <a:pPr>
                <a:defRPr/>
              </a:pPr>
              <a:t>79</a:t>
            </a:fld>
            <a:endParaRPr lang="en-US" altLang="zh-CN"/>
          </a:p>
        </p:txBody>
      </p:sp>
      <p:graphicFrame>
        <p:nvGraphicFramePr>
          <p:cNvPr id="4" name="对象 3"/>
          <p:cNvGraphicFramePr>
            <a:graphicFrameLocks noChangeAspect="1"/>
          </p:cNvGraphicFramePr>
          <p:nvPr>
            <p:extLst>
              <p:ext uri="{D42A27DB-BD31-4B8C-83A1-F6EECF244321}">
                <p14:modId xmlns:p14="http://schemas.microsoft.com/office/powerpoint/2010/main" val="3007757177"/>
              </p:ext>
            </p:extLst>
          </p:nvPr>
        </p:nvGraphicFramePr>
        <p:xfrm>
          <a:off x="1763688" y="2276872"/>
          <a:ext cx="1777554" cy="1008112"/>
        </p:xfrm>
        <a:graphic>
          <a:graphicData uri="http://schemas.openxmlformats.org/presentationml/2006/ole">
            <mc:AlternateContent xmlns:mc="http://schemas.openxmlformats.org/markup-compatibility/2006">
              <mc:Choice xmlns:v="urn:schemas-microsoft-com:vml" Requires="v">
                <p:oleObj spid="_x0000_s92207" name="公式" r:id="rId4" imgW="787058" imgH="444307" progId="Equation.3">
                  <p:embed/>
                </p:oleObj>
              </mc:Choice>
              <mc:Fallback>
                <p:oleObj name="公式" r:id="rId4" imgW="787058" imgH="444307"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3688" y="2276872"/>
                        <a:ext cx="1777554" cy="100811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577587"/>
              </p:ext>
            </p:extLst>
          </p:nvPr>
        </p:nvGraphicFramePr>
        <p:xfrm>
          <a:off x="3851920" y="2276872"/>
          <a:ext cx="3635195" cy="1008112"/>
        </p:xfrm>
        <a:graphic>
          <a:graphicData uri="http://schemas.openxmlformats.org/presentationml/2006/ole">
            <mc:AlternateContent xmlns:mc="http://schemas.openxmlformats.org/markup-compatibility/2006">
              <mc:Choice xmlns:v="urn:schemas-microsoft-com:vml" Requires="v">
                <p:oleObj spid="_x0000_s92208" name="公式" r:id="rId6" imgW="1524000" imgH="419100" progId="Equation.3">
                  <p:embed/>
                </p:oleObj>
              </mc:Choice>
              <mc:Fallback>
                <p:oleObj name="公式" r:id="rId6" imgW="1524000" imgH="4191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51920" y="2276872"/>
                        <a:ext cx="3635195" cy="1008112"/>
                      </a:xfrm>
                      <a:prstGeom prst="rect">
                        <a:avLst/>
                      </a:prstGeom>
                      <a:noFill/>
                    </p:spPr>
                  </p:pic>
                </p:oleObj>
              </mc:Fallback>
            </mc:AlternateContent>
          </a:graphicData>
        </a:graphic>
      </p:graphicFrame>
    </p:spTree>
    <p:extLst>
      <p:ext uri="{BB962C8B-B14F-4D97-AF65-F5344CB8AC3E}">
        <p14:creationId xmlns:p14="http://schemas.microsoft.com/office/powerpoint/2010/main" val="272824584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274638"/>
            <a:ext cx="7848872" cy="634082"/>
          </a:xfrm>
        </p:spPr>
        <p:txBody>
          <a:bodyPr>
            <a:normAutofit fontScale="90000"/>
          </a:bodyPr>
          <a:lstStyle/>
          <a:p>
            <a:pPr marL="0" indent="0"/>
            <a:r>
              <a:rPr lang="zh-CN" altLang="zh-CN" b="1" dirty="0">
                <a:latin typeface="黑体" panose="02010609060101010101" pitchFamily="49" charset="-122"/>
                <a:ea typeface="黑体" panose="02010609060101010101" pitchFamily="49" charset="-122"/>
              </a:rPr>
              <a:t>频发</a:t>
            </a:r>
            <a:r>
              <a:rPr lang="zh-CN" altLang="zh-CN" b="1" dirty="0" smtClean="0">
                <a:latin typeface="黑体" panose="02010609060101010101" pitchFamily="49" charset="-122"/>
                <a:ea typeface="黑体" panose="02010609060101010101" pitchFamily="49" charset="-122"/>
              </a:rPr>
              <a:t>突变和</a:t>
            </a:r>
            <a:r>
              <a:rPr lang="zh-CN" altLang="zh-CN" b="1" dirty="0">
                <a:latin typeface="黑体" panose="02010609060101010101" pitchFamily="49" charset="-122"/>
                <a:ea typeface="黑体" panose="02010609060101010101" pitchFamily="49" charset="-122"/>
              </a:rPr>
              <a:t>非频发突变</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179512" y="1052736"/>
            <a:ext cx="8686800"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根据发生频率的高低，可把突变分为频发突变（</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recurrent mutation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）和非频发突变（</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non-recurrent mutation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）两种类型</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，在某一座位只发生一次</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到</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的突变，即基因型为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的群体中，有一个个体的基因型突变为</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此个体以后会遇到能否有机会成活，能否有机会产生配子等问题。即使有机会，突变基因在突变个体中也只有一半的机会进入下一世代；在其后的世代中它又遇到同样的命运。这样，经过若干世代之后，突变基因一般就会不复存在</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，单个突变基因的丢失是永远的、经常性的。所以，遗传上一般考虑的是频发突变，即突变频率足以引起群体中基因频率的改变，在一个大群体中，突变基因不会因为随机抽样而丢失。</a:t>
            </a:r>
          </a:p>
        </p:txBody>
      </p:sp>
    </p:spTree>
    <p:extLst>
      <p:ext uri="{BB962C8B-B14F-4D97-AF65-F5344CB8AC3E}">
        <p14:creationId xmlns:p14="http://schemas.microsoft.com/office/powerpoint/2010/main" val="159945637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标题 3"/>
          <p:cNvSpPr>
            <a:spLocks noGrp="1"/>
          </p:cNvSpPr>
          <p:nvPr>
            <p:ph type="title"/>
          </p:nvPr>
        </p:nvSpPr>
        <p:spPr>
          <a:xfrm>
            <a:off x="1475656" y="260648"/>
            <a:ext cx="6264696" cy="720080"/>
          </a:xfrm>
        </p:spPr>
        <p:txBody>
          <a:bodyPr>
            <a:normAutofit/>
          </a:bodyPr>
          <a:lstStyle/>
          <a:p>
            <a:r>
              <a:rPr lang="zh-CN" altLang="zh-CN" sz="4000" b="1" dirty="0">
                <a:latin typeface="黑体" panose="02010609060101010101" pitchFamily="49" charset="-122"/>
                <a:ea typeface="黑体" panose="02010609060101010101" pitchFamily="49" charset="-122"/>
              </a:rPr>
              <a:t>半稳定平衡</a:t>
            </a:r>
            <a:endParaRPr lang="zh-CN" altLang="en-US" sz="4000" b="1" dirty="0" smtClean="0">
              <a:effectLst/>
              <a:latin typeface="黑体" pitchFamily="49" charset="-122"/>
              <a:ea typeface="黑体" pitchFamily="49" charset="-122"/>
            </a:endParaRPr>
          </a:p>
        </p:txBody>
      </p:sp>
      <p:sp>
        <p:nvSpPr>
          <p:cNvPr id="30723" name="Rectangle 3"/>
          <p:cNvSpPr>
            <a:spLocks noGrp="1" noChangeArrowheads="1"/>
          </p:cNvSpPr>
          <p:nvPr>
            <p:ph idx="1"/>
          </p:nvPr>
        </p:nvSpPr>
        <p:spPr>
          <a:xfrm>
            <a:off x="683568" y="980728"/>
            <a:ext cx="7776864" cy="5400600"/>
          </a:xfrm>
        </p:spPr>
        <p:txBody>
          <a:bodyPr>
            <a:noAutofit/>
          </a:bodyPr>
          <a:lstStyle/>
          <a:p>
            <a:pPr>
              <a:lnSpc>
                <a:spcPct val="120000"/>
              </a:lnSpc>
            </a:pP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Hardy-Weinberg</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定律描述的随机交配大群体，是一种更为特殊的遗传平衡。在这个平衡中，后代群体的基因频率与起始群体始终保持</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相同</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起始频率代表一个平衡点，有无穷多个平衡点。这样的平衡有时也成为半稳定平衡（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semi-stable equilibrium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对于自交交配系统来说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，重复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自交无穷多代后，纯合基因型的频率等于起始群体的等位基因频率，并保持不变。这种平衡并未改变基因频率，因此也可以看作是半稳定平衡。</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灯片编号占位符 7"/>
          <p:cNvSpPr>
            <a:spLocks noGrp="1"/>
          </p:cNvSpPr>
          <p:nvPr>
            <p:ph type="sldNum" sz="quarter" idx="12"/>
          </p:nvPr>
        </p:nvSpPr>
        <p:spPr/>
        <p:txBody>
          <a:bodyPr/>
          <a:lstStyle/>
          <a:p>
            <a:pPr>
              <a:defRPr/>
            </a:pPr>
            <a:fld id="{83C0B492-F39D-4794-8E01-AC9BB0A71E1D}" type="slidenum">
              <a:rPr lang="en-US" altLang="zh-CN"/>
              <a:pPr>
                <a:defRPr/>
              </a:pPr>
              <a:t>80</a:t>
            </a:fld>
            <a:endParaRPr lang="en-US" altLang="zh-CN"/>
          </a:p>
        </p:txBody>
      </p:sp>
    </p:spTree>
    <p:extLst>
      <p:ext uri="{BB962C8B-B14F-4D97-AF65-F5344CB8AC3E}">
        <p14:creationId xmlns:p14="http://schemas.microsoft.com/office/powerpoint/2010/main" val="47591083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rmAutofit fontScale="90000"/>
          </a:bodyPr>
          <a:lstStyle/>
          <a:p>
            <a:pPr marL="0" indent="0"/>
            <a:r>
              <a:rPr lang="zh-CN" altLang="zh-CN" b="1" dirty="0">
                <a:latin typeface="Times New Roman" panose="02020603050405020304" pitchFamily="18" charset="0"/>
                <a:ea typeface="黑体" panose="02010609060101010101" pitchFamily="49" charset="-122"/>
                <a:cs typeface="Times New Roman" panose="02020603050405020304" pitchFamily="18" charset="0"/>
              </a:rPr>
              <a:t>非逆</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突变和</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可逆突变</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229600" cy="4752528"/>
          </a:xfrm>
        </p:spPr>
        <p:txBody>
          <a:bodyPr>
            <a:norm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常态情况下的频发突变又可分为非逆突变（</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irreversible mutation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）和可逆突变（</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reversible mutation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一个座位上的两个等位基因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为例，在每个世代中，等位基因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以一定的频率突变为等位基因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，但等位基因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不会突变为等位基因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，称这种突变是不可逆的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突变为等位基因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的同时，等位基因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也以一定的频率突变为等位基因</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，称这种突变是可逆的。</a:t>
            </a:r>
          </a:p>
        </p:txBody>
      </p:sp>
    </p:spTree>
    <p:extLst>
      <p:ext uri="{BB962C8B-B14F-4D97-AF65-F5344CB8AC3E}">
        <p14:creationId xmlns:p14="http://schemas.microsoft.com/office/powerpoint/2010/main" val="38409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6679</Words>
  <Application>Microsoft Office PowerPoint</Application>
  <PresentationFormat>全屏显示(4:3)</PresentationFormat>
  <Paragraphs>489</Paragraphs>
  <Slides>80</Slides>
  <Notes>56</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80</vt:i4>
      </vt:variant>
    </vt:vector>
  </HeadingPairs>
  <TitlesOfParts>
    <vt:vector size="82" baseType="lpstr">
      <vt:lpstr>Office 主题</vt:lpstr>
      <vt:lpstr>公式</vt:lpstr>
      <vt:lpstr>第2章 群体遗传结构的定向改变</vt:lpstr>
      <vt:lpstr>影响群体结构的因素</vt:lpstr>
      <vt:lpstr>影响群体结构的因素</vt:lpstr>
      <vt:lpstr>本章的主要内容</vt:lpstr>
      <vt:lpstr>§2.1 突变和迁移对基因频率的影响</vt:lpstr>
      <vt:lpstr>突变及其类型</vt:lpstr>
      <vt:lpstr>突变的作用和发生频率</vt:lpstr>
      <vt:lpstr>频发突变和非频发突变</vt:lpstr>
      <vt:lpstr>非逆突变和可逆突变</vt:lpstr>
      <vt:lpstr>非逆突变对基因频率的改变量</vt:lpstr>
      <vt:lpstr>基因频率改变的世代数</vt:lpstr>
      <vt:lpstr>突变频率的估计</vt:lpstr>
      <vt:lpstr>可逆突变</vt:lpstr>
      <vt:lpstr>可逆突变过程中基因频率的变化</vt:lpstr>
      <vt:lpstr>可逆突变的平衡频率</vt:lpstr>
      <vt:lpstr>世代间基因频率的递推关系</vt:lpstr>
      <vt:lpstr>基因频率到达给定值的时间</vt:lpstr>
      <vt:lpstr>随机交配群体中可逆突变座位上等位基因频率随时间变化曲线</vt:lpstr>
      <vt:lpstr>突变对群体结构的影响</vt:lpstr>
      <vt:lpstr>迁移</vt:lpstr>
      <vt:lpstr>从大陆向岛屿的单向迁移模型图</vt:lpstr>
      <vt:lpstr>迁移对基因频率的影响 </vt:lpstr>
      <vt:lpstr>相邻世代间基因频率的关系 </vt:lpstr>
      <vt:lpstr>多个大陆群体向岛屿群体的迁移 </vt:lpstr>
      <vt:lpstr>多个大陆群体向岛屿群体的迁移 </vt:lpstr>
      <vt:lpstr>相互迁移及其结果 </vt:lpstr>
      <vt:lpstr>突变和迁移之间的相似性 </vt:lpstr>
      <vt:lpstr>突变和迁移的异同</vt:lpstr>
      <vt:lpstr>§2.2 选择对基因频率的影响</vt:lpstr>
      <vt:lpstr>选择</vt:lpstr>
      <vt:lpstr>自然选择</vt:lpstr>
      <vt:lpstr>人工选择</vt:lpstr>
      <vt:lpstr>适合度与选择系数</vt:lpstr>
      <vt:lpstr>利用婴儿群体和成人群体的基因型调查数据估计适合度和选择系数</vt:lpstr>
      <vt:lpstr>适合度的显隐性 参数s、h、s1、s2在（0，1）之间取值，但不能等于0或1</vt:lpstr>
      <vt:lpstr>适合度的类型与选择的结果 参数s、h、s1、s2在（0，1）之间取值，但不能等于0或1；p和q分别为等位基因A和a的频率 </vt:lpstr>
      <vt:lpstr>加性适合度的最终结果</vt:lpstr>
      <vt:lpstr>显隐性适合度的最终结果</vt:lpstr>
      <vt:lpstr>共显性适合度的最终结果</vt:lpstr>
      <vt:lpstr>不利于隐性基因的部分选择 </vt:lpstr>
      <vt:lpstr>连续世代的基因频率间的关系</vt:lpstr>
      <vt:lpstr>基因频率的变化量</vt:lpstr>
      <vt:lpstr>PowerPoint 演示文稿</vt:lpstr>
      <vt:lpstr>实例</vt:lpstr>
      <vt:lpstr>不利于隐性基因的完全选择，即s=1 </vt:lpstr>
      <vt:lpstr>连续世代的基因频率间的关系</vt:lpstr>
      <vt:lpstr>实例</vt:lpstr>
      <vt:lpstr>有利于杂型合子的选择</vt:lpstr>
      <vt:lpstr>连续世代的基因频率间的关系</vt:lpstr>
      <vt:lpstr>平衡时的基因频率</vt:lpstr>
      <vt:lpstr>人类遗传研究中选择有利于杂型合子的经典例子</vt:lpstr>
      <vt:lpstr>纯合型HbAHbA的选择系数</vt:lpstr>
      <vt:lpstr>选择有利于杂型合子HbAHbS的原因</vt:lpstr>
      <vt:lpstr>选择的有效性</vt:lpstr>
      <vt:lpstr>选择对基因频率的影响</vt:lpstr>
      <vt:lpstr>§2.3 突变和选择的联合效应</vt:lpstr>
      <vt:lpstr>突变和选择的联合效应</vt:lpstr>
      <vt:lpstr>突变和隐性选择的联合效应</vt:lpstr>
      <vt:lpstr>突变和隐性选择的平衡</vt:lpstr>
      <vt:lpstr>隐性致死基因的突变率</vt:lpstr>
      <vt:lpstr>突变和显性选择的联合效应</vt:lpstr>
      <vt:lpstr>突变和选择的平衡与基因多态性</vt:lpstr>
      <vt:lpstr>突变率的估计</vt:lpstr>
      <vt:lpstr>§2.4 基因的多态性和选择的连锁效应</vt:lpstr>
      <vt:lpstr>由于选择的作用，有害突变基因在自然群体中的频率一般都很低</vt:lpstr>
      <vt:lpstr>多态性座位</vt:lpstr>
      <vt:lpstr>稀有基因和常见基因</vt:lpstr>
      <vt:lpstr>多态性座位和单态性座位</vt:lpstr>
      <vt:lpstr>产生多态性的原因</vt:lpstr>
      <vt:lpstr>选择的连锁效应</vt:lpstr>
      <vt:lpstr>D=0时，选择不产生连锁效应</vt:lpstr>
      <vt:lpstr>D&gt;0时，选择将产生连锁效应</vt:lpstr>
      <vt:lpstr>选择中的搭车效应</vt:lpstr>
      <vt:lpstr>选择清除和连锁累赘现象</vt:lpstr>
      <vt:lpstr>矮秆基因利用与“绿色革命”</vt:lpstr>
      <vt:lpstr>遗传平衡及其分类</vt:lpstr>
      <vt:lpstr>稳定平衡</vt:lpstr>
      <vt:lpstr>不稳定平衡</vt:lpstr>
      <vt:lpstr>平衡点依赖于起始基因频率的情况</vt:lpstr>
      <vt:lpstr>半稳定平衡</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第2章 群体遗传结构的定向改变</dc:title>
  <dc:creator>WangJK</dc:creator>
  <cp:lastModifiedBy>2014CB138105</cp:lastModifiedBy>
  <cp:revision>59</cp:revision>
  <dcterms:created xsi:type="dcterms:W3CDTF">2016-08-30T08:49:55Z</dcterms:created>
  <dcterms:modified xsi:type="dcterms:W3CDTF">2017-08-29T00:28:53Z</dcterms:modified>
</cp:coreProperties>
</file>